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304" r:id="rId2"/>
    <p:sldId id="310" r:id="rId3"/>
    <p:sldId id="309" r:id="rId4"/>
    <p:sldId id="308" r:id="rId5"/>
    <p:sldId id="307" r:id="rId6"/>
    <p:sldId id="306" r:id="rId7"/>
    <p:sldId id="311" r:id="rId8"/>
    <p:sldId id="297" r:id="rId9"/>
    <p:sldId id="299" r:id="rId10"/>
    <p:sldId id="298"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Lst>
  <p:sldSz cx="18288000" cy="10287000"/>
  <p:notesSz cx="6858000" cy="9144000"/>
  <p:embeddedFontLst>
    <p:embeddedFont>
      <p:font typeface="DIN 2" panose="020B0604020202020204" charset="0"/>
      <p:regular r:id="rId51"/>
    </p:embeddedFont>
    <p:embeddedFont>
      <p:font typeface="Roboto" panose="02000000000000000000" pitchFamily="2" charset="0"/>
      <p:regular r:id="rId52"/>
      <p:bold r:id="rId53"/>
      <p:italic r:id="rId54"/>
      <p:boldItalic r:id="rId55"/>
    </p:embeddedFont>
    <p:embeddedFont>
      <p:font typeface="Roboto Bold" panose="02000000000000000000" charset="0"/>
      <p:regular r:id="rId56"/>
      <p:bold r:id="rId57"/>
    </p:embeddedFont>
    <p:embeddedFont>
      <p:font typeface="Roboto Bold Italics" panose="020B0604020202020204" charset="0"/>
      <p:regular r:id="rId58"/>
    </p:embeddedFont>
    <p:embeddedFont>
      <p:font typeface="Roboto Italics" panose="020B0604020202020204" charset="0"/>
      <p:regular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3BAC7C-6A8E-428E-AC5F-D305D3D63597}" v="195" dt="2026-06-23T14:03:58.5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850" y="6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3818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5.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ge Medina - GANVAM" userId="e5a98d0d-b655-40f6-9136-a548daa87336" providerId="ADAL" clId="{6874C0FD-0471-4D6B-B354-9CB4F18CF4C7}"/>
    <pc:docChg chg="undo custSel addSld delSld modSld sldOrd">
      <pc:chgData name="Jorge Medina - GANVAM" userId="e5a98d0d-b655-40f6-9136-a548daa87336" providerId="ADAL" clId="{6874C0FD-0471-4D6B-B354-9CB4F18CF4C7}" dt="2026-06-23T15:16:02.811" v="455" actId="478"/>
      <pc:docMkLst>
        <pc:docMk/>
      </pc:docMkLst>
      <pc:sldChg chg="addSp delSp modSp del mod delAnim modAnim">
        <pc:chgData name="Jorge Medina - GANVAM" userId="e5a98d0d-b655-40f6-9136-a548daa87336" providerId="ADAL" clId="{6874C0FD-0471-4D6B-B354-9CB4F18CF4C7}" dt="2026-06-23T15:15:23.544" v="452" actId="47"/>
        <pc:sldMkLst>
          <pc:docMk/>
          <pc:sldMk cId="0" sldId="256"/>
        </pc:sldMkLst>
        <pc:spChg chg="mod">
          <ac:chgData name="Jorge Medina - GANVAM" userId="e5a98d0d-b655-40f6-9136-a548daa87336" providerId="ADAL" clId="{6874C0FD-0471-4D6B-B354-9CB4F18CF4C7}" dt="2026-06-22T10:36:40.902" v="44" actId="14100"/>
          <ac:spMkLst>
            <pc:docMk/>
            <pc:sldMk cId="0" sldId="256"/>
            <ac:spMk id="18" creationId="{00000000-0000-0000-0000-000000000000}"/>
          </ac:spMkLst>
        </pc:spChg>
        <pc:spChg chg="mod">
          <ac:chgData name="Jorge Medina - GANVAM" userId="e5a98d0d-b655-40f6-9136-a548daa87336" providerId="ADAL" clId="{6874C0FD-0471-4D6B-B354-9CB4F18CF4C7}" dt="2026-06-22T10:36:38.614" v="43" actId="14100"/>
          <ac:spMkLst>
            <pc:docMk/>
            <pc:sldMk cId="0" sldId="256"/>
            <ac:spMk id="19" creationId="{00000000-0000-0000-0000-000000000000}"/>
          </ac:spMkLst>
        </pc:spChg>
        <pc:picChg chg="add del mod ord">
          <ac:chgData name="Jorge Medina - GANVAM" userId="e5a98d0d-b655-40f6-9136-a548daa87336" providerId="ADAL" clId="{6874C0FD-0471-4D6B-B354-9CB4F18CF4C7}" dt="2026-06-22T10:43:51.138" v="53" actId="478"/>
          <ac:picMkLst>
            <pc:docMk/>
            <pc:sldMk cId="0" sldId="256"/>
            <ac:picMk id="20" creationId="{01604563-F0F3-0F0C-19D0-416044D005AD}"/>
          </ac:picMkLst>
        </pc:picChg>
        <pc:picChg chg="add del mod ord">
          <ac:chgData name="Jorge Medina - GANVAM" userId="e5a98d0d-b655-40f6-9136-a548daa87336" providerId="ADAL" clId="{6874C0FD-0471-4D6B-B354-9CB4F18CF4C7}" dt="2026-06-22T10:46:26.928" v="60" actId="478"/>
          <ac:picMkLst>
            <pc:docMk/>
            <pc:sldMk cId="0" sldId="256"/>
            <ac:picMk id="21" creationId="{E5670050-0E1B-658C-622B-38BE42A44DB5}"/>
          </ac:picMkLst>
        </pc:picChg>
        <pc:picChg chg="add mod ord">
          <ac:chgData name="Jorge Medina - GANVAM" userId="e5a98d0d-b655-40f6-9136-a548daa87336" providerId="ADAL" clId="{6874C0FD-0471-4D6B-B354-9CB4F18CF4C7}" dt="2026-06-22T10:48:57.050" v="67" actId="167"/>
          <ac:picMkLst>
            <pc:docMk/>
            <pc:sldMk cId="0" sldId="256"/>
            <ac:picMk id="22" creationId="{556FFD4E-8F0A-7FFB-BEE2-D7EC4F0BD646}"/>
          </ac:picMkLst>
        </pc:picChg>
      </pc:sldChg>
      <pc:sldChg chg="addSp delSp modSp del mod modAnim">
        <pc:chgData name="Jorge Medina - GANVAM" userId="e5a98d0d-b655-40f6-9136-a548daa87336" providerId="ADAL" clId="{6874C0FD-0471-4D6B-B354-9CB4F18CF4C7}" dt="2026-06-23T15:15:30.803" v="453" actId="47"/>
        <pc:sldMkLst>
          <pc:docMk/>
          <pc:sldMk cId="0" sldId="257"/>
        </pc:sldMkLst>
        <pc:spChg chg="del">
          <ac:chgData name="Jorge Medina - GANVAM" userId="e5a98d0d-b655-40f6-9136-a548daa87336" providerId="ADAL" clId="{6874C0FD-0471-4D6B-B354-9CB4F18CF4C7}" dt="2026-06-22T10:32:20.298" v="3" actId="478"/>
          <ac:spMkLst>
            <pc:docMk/>
            <pc:sldMk cId="0" sldId="257"/>
            <ac:spMk id="10" creationId="{00000000-0000-0000-0000-000000000000}"/>
          </ac:spMkLst>
        </pc:spChg>
        <pc:spChg chg="del">
          <ac:chgData name="Jorge Medina - GANVAM" userId="e5a98d0d-b655-40f6-9136-a548daa87336" providerId="ADAL" clId="{6874C0FD-0471-4D6B-B354-9CB4F18CF4C7}" dt="2026-06-22T10:32:20.298" v="3" actId="478"/>
          <ac:spMkLst>
            <pc:docMk/>
            <pc:sldMk cId="0" sldId="257"/>
            <ac:spMk id="11" creationId="{00000000-0000-0000-0000-000000000000}"/>
          </ac:spMkLst>
        </pc:spChg>
        <pc:spChg chg="del">
          <ac:chgData name="Jorge Medina - GANVAM" userId="e5a98d0d-b655-40f6-9136-a548daa87336" providerId="ADAL" clId="{6874C0FD-0471-4D6B-B354-9CB4F18CF4C7}" dt="2026-06-22T10:32:20.298" v="3" actId="478"/>
          <ac:spMkLst>
            <pc:docMk/>
            <pc:sldMk cId="0" sldId="257"/>
            <ac:spMk id="21" creationId="{00000000-0000-0000-0000-000000000000}"/>
          </ac:spMkLst>
        </pc:spChg>
        <pc:spChg chg="del">
          <ac:chgData name="Jorge Medina - GANVAM" userId="e5a98d0d-b655-40f6-9136-a548daa87336" providerId="ADAL" clId="{6874C0FD-0471-4D6B-B354-9CB4F18CF4C7}" dt="2026-06-22T10:32:20.298" v="3" actId="478"/>
          <ac:spMkLst>
            <pc:docMk/>
            <pc:sldMk cId="0" sldId="257"/>
            <ac:spMk id="22" creationId="{00000000-0000-0000-0000-000000000000}"/>
          </ac:spMkLst>
        </pc:spChg>
        <pc:spChg chg="add mod">
          <ac:chgData name="Jorge Medina - GANVAM" userId="e5a98d0d-b655-40f6-9136-a548daa87336" providerId="ADAL" clId="{6874C0FD-0471-4D6B-B354-9CB4F18CF4C7}" dt="2026-06-22T10:32:20.875" v="4"/>
          <ac:spMkLst>
            <pc:docMk/>
            <pc:sldMk cId="0" sldId="257"/>
            <ac:spMk id="27" creationId="{692CB174-B1D6-214F-8130-3B03E11CB2E2}"/>
          </ac:spMkLst>
        </pc:spChg>
        <pc:spChg chg="add mod">
          <ac:chgData name="Jorge Medina - GANVAM" userId="e5a98d0d-b655-40f6-9136-a548daa87336" providerId="ADAL" clId="{6874C0FD-0471-4D6B-B354-9CB4F18CF4C7}" dt="2026-06-22T10:32:20.875" v="4"/>
          <ac:spMkLst>
            <pc:docMk/>
            <pc:sldMk cId="0" sldId="257"/>
            <ac:spMk id="28" creationId="{E9E1D575-2C41-FE6C-8532-4DC3FEA040C9}"/>
          </ac:spMkLst>
        </pc:spChg>
        <pc:spChg chg="add mod">
          <ac:chgData name="Jorge Medina - GANVAM" userId="e5a98d0d-b655-40f6-9136-a548daa87336" providerId="ADAL" clId="{6874C0FD-0471-4D6B-B354-9CB4F18CF4C7}" dt="2026-06-22T10:32:20.875" v="4"/>
          <ac:spMkLst>
            <pc:docMk/>
            <pc:sldMk cId="0" sldId="257"/>
            <ac:spMk id="29" creationId="{C18039E0-7EE0-34F8-F9CC-014637840731}"/>
          </ac:spMkLst>
        </pc:spChg>
        <pc:spChg chg="add mod">
          <ac:chgData name="Jorge Medina - GANVAM" userId="e5a98d0d-b655-40f6-9136-a548daa87336" providerId="ADAL" clId="{6874C0FD-0471-4D6B-B354-9CB4F18CF4C7}" dt="2026-06-22T10:32:20.875" v="4"/>
          <ac:spMkLst>
            <pc:docMk/>
            <pc:sldMk cId="0" sldId="257"/>
            <ac:spMk id="30" creationId="{9311EE48-72D3-F510-B822-68C4B9FD2080}"/>
          </ac:spMkLst>
        </pc:spChg>
        <pc:spChg chg="add del">
          <ac:chgData name="Jorge Medina - GANVAM" userId="e5a98d0d-b655-40f6-9136-a548daa87336" providerId="ADAL" clId="{6874C0FD-0471-4D6B-B354-9CB4F18CF4C7}" dt="2026-06-22T10:57:11.172" v="168" actId="22"/>
          <ac:spMkLst>
            <pc:docMk/>
            <pc:sldMk cId="0" sldId="257"/>
            <ac:spMk id="33" creationId="{FF818FCC-6DB3-B3F5-82BA-F6313B7C59C8}"/>
          </ac:spMkLst>
        </pc:spChg>
        <pc:spChg chg="add del">
          <ac:chgData name="Jorge Medina - GANVAM" userId="e5a98d0d-b655-40f6-9136-a548daa87336" providerId="ADAL" clId="{6874C0FD-0471-4D6B-B354-9CB4F18CF4C7}" dt="2026-06-22T10:57:30.085" v="170" actId="22"/>
          <ac:spMkLst>
            <pc:docMk/>
            <pc:sldMk cId="0" sldId="257"/>
            <ac:spMk id="35" creationId="{C8060989-6F94-C9BB-2D77-9F0CE8876F6A}"/>
          </ac:spMkLst>
        </pc:spChg>
        <pc:grpChg chg="mod">
          <ac:chgData name="Jorge Medina - GANVAM" userId="e5a98d0d-b655-40f6-9136-a548daa87336" providerId="ADAL" clId="{6874C0FD-0471-4D6B-B354-9CB4F18CF4C7}" dt="2026-06-23T09:51:17.122" v="414" actId="1076"/>
          <ac:grpSpMkLst>
            <pc:docMk/>
            <pc:sldMk cId="0" sldId="257"/>
            <ac:grpSpMk id="25" creationId="{00000000-0000-0000-0000-000000000000}"/>
          </ac:grpSpMkLst>
        </pc:grpChg>
        <pc:picChg chg="add mod ord">
          <ac:chgData name="Jorge Medina - GANVAM" userId="e5a98d0d-b655-40f6-9136-a548daa87336" providerId="ADAL" clId="{6874C0FD-0471-4D6B-B354-9CB4F18CF4C7}" dt="2026-06-22T10:50:43.578" v="71" actId="167"/>
          <ac:picMkLst>
            <pc:docMk/>
            <pc:sldMk cId="0" sldId="257"/>
            <ac:picMk id="31" creationId="{796B64C9-46C0-C1E5-9278-F5178F5BA178}"/>
          </ac:picMkLst>
        </pc:picChg>
        <pc:picChg chg="add mod ord">
          <ac:chgData name="Jorge Medina - GANVAM" userId="e5a98d0d-b655-40f6-9136-a548daa87336" providerId="ADAL" clId="{6874C0FD-0471-4D6B-B354-9CB4F18CF4C7}" dt="2026-06-22T11:00:11.096" v="184" actId="171"/>
          <ac:picMkLst>
            <pc:docMk/>
            <pc:sldMk cId="0" sldId="257"/>
            <ac:picMk id="37" creationId="{64206D88-6DC2-2E21-848B-9F72A6E1D7DD}"/>
          </ac:picMkLst>
        </pc:picChg>
      </pc:sldChg>
      <pc:sldChg chg="addSp modSp mod modAnim modShow">
        <pc:chgData name="Jorge Medina - GANVAM" userId="e5a98d0d-b655-40f6-9136-a548daa87336" providerId="ADAL" clId="{6874C0FD-0471-4D6B-B354-9CB4F18CF4C7}" dt="2026-06-22T12:13:19.518" v="212" actId="729"/>
        <pc:sldMkLst>
          <pc:docMk/>
          <pc:sldMk cId="0" sldId="258"/>
        </pc:sldMkLst>
        <pc:spChg chg="mod">
          <ac:chgData name="Jorge Medina - GANVAM" userId="e5a98d0d-b655-40f6-9136-a548daa87336" providerId="ADAL" clId="{6874C0FD-0471-4D6B-B354-9CB4F18CF4C7}" dt="2026-06-22T10:32:29.334" v="5" actId="14100"/>
          <ac:spMkLst>
            <pc:docMk/>
            <pc:sldMk cId="0" sldId="258"/>
            <ac:spMk id="106" creationId="{00000000-0000-0000-0000-000000000000}"/>
          </ac:spMkLst>
        </pc:spChg>
        <pc:picChg chg="add mod ord">
          <ac:chgData name="Jorge Medina - GANVAM" userId="e5a98d0d-b655-40f6-9136-a548daa87336" providerId="ADAL" clId="{6874C0FD-0471-4D6B-B354-9CB4F18CF4C7}" dt="2026-06-22T10:50:58.344" v="73" actId="167"/>
          <ac:picMkLst>
            <pc:docMk/>
            <pc:sldMk cId="0" sldId="258"/>
            <ac:picMk id="112" creationId="{B08FDA9F-5810-FDCF-B74E-C18D6178FC38}"/>
          </ac:picMkLst>
        </pc:picChg>
      </pc:sldChg>
      <pc:sldChg chg="addSp modSp mod modAnim">
        <pc:chgData name="Jorge Medina - GANVAM" userId="e5a98d0d-b655-40f6-9136-a548daa87336" providerId="ADAL" clId="{6874C0FD-0471-4D6B-B354-9CB4F18CF4C7}" dt="2026-06-22T10:51:44.616" v="75" actId="167"/>
        <pc:sldMkLst>
          <pc:docMk/>
          <pc:sldMk cId="0" sldId="259"/>
        </pc:sldMkLst>
        <pc:spChg chg="mod">
          <ac:chgData name="Jorge Medina - GANVAM" userId="e5a98d0d-b655-40f6-9136-a548daa87336" providerId="ADAL" clId="{6874C0FD-0471-4D6B-B354-9CB4F18CF4C7}" dt="2026-06-22T10:32:39.044" v="7" actId="1076"/>
          <ac:spMkLst>
            <pc:docMk/>
            <pc:sldMk cId="0" sldId="259"/>
            <ac:spMk id="3" creationId="{00000000-0000-0000-0000-000000000000}"/>
          </ac:spMkLst>
        </pc:spChg>
        <pc:spChg chg="mod">
          <ac:chgData name="Jorge Medina - GANVAM" userId="e5a98d0d-b655-40f6-9136-a548daa87336" providerId="ADAL" clId="{6874C0FD-0471-4D6B-B354-9CB4F18CF4C7}" dt="2026-06-22T10:32:14.381" v="2" actId="14100"/>
          <ac:spMkLst>
            <pc:docMk/>
            <pc:sldMk cId="0" sldId="259"/>
            <ac:spMk id="7" creationId="{00000000-0000-0000-0000-000000000000}"/>
          </ac:spMkLst>
        </pc:spChg>
        <pc:picChg chg="add mod ord">
          <ac:chgData name="Jorge Medina - GANVAM" userId="e5a98d0d-b655-40f6-9136-a548daa87336" providerId="ADAL" clId="{6874C0FD-0471-4D6B-B354-9CB4F18CF4C7}" dt="2026-06-22T10:51:44.616" v="75" actId="167"/>
          <ac:picMkLst>
            <pc:docMk/>
            <pc:sldMk cId="0" sldId="259"/>
            <ac:picMk id="8" creationId="{EFB6E35D-AA75-37BA-29D2-DFA7229760BF}"/>
          </ac:picMkLst>
        </pc:picChg>
      </pc:sldChg>
      <pc:sldChg chg="addSp modSp mod modAnim">
        <pc:chgData name="Jorge Medina - GANVAM" userId="e5a98d0d-b655-40f6-9136-a548daa87336" providerId="ADAL" clId="{6874C0FD-0471-4D6B-B354-9CB4F18CF4C7}" dt="2026-06-22T12:21:50.304" v="231"/>
        <pc:sldMkLst>
          <pc:docMk/>
          <pc:sldMk cId="0" sldId="260"/>
        </pc:sldMkLst>
        <pc:spChg chg="mod">
          <ac:chgData name="Jorge Medina - GANVAM" userId="e5a98d0d-b655-40f6-9136-a548daa87336" providerId="ADAL" clId="{6874C0FD-0471-4D6B-B354-9CB4F18CF4C7}" dt="2026-06-22T10:32:43.006" v="8" actId="14100"/>
          <ac:spMkLst>
            <pc:docMk/>
            <pc:sldMk cId="0" sldId="260"/>
            <ac:spMk id="49" creationId="{00000000-0000-0000-0000-000000000000}"/>
          </ac:spMkLst>
        </pc:spChg>
        <pc:picChg chg="add mod ord">
          <ac:chgData name="Jorge Medina - GANVAM" userId="e5a98d0d-b655-40f6-9136-a548daa87336" providerId="ADAL" clId="{6874C0FD-0471-4D6B-B354-9CB4F18CF4C7}" dt="2026-06-22T10:51:55.804" v="77" actId="167"/>
          <ac:picMkLst>
            <pc:docMk/>
            <pc:sldMk cId="0" sldId="260"/>
            <ac:picMk id="248" creationId="{57C2B05E-AB3A-1221-D675-952091C1DA6D}"/>
          </ac:picMkLst>
        </pc:picChg>
      </pc:sldChg>
      <pc:sldChg chg="addSp modSp mod modAnim">
        <pc:chgData name="Jorge Medina - GANVAM" userId="e5a98d0d-b655-40f6-9136-a548daa87336" providerId="ADAL" clId="{6874C0FD-0471-4D6B-B354-9CB4F18CF4C7}" dt="2026-06-22T12:23:13.527" v="238"/>
        <pc:sldMkLst>
          <pc:docMk/>
          <pc:sldMk cId="0" sldId="261"/>
        </pc:sldMkLst>
        <pc:spChg chg="mod">
          <ac:chgData name="Jorge Medina - GANVAM" userId="e5a98d0d-b655-40f6-9136-a548daa87336" providerId="ADAL" clId="{6874C0FD-0471-4D6B-B354-9CB4F18CF4C7}" dt="2026-06-22T10:32:56.510" v="9" actId="14100"/>
          <ac:spMkLst>
            <pc:docMk/>
            <pc:sldMk cId="0" sldId="261"/>
            <ac:spMk id="9" creationId="{00000000-0000-0000-0000-000000000000}"/>
          </ac:spMkLst>
        </pc:spChg>
        <pc:spChg chg="mod">
          <ac:chgData name="Jorge Medina - GANVAM" userId="e5a98d0d-b655-40f6-9136-a548daa87336" providerId="ADAL" clId="{6874C0FD-0471-4D6B-B354-9CB4F18CF4C7}" dt="2026-06-22T12:22:45.101" v="233" actId="1076"/>
          <ac:spMkLst>
            <pc:docMk/>
            <pc:sldMk cId="0" sldId="261"/>
            <ac:spMk id="48" creationId="{00000000-0000-0000-0000-000000000000}"/>
          </ac:spMkLst>
        </pc:spChg>
        <pc:picChg chg="add mod ord">
          <ac:chgData name="Jorge Medina - GANVAM" userId="e5a98d0d-b655-40f6-9136-a548daa87336" providerId="ADAL" clId="{6874C0FD-0471-4D6B-B354-9CB4F18CF4C7}" dt="2026-06-22T12:22:56.564" v="237" actId="1076"/>
          <ac:picMkLst>
            <pc:docMk/>
            <pc:sldMk cId="0" sldId="261"/>
            <ac:picMk id="71" creationId="{15B49F85-0347-0DC4-5FBF-00C77021CA8E}"/>
          </ac:picMkLst>
        </pc:picChg>
      </pc:sldChg>
      <pc:sldChg chg="addSp modSp mod modAnim">
        <pc:chgData name="Jorge Medina - GANVAM" userId="e5a98d0d-b655-40f6-9136-a548daa87336" providerId="ADAL" clId="{6874C0FD-0471-4D6B-B354-9CB4F18CF4C7}" dt="2026-06-22T10:52:10.481" v="81" actId="167"/>
        <pc:sldMkLst>
          <pc:docMk/>
          <pc:sldMk cId="0" sldId="262"/>
        </pc:sldMkLst>
        <pc:picChg chg="add mod ord">
          <ac:chgData name="Jorge Medina - GANVAM" userId="e5a98d0d-b655-40f6-9136-a548daa87336" providerId="ADAL" clId="{6874C0FD-0471-4D6B-B354-9CB4F18CF4C7}" dt="2026-06-22T10:52:10.481" v="81" actId="167"/>
          <ac:picMkLst>
            <pc:docMk/>
            <pc:sldMk cId="0" sldId="262"/>
            <ac:picMk id="70" creationId="{2C785B0E-9506-C0AB-C339-DE384AA42E91}"/>
          </ac:picMkLst>
        </pc:picChg>
      </pc:sldChg>
      <pc:sldChg chg="addSp modSp mod modAnim modShow">
        <pc:chgData name="Jorge Medina - GANVAM" userId="e5a98d0d-b655-40f6-9136-a548daa87336" providerId="ADAL" clId="{6874C0FD-0471-4D6B-B354-9CB4F18CF4C7}" dt="2026-06-22T12:46:06.947" v="339" actId="729"/>
        <pc:sldMkLst>
          <pc:docMk/>
          <pc:sldMk cId="0" sldId="263"/>
        </pc:sldMkLst>
        <pc:spChg chg="mod">
          <ac:chgData name="Jorge Medina - GANVAM" userId="e5a98d0d-b655-40f6-9136-a548daa87336" providerId="ADAL" clId="{6874C0FD-0471-4D6B-B354-9CB4F18CF4C7}" dt="2026-06-22T10:33:21.854" v="10" actId="14100"/>
          <ac:spMkLst>
            <pc:docMk/>
            <pc:sldMk cId="0" sldId="263"/>
            <ac:spMk id="293" creationId="{00000000-0000-0000-0000-000000000000}"/>
          </ac:spMkLst>
        </pc:spChg>
        <pc:spChg chg="mod">
          <ac:chgData name="Jorge Medina - GANVAM" userId="e5a98d0d-b655-40f6-9136-a548daa87336" providerId="ADAL" clId="{6874C0FD-0471-4D6B-B354-9CB4F18CF4C7}" dt="2026-06-22T10:33:23.622" v="11" actId="14100"/>
          <ac:spMkLst>
            <pc:docMk/>
            <pc:sldMk cId="0" sldId="263"/>
            <ac:spMk id="297" creationId="{00000000-0000-0000-0000-000000000000}"/>
          </ac:spMkLst>
        </pc:spChg>
        <pc:picChg chg="add mod ord">
          <ac:chgData name="Jorge Medina - GANVAM" userId="e5a98d0d-b655-40f6-9136-a548daa87336" providerId="ADAL" clId="{6874C0FD-0471-4D6B-B354-9CB4F18CF4C7}" dt="2026-06-22T10:52:18.059" v="83" actId="167"/>
          <ac:picMkLst>
            <pc:docMk/>
            <pc:sldMk cId="0" sldId="263"/>
            <ac:picMk id="301" creationId="{B4DD86B5-C931-3009-F8C7-5D48719EE090}"/>
          </ac:picMkLst>
        </pc:picChg>
      </pc:sldChg>
      <pc:sldChg chg="addSp modSp mod modAnim modShow">
        <pc:chgData name="Jorge Medina - GANVAM" userId="e5a98d0d-b655-40f6-9136-a548daa87336" providerId="ADAL" clId="{6874C0FD-0471-4D6B-B354-9CB4F18CF4C7}" dt="2026-06-22T12:46:02.913" v="338" actId="729"/>
        <pc:sldMkLst>
          <pc:docMk/>
          <pc:sldMk cId="0" sldId="264"/>
        </pc:sldMkLst>
        <pc:spChg chg="mod">
          <ac:chgData name="Jorge Medina - GANVAM" userId="e5a98d0d-b655-40f6-9136-a548daa87336" providerId="ADAL" clId="{6874C0FD-0471-4D6B-B354-9CB4F18CF4C7}" dt="2026-06-22T10:33:37.197" v="12" actId="14100"/>
          <ac:spMkLst>
            <pc:docMk/>
            <pc:sldMk cId="0" sldId="264"/>
            <ac:spMk id="8" creationId="{00000000-0000-0000-0000-000000000000}"/>
          </ac:spMkLst>
        </pc:spChg>
        <pc:picChg chg="add mod ord">
          <ac:chgData name="Jorge Medina - GANVAM" userId="e5a98d0d-b655-40f6-9136-a548daa87336" providerId="ADAL" clId="{6874C0FD-0471-4D6B-B354-9CB4F18CF4C7}" dt="2026-06-22T10:52:22.354" v="85" actId="167"/>
          <ac:picMkLst>
            <pc:docMk/>
            <pc:sldMk cId="0" sldId="264"/>
            <ac:picMk id="18" creationId="{60A861B7-F4AD-5C63-6E7A-0B4001803EBD}"/>
          </ac:picMkLst>
        </pc:picChg>
      </pc:sldChg>
      <pc:sldChg chg="addSp modSp mod modAnim">
        <pc:chgData name="Jorge Medina - GANVAM" userId="e5a98d0d-b655-40f6-9136-a548daa87336" providerId="ADAL" clId="{6874C0FD-0471-4D6B-B354-9CB4F18CF4C7}" dt="2026-06-22T10:52:26.906" v="87" actId="167"/>
        <pc:sldMkLst>
          <pc:docMk/>
          <pc:sldMk cId="0" sldId="265"/>
        </pc:sldMkLst>
        <pc:spChg chg="mod">
          <ac:chgData name="Jorge Medina - GANVAM" userId="e5a98d0d-b655-40f6-9136-a548daa87336" providerId="ADAL" clId="{6874C0FD-0471-4D6B-B354-9CB4F18CF4C7}" dt="2026-06-22T10:33:40.157" v="13" actId="14100"/>
          <ac:spMkLst>
            <pc:docMk/>
            <pc:sldMk cId="0" sldId="265"/>
            <ac:spMk id="3" creationId="{00000000-0000-0000-0000-000000000000}"/>
          </ac:spMkLst>
        </pc:spChg>
        <pc:picChg chg="add mod ord">
          <ac:chgData name="Jorge Medina - GANVAM" userId="e5a98d0d-b655-40f6-9136-a548daa87336" providerId="ADAL" clId="{6874C0FD-0471-4D6B-B354-9CB4F18CF4C7}" dt="2026-06-22T10:52:26.906" v="87" actId="167"/>
          <ac:picMkLst>
            <pc:docMk/>
            <pc:sldMk cId="0" sldId="265"/>
            <ac:picMk id="8" creationId="{6752865E-E665-39B6-07B5-5F0582D0EE5B}"/>
          </ac:picMkLst>
        </pc:picChg>
      </pc:sldChg>
      <pc:sldChg chg="addSp delSp modSp mod modAnim">
        <pc:chgData name="Jorge Medina - GANVAM" userId="e5a98d0d-b655-40f6-9136-a548daa87336" providerId="ADAL" clId="{6874C0FD-0471-4D6B-B354-9CB4F18CF4C7}" dt="2026-06-22T12:33:55.125" v="283"/>
        <pc:sldMkLst>
          <pc:docMk/>
          <pc:sldMk cId="0" sldId="266"/>
        </pc:sldMkLst>
        <pc:spChg chg="mod">
          <ac:chgData name="Jorge Medina - GANVAM" userId="e5a98d0d-b655-40f6-9136-a548daa87336" providerId="ADAL" clId="{6874C0FD-0471-4D6B-B354-9CB4F18CF4C7}" dt="2026-06-22T10:33:45.358" v="14" actId="14100"/>
          <ac:spMkLst>
            <pc:docMk/>
            <pc:sldMk cId="0" sldId="266"/>
            <ac:spMk id="49" creationId="{00000000-0000-0000-0000-000000000000}"/>
          </ac:spMkLst>
        </pc:spChg>
        <pc:spChg chg="del mod">
          <ac:chgData name="Jorge Medina - GANVAM" userId="e5a98d0d-b655-40f6-9136-a548daa87336" providerId="ADAL" clId="{6874C0FD-0471-4D6B-B354-9CB4F18CF4C7}" dt="2026-06-22T12:33:55.125" v="283"/>
          <ac:spMkLst>
            <pc:docMk/>
            <pc:sldMk cId="0" sldId="266"/>
            <ac:spMk id="208" creationId="{00000000-0000-0000-0000-000000000000}"/>
          </ac:spMkLst>
        </pc:spChg>
        <pc:picChg chg="add mod ord">
          <ac:chgData name="Jorge Medina - GANVAM" userId="e5a98d0d-b655-40f6-9136-a548daa87336" providerId="ADAL" clId="{6874C0FD-0471-4D6B-B354-9CB4F18CF4C7}" dt="2026-06-22T10:52:31.440" v="89" actId="167"/>
          <ac:picMkLst>
            <pc:docMk/>
            <pc:sldMk cId="0" sldId="266"/>
            <ac:picMk id="213" creationId="{98904004-E188-1290-9815-AC25A77B92A3}"/>
          </ac:picMkLst>
        </pc:picChg>
      </pc:sldChg>
      <pc:sldChg chg="addSp modSp mod modAnim">
        <pc:chgData name="Jorge Medina - GANVAM" userId="e5a98d0d-b655-40f6-9136-a548daa87336" providerId="ADAL" clId="{6874C0FD-0471-4D6B-B354-9CB4F18CF4C7}" dt="2026-06-22T12:37:01.959" v="299"/>
        <pc:sldMkLst>
          <pc:docMk/>
          <pc:sldMk cId="0" sldId="267"/>
        </pc:sldMkLst>
        <pc:spChg chg="mod">
          <ac:chgData name="Jorge Medina - GANVAM" userId="e5a98d0d-b655-40f6-9136-a548daa87336" providerId="ADAL" clId="{6874C0FD-0471-4D6B-B354-9CB4F18CF4C7}" dt="2026-06-22T10:33:50.623" v="15" actId="14100"/>
          <ac:spMkLst>
            <pc:docMk/>
            <pc:sldMk cId="0" sldId="267"/>
            <ac:spMk id="9" creationId="{00000000-0000-0000-0000-000000000000}"/>
          </ac:spMkLst>
        </pc:spChg>
        <pc:spChg chg="mod">
          <ac:chgData name="Jorge Medina - GANVAM" userId="e5a98d0d-b655-40f6-9136-a548daa87336" providerId="ADAL" clId="{6874C0FD-0471-4D6B-B354-9CB4F18CF4C7}" dt="2026-06-22T12:34:16.460" v="284" actId="14100"/>
          <ac:spMkLst>
            <pc:docMk/>
            <pc:sldMk cId="0" sldId="267"/>
            <ac:spMk id="30" creationId="{00000000-0000-0000-0000-000000000000}"/>
          </ac:spMkLst>
        </pc:spChg>
        <pc:spChg chg="mod">
          <ac:chgData name="Jorge Medina - GANVAM" userId="e5a98d0d-b655-40f6-9136-a548daa87336" providerId="ADAL" clId="{6874C0FD-0471-4D6B-B354-9CB4F18CF4C7}" dt="2026-06-22T12:34:16.460" v="284" actId="14100"/>
          <ac:spMkLst>
            <pc:docMk/>
            <pc:sldMk cId="0" sldId="267"/>
            <ac:spMk id="37" creationId="{00000000-0000-0000-0000-000000000000}"/>
          </ac:spMkLst>
        </pc:spChg>
        <pc:spChg chg="mod">
          <ac:chgData name="Jorge Medina - GANVAM" userId="e5a98d0d-b655-40f6-9136-a548daa87336" providerId="ADAL" clId="{6874C0FD-0471-4D6B-B354-9CB4F18CF4C7}" dt="2026-06-22T12:34:16.460" v="284" actId="14100"/>
          <ac:spMkLst>
            <pc:docMk/>
            <pc:sldMk cId="0" sldId="267"/>
            <ac:spMk id="44" creationId="{00000000-0000-0000-0000-000000000000}"/>
          </ac:spMkLst>
        </pc:spChg>
        <pc:spChg chg="mod">
          <ac:chgData name="Jorge Medina - GANVAM" userId="e5a98d0d-b655-40f6-9136-a548daa87336" providerId="ADAL" clId="{6874C0FD-0471-4D6B-B354-9CB4F18CF4C7}" dt="2026-06-22T12:34:16.460" v="284" actId="14100"/>
          <ac:spMkLst>
            <pc:docMk/>
            <pc:sldMk cId="0" sldId="267"/>
            <ac:spMk id="45" creationId="{00000000-0000-0000-0000-000000000000}"/>
          </ac:spMkLst>
        </pc:spChg>
        <pc:spChg chg="mod">
          <ac:chgData name="Jorge Medina - GANVAM" userId="e5a98d0d-b655-40f6-9136-a548daa87336" providerId="ADAL" clId="{6874C0FD-0471-4D6B-B354-9CB4F18CF4C7}" dt="2026-06-22T12:34:16.460" v="284" actId="14100"/>
          <ac:spMkLst>
            <pc:docMk/>
            <pc:sldMk cId="0" sldId="267"/>
            <ac:spMk id="46" creationId="{00000000-0000-0000-0000-000000000000}"/>
          </ac:spMkLst>
        </pc:spChg>
        <pc:spChg chg="mod">
          <ac:chgData name="Jorge Medina - GANVAM" userId="e5a98d0d-b655-40f6-9136-a548daa87336" providerId="ADAL" clId="{6874C0FD-0471-4D6B-B354-9CB4F18CF4C7}" dt="2026-06-22T12:34:16.460" v="284" actId="14100"/>
          <ac:spMkLst>
            <pc:docMk/>
            <pc:sldMk cId="0" sldId="267"/>
            <ac:spMk id="47" creationId="{00000000-0000-0000-0000-000000000000}"/>
          </ac:spMkLst>
        </pc:spChg>
        <pc:spChg chg="mod">
          <ac:chgData name="Jorge Medina - GANVAM" userId="e5a98d0d-b655-40f6-9136-a548daa87336" providerId="ADAL" clId="{6874C0FD-0471-4D6B-B354-9CB4F18CF4C7}" dt="2026-06-22T12:34:16.460" v="284" actId="14100"/>
          <ac:spMkLst>
            <pc:docMk/>
            <pc:sldMk cId="0" sldId="267"/>
            <ac:spMk id="48" creationId="{00000000-0000-0000-0000-000000000000}"/>
          </ac:spMkLst>
        </pc:spChg>
        <pc:grpChg chg="mod">
          <ac:chgData name="Jorge Medina - GANVAM" userId="e5a98d0d-b655-40f6-9136-a548daa87336" providerId="ADAL" clId="{6874C0FD-0471-4D6B-B354-9CB4F18CF4C7}" dt="2026-06-22T12:34:16.460" v="284" actId="14100"/>
          <ac:grpSpMkLst>
            <pc:docMk/>
            <pc:sldMk cId="0" sldId="267"/>
            <ac:grpSpMk id="27" creationId="{00000000-0000-0000-0000-000000000000}"/>
          </ac:grpSpMkLst>
        </pc:grpChg>
        <pc:grpChg chg="mod">
          <ac:chgData name="Jorge Medina - GANVAM" userId="e5a98d0d-b655-40f6-9136-a548daa87336" providerId="ADAL" clId="{6874C0FD-0471-4D6B-B354-9CB4F18CF4C7}" dt="2026-06-22T12:34:16.460" v="284" actId="14100"/>
          <ac:grpSpMkLst>
            <pc:docMk/>
            <pc:sldMk cId="0" sldId="267"/>
            <ac:grpSpMk id="38" creationId="{00000000-0000-0000-0000-000000000000}"/>
          </ac:grpSpMkLst>
        </pc:grpChg>
        <pc:grpChg chg="mod">
          <ac:chgData name="Jorge Medina - GANVAM" userId="e5a98d0d-b655-40f6-9136-a548daa87336" providerId="ADAL" clId="{6874C0FD-0471-4D6B-B354-9CB4F18CF4C7}" dt="2026-06-22T12:34:16.460" v="284" actId="14100"/>
          <ac:grpSpMkLst>
            <pc:docMk/>
            <pc:sldMk cId="0" sldId="267"/>
            <ac:grpSpMk id="41" creationId="{00000000-0000-0000-0000-000000000000}"/>
          </ac:grpSpMkLst>
        </pc:grpChg>
        <pc:picChg chg="add mod ord">
          <ac:chgData name="Jorge Medina - GANVAM" userId="e5a98d0d-b655-40f6-9136-a548daa87336" providerId="ADAL" clId="{6874C0FD-0471-4D6B-B354-9CB4F18CF4C7}" dt="2026-06-22T10:52:35.520" v="91" actId="167"/>
          <ac:picMkLst>
            <pc:docMk/>
            <pc:sldMk cId="0" sldId="267"/>
            <ac:picMk id="71" creationId="{476E3565-2E61-B86F-E814-D30C7904ABBC}"/>
          </ac:picMkLst>
        </pc:picChg>
      </pc:sldChg>
      <pc:sldChg chg="addSp modSp mod modAnim modShow">
        <pc:chgData name="Jorge Medina - GANVAM" userId="e5a98d0d-b655-40f6-9136-a548daa87336" providerId="ADAL" clId="{6874C0FD-0471-4D6B-B354-9CB4F18CF4C7}" dt="2026-06-22T12:45:55.398" v="337" actId="729"/>
        <pc:sldMkLst>
          <pc:docMk/>
          <pc:sldMk cId="0" sldId="268"/>
        </pc:sldMkLst>
        <pc:picChg chg="add mod ord">
          <ac:chgData name="Jorge Medina - GANVAM" userId="e5a98d0d-b655-40f6-9136-a548daa87336" providerId="ADAL" clId="{6874C0FD-0471-4D6B-B354-9CB4F18CF4C7}" dt="2026-06-22T10:52:39.401" v="93" actId="167"/>
          <ac:picMkLst>
            <pc:docMk/>
            <pc:sldMk cId="0" sldId="268"/>
            <ac:picMk id="72" creationId="{212E7477-7892-71DC-53F7-E8EE3FAABA6C}"/>
          </ac:picMkLst>
        </pc:picChg>
      </pc:sldChg>
      <pc:sldChg chg="addSp modSp mod modAnim modShow">
        <pc:chgData name="Jorge Medina - GANVAM" userId="e5a98d0d-b655-40f6-9136-a548daa87336" providerId="ADAL" clId="{6874C0FD-0471-4D6B-B354-9CB4F18CF4C7}" dt="2026-06-22T12:45:47.986" v="336" actId="729"/>
        <pc:sldMkLst>
          <pc:docMk/>
          <pc:sldMk cId="0" sldId="269"/>
        </pc:sldMkLst>
        <pc:spChg chg="mod">
          <ac:chgData name="Jorge Medina - GANVAM" userId="e5a98d0d-b655-40f6-9136-a548daa87336" providerId="ADAL" clId="{6874C0FD-0471-4D6B-B354-9CB4F18CF4C7}" dt="2026-06-22T10:34:01.470" v="16" actId="14100"/>
          <ac:spMkLst>
            <pc:docMk/>
            <pc:sldMk cId="0" sldId="269"/>
            <ac:spMk id="250" creationId="{00000000-0000-0000-0000-000000000000}"/>
          </ac:spMkLst>
        </pc:spChg>
        <pc:spChg chg="mod">
          <ac:chgData name="Jorge Medina - GANVAM" userId="e5a98d0d-b655-40f6-9136-a548daa87336" providerId="ADAL" clId="{6874C0FD-0471-4D6B-B354-9CB4F18CF4C7}" dt="2026-06-22T10:34:03.944" v="17" actId="14100"/>
          <ac:spMkLst>
            <pc:docMk/>
            <pc:sldMk cId="0" sldId="269"/>
            <ac:spMk id="254" creationId="{00000000-0000-0000-0000-000000000000}"/>
          </ac:spMkLst>
        </pc:spChg>
        <pc:picChg chg="add mod ord">
          <ac:chgData name="Jorge Medina - GANVAM" userId="e5a98d0d-b655-40f6-9136-a548daa87336" providerId="ADAL" clId="{6874C0FD-0471-4D6B-B354-9CB4F18CF4C7}" dt="2026-06-22T10:52:43.643" v="95" actId="167"/>
          <ac:picMkLst>
            <pc:docMk/>
            <pc:sldMk cId="0" sldId="269"/>
            <ac:picMk id="261" creationId="{A4BBBD7B-B91A-77EF-9B55-F5F0E263D6DF}"/>
          </ac:picMkLst>
        </pc:picChg>
      </pc:sldChg>
      <pc:sldChg chg="addSp modSp mod modAnim modShow">
        <pc:chgData name="Jorge Medina - GANVAM" userId="e5a98d0d-b655-40f6-9136-a548daa87336" providerId="ADAL" clId="{6874C0FD-0471-4D6B-B354-9CB4F18CF4C7}" dt="2026-06-22T12:45:42.979" v="335" actId="729"/>
        <pc:sldMkLst>
          <pc:docMk/>
          <pc:sldMk cId="0" sldId="270"/>
        </pc:sldMkLst>
        <pc:spChg chg="mod">
          <ac:chgData name="Jorge Medina - GANVAM" userId="e5a98d0d-b655-40f6-9136-a548daa87336" providerId="ADAL" clId="{6874C0FD-0471-4D6B-B354-9CB4F18CF4C7}" dt="2026-06-22T10:34:08.045" v="18" actId="14100"/>
          <ac:spMkLst>
            <pc:docMk/>
            <pc:sldMk cId="0" sldId="270"/>
            <ac:spMk id="13" creationId="{00000000-0000-0000-0000-000000000000}"/>
          </ac:spMkLst>
        </pc:spChg>
        <pc:picChg chg="add mod ord">
          <ac:chgData name="Jorge Medina - GANVAM" userId="e5a98d0d-b655-40f6-9136-a548daa87336" providerId="ADAL" clId="{6874C0FD-0471-4D6B-B354-9CB4F18CF4C7}" dt="2026-06-22T10:52:48.103" v="97" actId="167"/>
          <ac:picMkLst>
            <pc:docMk/>
            <pc:sldMk cId="0" sldId="270"/>
            <ac:picMk id="14" creationId="{61ECFB5C-343B-C8E6-0A05-691E6F6D6A9B}"/>
          </ac:picMkLst>
        </pc:picChg>
      </pc:sldChg>
      <pc:sldChg chg="addSp modSp mod modAnim">
        <pc:chgData name="Jorge Medina - GANVAM" userId="e5a98d0d-b655-40f6-9136-a548daa87336" providerId="ADAL" clId="{6874C0FD-0471-4D6B-B354-9CB4F18CF4C7}" dt="2026-06-22T10:52:53.436" v="99" actId="167"/>
        <pc:sldMkLst>
          <pc:docMk/>
          <pc:sldMk cId="0" sldId="271"/>
        </pc:sldMkLst>
        <pc:spChg chg="mod">
          <ac:chgData name="Jorge Medina - GANVAM" userId="e5a98d0d-b655-40f6-9136-a548daa87336" providerId="ADAL" clId="{6874C0FD-0471-4D6B-B354-9CB4F18CF4C7}" dt="2026-06-22T10:34:11.485" v="19" actId="14100"/>
          <ac:spMkLst>
            <pc:docMk/>
            <pc:sldMk cId="0" sldId="271"/>
            <ac:spMk id="3" creationId="{00000000-0000-0000-0000-000000000000}"/>
          </ac:spMkLst>
        </pc:spChg>
        <pc:picChg chg="add mod ord">
          <ac:chgData name="Jorge Medina - GANVAM" userId="e5a98d0d-b655-40f6-9136-a548daa87336" providerId="ADAL" clId="{6874C0FD-0471-4D6B-B354-9CB4F18CF4C7}" dt="2026-06-22T10:52:53.436" v="99" actId="167"/>
          <ac:picMkLst>
            <pc:docMk/>
            <pc:sldMk cId="0" sldId="271"/>
            <ac:picMk id="8" creationId="{190D3439-CABD-980C-5D01-C11EE0578A67}"/>
          </ac:picMkLst>
        </pc:picChg>
      </pc:sldChg>
      <pc:sldChg chg="addSp modSp mod modAnim">
        <pc:chgData name="Jorge Medina - GANVAM" userId="e5a98d0d-b655-40f6-9136-a548daa87336" providerId="ADAL" clId="{6874C0FD-0471-4D6B-B354-9CB4F18CF4C7}" dt="2026-06-22T12:38:54.720" v="305"/>
        <pc:sldMkLst>
          <pc:docMk/>
          <pc:sldMk cId="0" sldId="272"/>
        </pc:sldMkLst>
        <pc:spChg chg="mod">
          <ac:chgData name="Jorge Medina - GANVAM" userId="e5a98d0d-b655-40f6-9136-a548daa87336" providerId="ADAL" clId="{6874C0FD-0471-4D6B-B354-9CB4F18CF4C7}" dt="2026-06-22T10:34:15.678" v="20" actId="14100"/>
          <ac:spMkLst>
            <pc:docMk/>
            <pc:sldMk cId="0" sldId="272"/>
            <ac:spMk id="49" creationId="{00000000-0000-0000-0000-000000000000}"/>
          </ac:spMkLst>
        </pc:spChg>
        <pc:spChg chg="mod">
          <ac:chgData name="Jorge Medina - GANVAM" userId="e5a98d0d-b655-40f6-9136-a548daa87336" providerId="ADAL" clId="{6874C0FD-0471-4D6B-B354-9CB4F18CF4C7}" dt="2026-06-22T12:37:37.362" v="302" actId="20577"/>
          <ac:spMkLst>
            <pc:docMk/>
            <pc:sldMk cId="0" sldId="272"/>
            <ac:spMk id="208" creationId="{00000000-0000-0000-0000-000000000000}"/>
          </ac:spMkLst>
        </pc:spChg>
        <pc:picChg chg="add mod ord">
          <ac:chgData name="Jorge Medina - GANVAM" userId="e5a98d0d-b655-40f6-9136-a548daa87336" providerId="ADAL" clId="{6874C0FD-0471-4D6B-B354-9CB4F18CF4C7}" dt="2026-06-22T10:52:58.742" v="101" actId="167"/>
          <ac:picMkLst>
            <pc:docMk/>
            <pc:sldMk cId="0" sldId="272"/>
            <ac:picMk id="213" creationId="{EF88748A-B120-A543-97EE-74A3C6F6D2FC}"/>
          </ac:picMkLst>
        </pc:picChg>
      </pc:sldChg>
      <pc:sldChg chg="addSp modSp mod modAnim">
        <pc:chgData name="Jorge Medina - GANVAM" userId="e5a98d0d-b655-40f6-9136-a548daa87336" providerId="ADAL" clId="{6874C0FD-0471-4D6B-B354-9CB4F18CF4C7}" dt="2026-06-22T12:39:29.612" v="307" actId="14100"/>
        <pc:sldMkLst>
          <pc:docMk/>
          <pc:sldMk cId="0" sldId="273"/>
        </pc:sldMkLst>
        <pc:spChg chg="mod">
          <ac:chgData name="Jorge Medina - GANVAM" userId="e5a98d0d-b655-40f6-9136-a548daa87336" providerId="ADAL" clId="{6874C0FD-0471-4D6B-B354-9CB4F18CF4C7}" dt="2026-06-22T10:34:20.775" v="21" actId="14100"/>
          <ac:spMkLst>
            <pc:docMk/>
            <pc:sldMk cId="0" sldId="273"/>
            <ac:spMk id="9" creationId="{00000000-0000-0000-0000-000000000000}"/>
          </ac:spMkLst>
        </pc:spChg>
        <pc:spChg chg="mod">
          <ac:chgData name="Jorge Medina - GANVAM" userId="e5a98d0d-b655-40f6-9136-a548daa87336" providerId="ADAL" clId="{6874C0FD-0471-4D6B-B354-9CB4F18CF4C7}" dt="2026-06-22T12:39:29.612" v="307" actId="14100"/>
          <ac:spMkLst>
            <pc:docMk/>
            <pc:sldMk cId="0" sldId="273"/>
            <ac:spMk id="48" creationId="{00000000-0000-0000-0000-000000000000}"/>
          </ac:spMkLst>
        </pc:spChg>
        <pc:picChg chg="add mod ord">
          <ac:chgData name="Jorge Medina - GANVAM" userId="e5a98d0d-b655-40f6-9136-a548daa87336" providerId="ADAL" clId="{6874C0FD-0471-4D6B-B354-9CB4F18CF4C7}" dt="2026-06-22T10:53:04.008" v="103" actId="167"/>
          <ac:picMkLst>
            <pc:docMk/>
            <pc:sldMk cId="0" sldId="273"/>
            <ac:picMk id="71" creationId="{E68C7DAF-BBAF-FBAB-94FC-E2C9A8632916}"/>
          </ac:picMkLst>
        </pc:picChg>
      </pc:sldChg>
      <pc:sldChg chg="addSp modSp mod modAnim">
        <pc:chgData name="Jorge Medina - GANVAM" userId="e5a98d0d-b655-40f6-9136-a548daa87336" providerId="ADAL" clId="{6874C0FD-0471-4D6B-B354-9CB4F18CF4C7}" dt="2026-06-22T10:53:09.985" v="105" actId="167"/>
        <pc:sldMkLst>
          <pc:docMk/>
          <pc:sldMk cId="0" sldId="274"/>
        </pc:sldMkLst>
        <pc:picChg chg="add mod ord">
          <ac:chgData name="Jorge Medina - GANVAM" userId="e5a98d0d-b655-40f6-9136-a548daa87336" providerId="ADAL" clId="{6874C0FD-0471-4D6B-B354-9CB4F18CF4C7}" dt="2026-06-22T10:53:09.985" v="105" actId="167"/>
          <ac:picMkLst>
            <pc:docMk/>
            <pc:sldMk cId="0" sldId="274"/>
            <ac:picMk id="56" creationId="{AF6FCEEB-2393-B646-9CF8-5D3D0F8B4852}"/>
          </ac:picMkLst>
        </pc:picChg>
      </pc:sldChg>
      <pc:sldChg chg="addSp modSp mod modAnim modShow">
        <pc:chgData name="Jorge Medina - GANVAM" userId="e5a98d0d-b655-40f6-9136-a548daa87336" providerId="ADAL" clId="{6874C0FD-0471-4D6B-B354-9CB4F18CF4C7}" dt="2026-06-22T12:45:30.785" v="334" actId="729"/>
        <pc:sldMkLst>
          <pc:docMk/>
          <pc:sldMk cId="0" sldId="275"/>
        </pc:sldMkLst>
        <pc:picChg chg="add mod ord">
          <ac:chgData name="Jorge Medina - GANVAM" userId="e5a98d0d-b655-40f6-9136-a548daa87336" providerId="ADAL" clId="{6874C0FD-0471-4D6B-B354-9CB4F18CF4C7}" dt="2026-06-22T10:53:14.500" v="107" actId="167"/>
          <ac:picMkLst>
            <pc:docMk/>
            <pc:sldMk cId="0" sldId="275"/>
            <ac:picMk id="213" creationId="{2AF229E4-1413-3668-0B65-54B52C0B962B}"/>
          </ac:picMkLst>
        </pc:picChg>
      </pc:sldChg>
      <pc:sldChg chg="addSp modSp mod modAnim modShow">
        <pc:chgData name="Jorge Medina - GANVAM" userId="e5a98d0d-b655-40f6-9136-a548daa87336" providerId="ADAL" clId="{6874C0FD-0471-4D6B-B354-9CB4F18CF4C7}" dt="2026-06-22T12:45:25.962" v="333" actId="729"/>
        <pc:sldMkLst>
          <pc:docMk/>
          <pc:sldMk cId="0" sldId="276"/>
        </pc:sldMkLst>
        <pc:spChg chg="mod">
          <ac:chgData name="Jorge Medina - GANVAM" userId="e5a98d0d-b655-40f6-9136-a548daa87336" providerId="ADAL" clId="{6874C0FD-0471-4D6B-B354-9CB4F18CF4C7}" dt="2026-06-22T10:34:29.557" v="22" actId="14100"/>
          <ac:spMkLst>
            <pc:docMk/>
            <pc:sldMk cId="0" sldId="276"/>
            <ac:spMk id="13" creationId="{00000000-0000-0000-0000-000000000000}"/>
          </ac:spMkLst>
        </pc:spChg>
        <pc:picChg chg="add mod ord">
          <ac:chgData name="Jorge Medina - GANVAM" userId="e5a98d0d-b655-40f6-9136-a548daa87336" providerId="ADAL" clId="{6874C0FD-0471-4D6B-B354-9CB4F18CF4C7}" dt="2026-06-22T10:53:20.426" v="109" actId="167"/>
          <ac:picMkLst>
            <pc:docMk/>
            <pc:sldMk cId="0" sldId="276"/>
            <ac:picMk id="14" creationId="{8CAEC000-D6DF-B2B4-3B19-C8C8B7E7F15D}"/>
          </ac:picMkLst>
        </pc:picChg>
      </pc:sldChg>
      <pc:sldChg chg="addSp modSp mod modAnim">
        <pc:chgData name="Jorge Medina - GANVAM" userId="e5a98d0d-b655-40f6-9136-a548daa87336" providerId="ADAL" clId="{6874C0FD-0471-4D6B-B354-9CB4F18CF4C7}" dt="2026-06-22T10:53:25.990" v="111" actId="167"/>
        <pc:sldMkLst>
          <pc:docMk/>
          <pc:sldMk cId="0" sldId="277"/>
        </pc:sldMkLst>
        <pc:picChg chg="add mod ord">
          <ac:chgData name="Jorge Medina - GANVAM" userId="e5a98d0d-b655-40f6-9136-a548daa87336" providerId="ADAL" clId="{6874C0FD-0471-4D6B-B354-9CB4F18CF4C7}" dt="2026-06-22T10:53:25.990" v="111" actId="167"/>
          <ac:picMkLst>
            <pc:docMk/>
            <pc:sldMk cId="0" sldId="277"/>
            <ac:picMk id="8" creationId="{70B90E7C-BA2B-E022-55FD-8E4477916E5A}"/>
          </ac:picMkLst>
        </pc:picChg>
      </pc:sldChg>
      <pc:sldChg chg="addSp delSp modSp mod modAnim">
        <pc:chgData name="Jorge Medina - GANVAM" userId="e5a98d0d-b655-40f6-9136-a548daa87336" providerId="ADAL" clId="{6874C0FD-0471-4D6B-B354-9CB4F18CF4C7}" dt="2026-06-22T12:48:29.564" v="342"/>
        <pc:sldMkLst>
          <pc:docMk/>
          <pc:sldMk cId="0" sldId="278"/>
        </pc:sldMkLst>
        <pc:spChg chg="mod">
          <ac:chgData name="Jorge Medina - GANVAM" userId="e5a98d0d-b655-40f6-9136-a548daa87336" providerId="ADAL" clId="{6874C0FD-0471-4D6B-B354-9CB4F18CF4C7}" dt="2026-06-22T10:34:39.687" v="23" actId="14100"/>
          <ac:spMkLst>
            <pc:docMk/>
            <pc:sldMk cId="0" sldId="278"/>
            <ac:spMk id="49" creationId="{00000000-0000-0000-0000-000000000000}"/>
          </ac:spMkLst>
        </pc:spChg>
        <pc:spChg chg="del mod">
          <ac:chgData name="Jorge Medina - GANVAM" userId="e5a98d0d-b655-40f6-9136-a548daa87336" providerId="ADAL" clId="{6874C0FD-0471-4D6B-B354-9CB4F18CF4C7}" dt="2026-06-22T12:48:29.564" v="342"/>
          <ac:spMkLst>
            <pc:docMk/>
            <pc:sldMk cId="0" sldId="278"/>
            <ac:spMk id="208" creationId="{00000000-0000-0000-0000-000000000000}"/>
          </ac:spMkLst>
        </pc:spChg>
        <pc:picChg chg="add mod ord">
          <ac:chgData name="Jorge Medina - GANVAM" userId="e5a98d0d-b655-40f6-9136-a548daa87336" providerId="ADAL" clId="{6874C0FD-0471-4D6B-B354-9CB4F18CF4C7}" dt="2026-06-22T10:53:30.965" v="113" actId="167"/>
          <ac:picMkLst>
            <pc:docMk/>
            <pc:sldMk cId="0" sldId="278"/>
            <ac:picMk id="213" creationId="{B45585A4-CC27-F0F2-82F1-CBF2D9D4BB83}"/>
          </ac:picMkLst>
        </pc:picChg>
      </pc:sldChg>
      <pc:sldChg chg="addSp modSp mod modAnim">
        <pc:chgData name="Jorge Medina - GANVAM" userId="e5a98d0d-b655-40f6-9136-a548daa87336" providerId="ADAL" clId="{6874C0FD-0471-4D6B-B354-9CB4F18CF4C7}" dt="2026-06-22T12:42:03.656" v="318"/>
        <pc:sldMkLst>
          <pc:docMk/>
          <pc:sldMk cId="0" sldId="279"/>
        </pc:sldMkLst>
        <pc:spChg chg="mod">
          <ac:chgData name="Jorge Medina - GANVAM" userId="e5a98d0d-b655-40f6-9136-a548daa87336" providerId="ADAL" clId="{6874C0FD-0471-4D6B-B354-9CB4F18CF4C7}" dt="2026-06-22T10:34:49.147" v="24" actId="14100"/>
          <ac:spMkLst>
            <pc:docMk/>
            <pc:sldMk cId="0" sldId="279"/>
            <ac:spMk id="9" creationId="{00000000-0000-0000-0000-000000000000}"/>
          </ac:spMkLst>
        </pc:spChg>
        <pc:spChg chg="mod">
          <ac:chgData name="Jorge Medina - GANVAM" userId="e5a98d0d-b655-40f6-9136-a548daa87336" providerId="ADAL" clId="{6874C0FD-0471-4D6B-B354-9CB4F18CF4C7}" dt="2026-06-22T12:41:51.148" v="317" actId="14100"/>
          <ac:spMkLst>
            <pc:docMk/>
            <pc:sldMk cId="0" sldId="279"/>
            <ac:spMk id="48" creationId="{00000000-0000-0000-0000-000000000000}"/>
          </ac:spMkLst>
        </pc:spChg>
        <pc:picChg chg="add mod ord">
          <ac:chgData name="Jorge Medina - GANVAM" userId="e5a98d0d-b655-40f6-9136-a548daa87336" providerId="ADAL" clId="{6874C0FD-0471-4D6B-B354-9CB4F18CF4C7}" dt="2026-06-22T10:53:36.289" v="115" actId="167"/>
          <ac:picMkLst>
            <pc:docMk/>
            <pc:sldMk cId="0" sldId="279"/>
            <ac:picMk id="71" creationId="{68F93C0B-F2E3-8C60-6AA4-AF72184ED329}"/>
          </ac:picMkLst>
        </pc:picChg>
      </pc:sldChg>
      <pc:sldChg chg="addSp modSp mod modAnim modShow">
        <pc:chgData name="Jorge Medina - GANVAM" userId="e5a98d0d-b655-40f6-9136-a548daa87336" providerId="ADAL" clId="{6874C0FD-0471-4D6B-B354-9CB4F18CF4C7}" dt="2026-06-22T12:45:18.232" v="332" actId="729"/>
        <pc:sldMkLst>
          <pc:docMk/>
          <pc:sldMk cId="0" sldId="280"/>
        </pc:sldMkLst>
        <pc:picChg chg="add mod ord">
          <ac:chgData name="Jorge Medina - GANVAM" userId="e5a98d0d-b655-40f6-9136-a548daa87336" providerId="ADAL" clId="{6874C0FD-0471-4D6B-B354-9CB4F18CF4C7}" dt="2026-06-22T10:53:40.325" v="117" actId="167"/>
          <ac:picMkLst>
            <pc:docMk/>
            <pc:sldMk cId="0" sldId="280"/>
            <ac:picMk id="56" creationId="{7E7614B1-EA9F-3612-211B-D66EC774E669}"/>
          </ac:picMkLst>
        </pc:picChg>
      </pc:sldChg>
      <pc:sldChg chg="addSp modSp mod modAnim modShow">
        <pc:chgData name="Jorge Medina - GANVAM" userId="e5a98d0d-b655-40f6-9136-a548daa87336" providerId="ADAL" clId="{6874C0FD-0471-4D6B-B354-9CB4F18CF4C7}" dt="2026-06-22T12:45:15.887" v="331" actId="729"/>
        <pc:sldMkLst>
          <pc:docMk/>
          <pc:sldMk cId="0" sldId="281"/>
        </pc:sldMkLst>
        <pc:spChg chg="mod">
          <ac:chgData name="Jorge Medina - GANVAM" userId="e5a98d0d-b655-40f6-9136-a548daa87336" providerId="ADAL" clId="{6874C0FD-0471-4D6B-B354-9CB4F18CF4C7}" dt="2026-06-22T10:34:54.085" v="25" actId="14100"/>
          <ac:spMkLst>
            <pc:docMk/>
            <pc:sldMk cId="0" sldId="281"/>
            <ac:spMk id="203" creationId="{00000000-0000-0000-0000-000000000000}"/>
          </ac:spMkLst>
        </pc:spChg>
        <pc:spChg chg="mod">
          <ac:chgData name="Jorge Medina - GANVAM" userId="e5a98d0d-b655-40f6-9136-a548daa87336" providerId="ADAL" clId="{6874C0FD-0471-4D6B-B354-9CB4F18CF4C7}" dt="2026-06-22T10:34:57.773" v="27" actId="14100"/>
          <ac:spMkLst>
            <pc:docMk/>
            <pc:sldMk cId="0" sldId="281"/>
            <ac:spMk id="207" creationId="{00000000-0000-0000-0000-000000000000}"/>
          </ac:spMkLst>
        </pc:spChg>
        <pc:picChg chg="add mod ord">
          <ac:chgData name="Jorge Medina - GANVAM" userId="e5a98d0d-b655-40f6-9136-a548daa87336" providerId="ADAL" clId="{6874C0FD-0471-4D6B-B354-9CB4F18CF4C7}" dt="2026-06-22T10:53:44.337" v="119" actId="167"/>
          <ac:picMkLst>
            <pc:docMk/>
            <pc:sldMk cId="0" sldId="281"/>
            <ac:picMk id="215" creationId="{AA1D5397-0DC3-62E1-16F6-0B6275071B0C}"/>
          </ac:picMkLst>
        </pc:picChg>
      </pc:sldChg>
      <pc:sldChg chg="addSp modSp mod modAnim modShow">
        <pc:chgData name="Jorge Medina - GANVAM" userId="e5a98d0d-b655-40f6-9136-a548daa87336" providerId="ADAL" clId="{6874C0FD-0471-4D6B-B354-9CB4F18CF4C7}" dt="2026-06-22T12:45:11.453" v="330" actId="729"/>
        <pc:sldMkLst>
          <pc:docMk/>
          <pc:sldMk cId="0" sldId="282"/>
        </pc:sldMkLst>
        <pc:spChg chg="mod">
          <ac:chgData name="Jorge Medina - GANVAM" userId="e5a98d0d-b655-40f6-9136-a548daa87336" providerId="ADAL" clId="{6874C0FD-0471-4D6B-B354-9CB4F18CF4C7}" dt="2026-06-22T10:35:03.557" v="28" actId="14100"/>
          <ac:spMkLst>
            <pc:docMk/>
            <pc:sldMk cId="0" sldId="282"/>
            <ac:spMk id="13" creationId="{00000000-0000-0000-0000-000000000000}"/>
          </ac:spMkLst>
        </pc:spChg>
        <pc:picChg chg="add mod ord">
          <ac:chgData name="Jorge Medina - GANVAM" userId="e5a98d0d-b655-40f6-9136-a548daa87336" providerId="ADAL" clId="{6874C0FD-0471-4D6B-B354-9CB4F18CF4C7}" dt="2026-06-22T10:53:48.472" v="121" actId="167"/>
          <ac:picMkLst>
            <pc:docMk/>
            <pc:sldMk cId="0" sldId="282"/>
            <ac:picMk id="14" creationId="{6146EAA0-6EB1-A511-B2B0-1C55F11CD2CA}"/>
          </ac:picMkLst>
        </pc:picChg>
      </pc:sldChg>
      <pc:sldChg chg="addSp modSp mod modAnim">
        <pc:chgData name="Jorge Medina - GANVAM" userId="e5a98d0d-b655-40f6-9136-a548daa87336" providerId="ADAL" clId="{6874C0FD-0471-4D6B-B354-9CB4F18CF4C7}" dt="2026-06-22T10:53:52.121" v="123" actId="167"/>
        <pc:sldMkLst>
          <pc:docMk/>
          <pc:sldMk cId="0" sldId="283"/>
        </pc:sldMkLst>
        <pc:spChg chg="mod">
          <ac:chgData name="Jorge Medina - GANVAM" userId="e5a98d0d-b655-40f6-9136-a548daa87336" providerId="ADAL" clId="{6874C0FD-0471-4D6B-B354-9CB4F18CF4C7}" dt="2026-06-22T10:35:08.205" v="29" actId="14100"/>
          <ac:spMkLst>
            <pc:docMk/>
            <pc:sldMk cId="0" sldId="283"/>
            <ac:spMk id="3" creationId="{00000000-0000-0000-0000-000000000000}"/>
          </ac:spMkLst>
        </pc:spChg>
        <pc:picChg chg="add mod ord">
          <ac:chgData name="Jorge Medina - GANVAM" userId="e5a98d0d-b655-40f6-9136-a548daa87336" providerId="ADAL" clId="{6874C0FD-0471-4D6B-B354-9CB4F18CF4C7}" dt="2026-06-22T10:53:52.121" v="123" actId="167"/>
          <ac:picMkLst>
            <pc:docMk/>
            <pc:sldMk cId="0" sldId="283"/>
            <ac:picMk id="9" creationId="{EA5B41FF-AF0F-C48B-86C2-2FBC58D2ACB4}"/>
          </ac:picMkLst>
        </pc:picChg>
      </pc:sldChg>
      <pc:sldChg chg="addSp delSp modSp mod modAnim">
        <pc:chgData name="Jorge Medina - GANVAM" userId="e5a98d0d-b655-40f6-9136-a548daa87336" providerId="ADAL" clId="{6874C0FD-0471-4D6B-B354-9CB4F18CF4C7}" dt="2026-06-22T12:48:36.805" v="345"/>
        <pc:sldMkLst>
          <pc:docMk/>
          <pc:sldMk cId="0" sldId="284"/>
        </pc:sldMkLst>
        <pc:spChg chg="mod">
          <ac:chgData name="Jorge Medina - GANVAM" userId="e5a98d0d-b655-40f6-9136-a548daa87336" providerId="ADAL" clId="{6874C0FD-0471-4D6B-B354-9CB4F18CF4C7}" dt="2026-06-22T10:35:14.574" v="30" actId="14100"/>
          <ac:spMkLst>
            <pc:docMk/>
            <pc:sldMk cId="0" sldId="284"/>
            <ac:spMk id="49" creationId="{00000000-0000-0000-0000-000000000000}"/>
          </ac:spMkLst>
        </pc:spChg>
        <pc:spChg chg="del mod">
          <ac:chgData name="Jorge Medina - GANVAM" userId="e5a98d0d-b655-40f6-9136-a548daa87336" providerId="ADAL" clId="{6874C0FD-0471-4D6B-B354-9CB4F18CF4C7}" dt="2026-06-22T12:48:36.805" v="345"/>
          <ac:spMkLst>
            <pc:docMk/>
            <pc:sldMk cId="0" sldId="284"/>
            <ac:spMk id="185" creationId="{00000000-0000-0000-0000-000000000000}"/>
          </ac:spMkLst>
        </pc:spChg>
        <pc:picChg chg="add mod ord">
          <ac:chgData name="Jorge Medina - GANVAM" userId="e5a98d0d-b655-40f6-9136-a548daa87336" providerId="ADAL" clId="{6874C0FD-0471-4D6B-B354-9CB4F18CF4C7}" dt="2026-06-22T10:53:56.386" v="125" actId="167"/>
          <ac:picMkLst>
            <pc:docMk/>
            <pc:sldMk cId="0" sldId="284"/>
            <ac:picMk id="189" creationId="{ECCDE9C2-4576-121A-42C3-C08CE7308471}"/>
          </ac:picMkLst>
        </pc:picChg>
      </pc:sldChg>
      <pc:sldChg chg="addSp modSp mod modAnim">
        <pc:chgData name="Jorge Medina - GANVAM" userId="e5a98d0d-b655-40f6-9136-a548daa87336" providerId="ADAL" clId="{6874C0FD-0471-4D6B-B354-9CB4F18CF4C7}" dt="2026-06-22T12:43:55.265" v="325"/>
        <pc:sldMkLst>
          <pc:docMk/>
          <pc:sldMk cId="0" sldId="285"/>
        </pc:sldMkLst>
        <pc:spChg chg="mod">
          <ac:chgData name="Jorge Medina - GANVAM" userId="e5a98d0d-b655-40f6-9136-a548daa87336" providerId="ADAL" clId="{6874C0FD-0471-4D6B-B354-9CB4F18CF4C7}" dt="2026-06-22T10:35:20.831" v="31" actId="14100"/>
          <ac:spMkLst>
            <pc:docMk/>
            <pc:sldMk cId="0" sldId="285"/>
            <ac:spMk id="9" creationId="{00000000-0000-0000-0000-000000000000}"/>
          </ac:spMkLst>
        </pc:spChg>
        <pc:spChg chg="mod">
          <ac:chgData name="Jorge Medina - GANVAM" userId="e5a98d0d-b655-40f6-9136-a548daa87336" providerId="ADAL" clId="{6874C0FD-0471-4D6B-B354-9CB4F18CF4C7}" dt="2026-06-22T12:43:41.524" v="324" actId="14100"/>
          <ac:spMkLst>
            <pc:docMk/>
            <pc:sldMk cId="0" sldId="285"/>
            <ac:spMk id="48" creationId="{00000000-0000-0000-0000-000000000000}"/>
          </ac:spMkLst>
        </pc:spChg>
        <pc:picChg chg="add mod ord">
          <ac:chgData name="Jorge Medina - GANVAM" userId="e5a98d0d-b655-40f6-9136-a548daa87336" providerId="ADAL" clId="{6874C0FD-0471-4D6B-B354-9CB4F18CF4C7}" dt="2026-06-22T10:54:02.212" v="127" actId="167"/>
          <ac:picMkLst>
            <pc:docMk/>
            <pc:sldMk cId="0" sldId="285"/>
            <ac:picMk id="71" creationId="{3E7F7770-AC59-629D-6237-879DF6A12338}"/>
          </ac:picMkLst>
        </pc:picChg>
      </pc:sldChg>
      <pc:sldChg chg="addSp modSp mod modAnim modShow">
        <pc:chgData name="Jorge Medina - GANVAM" userId="e5a98d0d-b655-40f6-9136-a548daa87336" providerId="ADAL" clId="{6874C0FD-0471-4D6B-B354-9CB4F18CF4C7}" dt="2026-06-22T12:45:03.018" v="329" actId="729"/>
        <pc:sldMkLst>
          <pc:docMk/>
          <pc:sldMk cId="0" sldId="286"/>
        </pc:sldMkLst>
        <pc:picChg chg="add mod ord">
          <ac:chgData name="Jorge Medina - GANVAM" userId="e5a98d0d-b655-40f6-9136-a548daa87336" providerId="ADAL" clId="{6874C0FD-0471-4D6B-B354-9CB4F18CF4C7}" dt="2026-06-22T10:54:05.666" v="129" actId="167"/>
          <ac:picMkLst>
            <pc:docMk/>
            <pc:sldMk cId="0" sldId="286"/>
            <ac:picMk id="29" creationId="{589078C5-D8D0-1BA6-9C43-9194E8407A7F}"/>
          </ac:picMkLst>
        </pc:picChg>
      </pc:sldChg>
      <pc:sldChg chg="addSp modSp mod modAnim modShow">
        <pc:chgData name="Jorge Medina - GANVAM" userId="e5a98d0d-b655-40f6-9136-a548daa87336" providerId="ADAL" clId="{6874C0FD-0471-4D6B-B354-9CB4F18CF4C7}" dt="2026-06-22T12:44:54.248" v="328" actId="729"/>
        <pc:sldMkLst>
          <pc:docMk/>
          <pc:sldMk cId="0" sldId="287"/>
        </pc:sldMkLst>
        <pc:spChg chg="mod">
          <ac:chgData name="Jorge Medina - GANVAM" userId="e5a98d0d-b655-40f6-9136-a548daa87336" providerId="ADAL" clId="{6874C0FD-0471-4D6B-B354-9CB4F18CF4C7}" dt="2026-06-22T10:35:35.686" v="32" actId="14100"/>
          <ac:spMkLst>
            <pc:docMk/>
            <pc:sldMk cId="0" sldId="287"/>
            <ac:spMk id="220" creationId="{00000000-0000-0000-0000-000000000000}"/>
          </ac:spMkLst>
        </pc:spChg>
        <pc:spChg chg="mod">
          <ac:chgData name="Jorge Medina - GANVAM" userId="e5a98d0d-b655-40f6-9136-a548daa87336" providerId="ADAL" clId="{6874C0FD-0471-4D6B-B354-9CB4F18CF4C7}" dt="2026-06-22T10:35:37.599" v="33" actId="14100"/>
          <ac:spMkLst>
            <pc:docMk/>
            <pc:sldMk cId="0" sldId="287"/>
            <ac:spMk id="224" creationId="{00000000-0000-0000-0000-000000000000}"/>
          </ac:spMkLst>
        </pc:spChg>
        <pc:spChg chg="mod">
          <ac:chgData name="Jorge Medina - GANVAM" userId="e5a98d0d-b655-40f6-9136-a548daa87336" providerId="ADAL" clId="{6874C0FD-0471-4D6B-B354-9CB4F18CF4C7}" dt="2026-06-22T10:54:52.054" v="141" actId="13926"/>
          <ac:spMkLst>
            <pc:docMk/>
            <pc:sldMk cId="0" sldId="287"/>
            <ac:spMk id="231" creationId="{00000000-0000-0000-0000-000000000000}"/>
          </ac:spMkLst>
        </pc:spChg>
        <pc:spChg chg="mod">
          <ac:chgData name="Jorge Medina - GANVAM" userId="e5a98d0d-b655-40f6-9136-a548daa87336" providerId="ADAL" clId="{6874C0FD-0471-4D6B-B354-9CB4F18CF4C7}" dt="2026-06-22T10:54:48.229" v="140" actId="13926"/>
          <ac:spMkLst>
            <pc:docMk/>
            <pc:sldMk cId="0" sldId="287"/>
            <ac:spMk id="232" creationId="{00000000-0000-0000-0000-000000000000}"/>
          </ac:spMkLst>
        </pc:spChg>
        <pc:picChg chg="add mod ord">
          <ac:chgData name="Jorge Medina - GANVAM" userId="e5a98d0d-b655-40f6-9136-a548daa87336" providerId="ADAL" clId="{6874C0FD-0471-4D6B-B354-9CB4F18CF4C7}" dt="2026-06-22T10:54:10.596" v="131" actId="167"/>
          <ac:picMkLst>
            <pc:docMk/>
            <pc:sldMk cId="0" sldId="287"/>
            <ac:picMk id="235" creationId="{259F06AE-E03A-0C8C-BADA-C3FF96BA3FCE}"/>
          </ac:picMkLst>
        </pc:picChg>
      </pc:sldChg>
      <pc:sldChg chg="addSp modSp mod modAnim modShow">
        <pc:chgData name="Jorge Medina - GANVAM" userId="e5a98d0d-b655-40f6-9136-a548daa87336" providerId="ADAL" clId="{6874C0FD-0471-4D6B-B354-9CB4F18CF4C7}" dt="2026-06-22T12:44:43.234" v="327" actId="729"/>
        <pc:sldMkLst>
          <pc:docMk/>
          <pc:sldMk cId="0" sldId="288"/>
        </pc:sldMkLst>
        <pc:spChg chg="mod">
          <ac:chgData name="Jorge Medina - GANVAM" userId="e5a98d0d-b655-40f6-9136-a548daa87336" providerId="ADAL" clId="{6874C0FD-0471-4D6B-B354-9CB4F18CF4C7}" dt="2026-06-22T10:35:42.053" v="34" actId="14100"/>
          <ac:spMkLst>
            <pc:docMk/>
            <pc:sldMk cId="0" sldId="288"/>
            <ac:spMk id="13" creationId="{00000000-0000-0000-0000-000000000000}"/>
          </ac:spMkLst>
        </pc:spChg>
        <pc:picChg chg="add mod ord">
          <ac:chgData name="Jorge Medina - GANVAM" userId="e5a98d0d-b655-40f6-9136-a548daa87336" providerId="ADAL" clId="{6874C0FD-0471-4D6B-B354-9CB4F18CF4C7}" dt="2026-06-22T10:54:59.708" v="143" actId="167"/>
          <ac:picMkLst>
            <pc:docMk/>
            <pc:sldMk cId="0" sldId="288"/>
            <ac:picMk id="14" creationId="{86351338-0D98-BB01-B675-0D1AEBA44067}"/>
          </ac:picMkLst>
        </pc:picChg>
      </pc:sldChg>
      <pc:sldChg chg="addSp modSp mod modAnim">
        <pc:chgData name="Jorge Medina - GANVAM" userId="e5a98d0d-b655-40f6-9136-a548daa87336" providerId="ADAL" clId="{6874C0FD-0471-4D6B-B354-9CB4F18CF4C7}" dt="2026-06-22T10:55:04.070" v="145" actId="167"/>
        <pc:sldMkLst>
          <pc:docMk/>
          <pc:sldMk cId="0" sldId="289"/>
        </pc:sldMkLst>
        <pc:spChg chg="mod">
          <ac:chgData name="Jorge Medina - GANVAM" userId="e5a98d0d-b655-40f6-9136-a548daa87336" providerId="ADAL" clId="{6874C0FD-0471-4D6B-B354-9CB4F18CF4C7}" dt="2026-06-22T10:35:46.060" v="35" actId="14100"/>
          <ac:spMkLst>
            <pc:docMk/>
            <pc:sldMk cId="0" sldId="289"/>
            <ac:spMk id="3" creationId="{00000000-0000-0000-0000-000000000000}"/>
          </ac:spMkLst>
        </pc:spChg>
        <pc:picChg chg="add mod ord">
          <ac:chgData name="Jorge Medina - GANVAM" userId="e5a98d0d-b655-40f6-9136-a548daa87336" providerId="ADAL" clId="{6874C0FD-0471-4D6B-B354-9CB4F18CF4C7}" dt="2026-06-22T10:55:04.070" v="145" actId="167"/>
          <ac:picMkLst>
            <pc:docMk/>
            <pc:sldMk cId="0" sldId="289"/>
            <ac:picMk id="8" creationId="{B8107517-551F-24D8-4237-362DB109D267}"/>
          </ac:picMkLst>
        </pc:picChg>
      </pc:sldChg>
      <pc:sldChg chg="addSp modSp mod modAnim modShow">
        <pc:chgData name="Jorge Medina - GANVAM" userId="e5a98d0d-b655-40f6-9136-a548daa87336" providerId="ADAL" clId="{6874C0FD-0471-4D6B-B354-9CB4F18CF4C7}" dt="2026-06-22T12:44:28.812" v="326" actId="729"/>
        <pc:sldMkLst>
          <pc:docMk/>
          <pc:sldMk cId="0" sldId="290"/>
        </pc:sldMkLst>
        <pc:picChg chg="add mod ord">
          <ac:chgData name="Jorge Medina - GANVAM" userId="e5a98d0d-b655-40f6-9136-a548daa87336" providerId="ADAL" clId="{6874C0FD-0471-4D6B-B354-9CB4F18CF4C7}" dt="2026-06-22T10:55:08.921" v="147" actId="167"/>
          <ac:picMkLst>
            <pc:docMk/>
            <pc:sldMk cId="0" sldId="290"/>
            <ac:picMk id="196" creationId="{D4CC5366-BEF9-D8FC-B7E4-3A47C1387575}"/>
          </ac:picMkLst>
        </pc:picChg>
      </pc:sldChg>
      <pc:sldChg chg="addSp modSp mod modAnim">
        <pc:chgData name="Jorge Medina - GANVAM" userId="e5a98d0d-b655-40f6-9136-a548daa87336" providerId="ADAL" clId="{6874C0FD-0471-4D6B-B354-9CB4F18CF4C7}" dt="2026-06-22T10:55:29.360" v="154" actId="13926"/>
        <pc:sldMkLst>
          <pc:docMk/>
          <pc:sldMk cId="0" sldId="291"/>
        </pc:sldMkLst>
        <pc:spChg chg="mod">
          <ac:chgData name="Jorge Medina - GANVAM" userId="e5a98d0d-b655-40f6-9136-a548daa87336" providerId="ADAL" clId="{6874C0FD-0471-4D6B-B354-9CB4F18CF4C7}" dt="2026-06-22T10:55:20.774" v="150" actId="13926"/>
          <ac:spMkLst>
            <pc:docMk/>
            <pc:sldMk cId="0" sldId="291"/>
            <ac:spMk id="85" creationId="{00000000-0000-0000-0000-000000000000}"/>
          </ac:spMkLst>
        </pc:spChg>
        <pc:spChg chg="mod">
          <ac:chgData name="Jorge Medina - GANVAM" userId="e5a98d0d-b655-40f6-9136-a548daa87336" providerId="ADAL" clId="{6874C0FD-0471-4D6B-B354-9CB4F18CF4C7}" dt="2026-06-22T10:55:23.270" v="151" actId="13926"/>
          <ac:spMkLst>
            <pc:docMk/>
            <pc:sldMk cId="0" sldId="291"/>
            <ac:spMk id="86" creationId="{00000000-0000-0000-0000-000000000000}"/>
          </ac:spMkLst>
        </pc:spChg>
        <pc:spChg chg="mod">
          <ac:chgData name="Jorge Medina - GANVAM" userId="e5a98d0d-b655-40f6-9136-a548daa87336" providerId="ADAL" clId="{6874C0FD-0471-4D6B-B354-9CB4F18CF4C7}" dt="2026-06-22T10:55:25.392" v="152" actId="13926"/>
          <ac:spMkLst>
            <pc:docMk/>
            <pc:sldMk cId="0" sldId="291"/>
            <ac:spMk id="87" creationId="{00000000-0000-0000-0000-000000000000}"/>
          </ac:spMkLst>
        </pc:spChg>
        <pc:spChg chg="mod">
          <ac:chgData name="Jorge Medina - GANVAM" userId="e5a98d0d-b655-40f6-9136-a548daa87336" providerId="ADAL" clId="{6874C0FD-0471-4D6B-B354-9CB4F18CF4C7}" dt="2026-06-22T10:55:27.288" v="153" actId="13926"/>
          <ac:spMkLst>
            <pc:docMk/>
            <pc:sldMk cId="0" sldId="291"/>
            <ac:spMk id="88" creationId="{00000000-0000-0000-0000-000000000000}"/>
          </ac:spMkLst>
        </pc:spChg>
        <pc:spChg chg="mod">
          <ac:chgData name="Jorge Medina - GANVAM" userId="e5a98d0d-b655-40f6-9136-a548daa87336" providerId="ADAL" clId="{6874C0FD-0471-4D6B-B354-9CB4F18CF4C7}" dt="2026-06-22T10:55:29.360" v="154" actId="13926"/>
          <ac:spMkLst>
            <pc:docMk/>
            <pc:sldMk cId="0" sldId="291"/>
            <ac:spMk id="89" creationId="{00000000-0000-0000-0000-000000000000}"/>
          </ac:spMkLst>
        </pc:spChg>
        <pc:picChg chg="add mod ord">
          <ac:chgData name="Jorge Medina - GANVAM" userId="e5a98d0d-b655-40f6-9136-a548daa87336" providerId="ADAL" clId="{6874C0FD-0471-4D6B-B354-9CB4F18CF4C7}" dt="2026-06-22T10:55:15.633" v="149" actId="167"/>
          <ac:picMkLst>
            <pc:docMk/>
            <pc:sldMk cId="0" sldId="291"/>
            <ac:picMk id="92" creationId="{E9740EF0-478B-434A-7CF4-0DE10D2B8164}"/>
          </ac:picMkLst>
        </pc:picChg>
      </pc:sldChg>
      <pc:sldChg chg="addSp modSp mod modAnim">
        <pc:chgData name="Jorge Medina - GANVAM" userId="e5a98d0d-b655-40f6-9136-a548daa87336" providerId="ADAL" clId="{6874C0FD-0471-4D6B-B354-9CB4F18CF4C7}" dt="2026-06-22T10:55:34.104" v="156" actId="167"/>
        <pc:sldMkLst>
          <pc:docMk/>
          <pc:sldMk cId="0" sldId="292"/>
        </pc:sldMkLst>
        <pc:spChg chg="mod">
          <ac:chgData name="Jorge Medina - GANVAM" userId="e5a98d0d-b655-40f6-9136-a548daa87336" providerId="ADAL" clId="{6874C0FD-0471-4D6B-B354-9CB4F18CF4C7}" dt="2026-06-22T10:36:00.886" v="36" actId="14100"/>
          <ac:spMkLst>
            <pc:docMk/>
            <pc:sldMk cId="0" sldId="292"/>
            <ac:spMk id="24" creationId="{00000000-0000-0000-0000-000000000000}"/>
          </ac:spMkLst>
        </pc:spChg>
        <pc:picChg chg="add mod ord">
          <ac:chgData name="Jorge Medina - GANVAM" userId="e5a98d0d-b655-40f6-9136-a548daa87336" providerId="ADAL" clId="{6874C0FD-0471-4D6B-B354-9CB4F18CF4C7}" dt="2026-06-22T10:55:34.104" v="156" actId="167"/>
          <ac:picMkLst>
            <pc:docMk/>
            <pc:sldMk cId="0" sldId="292"/>
            <ac:picMk id="28" creationId="{081FEE04-093D-3CF1-3698-9542B327F2B6}"/>
          </ac:picMkLst>
        </pc:picChg>
      </pc:sldChg>
      <pc:sldChg chg="addSp modSp mod modAnim">
        <pc:chgData name="Jorge Medina - GANVAM" userId="e5a98d0d-b655-40f6-9136-a548daa87336" providerId="ADAL" clId="{6874C0FD-0471-4D6B-B354-9CB4F18CF4C7}" dt="2026-06-22T10:55:44.737" v="158" actId="167"/>
        <pc:sldMkLst>
          <pc:docMk/>
          <pc:sldMk cId="0" sldId="293"/>
        </pc:sldMkLst>
        <pc:spChg chg="mod">
          <ac:chgData name="Jorge Medina - GANVAM" userId="e5a98d0d-b655-40f6-9136-a548daa87336" providerId="ADAL" clId="{6874C0FD-0471-4D6B-B354-9CB4F18CF4C7}" dt="2026-06-22T10:36:08.094" v="37" actId="14100"/>
          <ac:spMkLst>
            <pc:docMk/>
            <pc:sldMk cId="0" sldId="293"/>
            <ac:spMk id="8" creationId="{00000000-0000-0000-0000-000000000000}"/>
          </ac:spMkLst>
        </pc:spChg>
        <pc:spChg chg="mod">
          <ac:chgData name="Jorge Medina - GANVAM" userId="e5a98d0d-b655-40f6-9136-a548daa87336" providerId="ADAL" clId="{6874C0FD-0471-4D6B-B354-9CB4F18CF4C7}" dt="2026-06-22T10:36:11.109" v="38" actId="14100"/>
          <ac:spMkLst>
            <pc:docMk/>
            <pc:sldMk cId="0" sldId="293"/>
            <ac:spMk id="173" creationId="{00000000-0000-0000-0000-000000000000}"/>
          </ac:spMkLst>
        </pc:spChg>
        <pc:picChg chg="add mod ord">
          <ac:chgData name="Jorge Medina - GANVAM" userId="e5a98d0d-b655-40f6-9136-a548daa87336" providerId="ADAL" clId="{6874C0FD-0471-4D6B-B354-9CB4F18CF4C7}" dt="2026-06-22T10:55:44.737" v="158" actId="167"/>
          <ac:picMkLst>
            <pc:docMk/>
            <pc:sldMk cId="0" sldId="293"/>
            <ac:picMk id="177" creationId="{DBC45FDA-4CAC-26C2-8B24-50F32067CEC1}"/>
          </ac:picMkLst>
        </pc:picChg>
      </pc:sldChg>
      <pc:sldChg chg="addSp modSp mod modAnim">
        <pc:chgData name="Jorge Medina - GANVAM" userId="e5a98d0d-b655-40f6-9136-a548daa87336" providerId="ADAL" clId="{6874C0FD-0471-4D6B-B354-9CB4F18CF4C7}" dt="2026-06-22T10:55:50.250" v="160" actId="167"/>
        <pc:sldMkLst>
          <pc:docMk/>
          <pc:sldMk cId="0" sldId="294"/>
        </pc:sldMkLst>
        <pc:spChg chg="mod">
          <ac:chgData name="Jorge Medina - GANVAM" userId="e5a98d0d-b655-40f6-9136-a548daa87336" providerId="ADAL" clId="{6874C0FD-0471-4D6B-B354-9CB4F18CF4C7}" dt="2026-06-22T10:36:17.703" v="39" actId="14100"/>
          <ac:spMkLst>
            <pc:docMk/>
            <pc:sldMk cId="0" sldId="294"/>
            <ac:spMk id="5" creationId="{00000000-0000-0000-0000-000000000000}"/>
          </ac:spMkLst>
        </pc:spChg>
        <pc:picChg chg="add mod ord">
          <ac:chgData name="Jorge Medina - GANVAM" userId="e5a98d0d-b655-40f6-9136-a548daa87336" providerId="ADAL" clId="{6874C0FD-0471-4D6B-B354-9CB4F18CF4C7}" dt="2026-06-22T10:55:50.250" v="160" actId="167"/>
          <ac:picMkLst>
            <pc:docMk/>
            <pc:sldMk cId="0" sldId="294"/>
            <ac:picMk id="9" creationId="{50A1491B-A1B4-19CB-3283-922365E3244D}"/>
          </ac:picMkLst>
        </pc:picChg>
      </pc:sldChg>
      <pc:sldChg chg="addSp modSp mod modAnim">
        <pc:chgData name="Jorge Medina - GANVAM" userId="e5a98d0d-b655-40f6-9136-a548daa87336" providerId="ADAL" clId="{6874C0FD-0471-4D6B-B354-9CB4F18CF4C7}" dt="2026-06-22T10:56:16.861" v="164" actId="207"/>
        <pc:sldMkLst>
          <pc:docMk/>
          <pc:sldMk cId="0" sldId="295"/>
        </pc:sldMkLst>
        <pc:spChg chg="mod">
          <ac:chgData name="Jorge Medina - GANVAM" userId="e5a98d0d-b655-40f6-9136-a548daa87336" providerId="ADAL" clId="{6874C0FD-0471-4D6B-B354-9CB4F18CF4C7}" dt="2026-06-22T10:36:24.057" v="40" actId="14100"/>
          <ac:spMkLst>
            <pc:docMk/>
            <pc:sldMk cId="0" sldId="295"/>
            <ac:spMk id="13" creationId="{00000000-0000-0000-0000-000000000000}"/>
          </ac:spMkLst>
        </pc:spChg>
        <pc:spChg chg="mod">
          <ac:chgData name="Jorge Medina - GANVAM" userId="e5a98d0d-b655-40f6-9136-a548daa87336" providerId="ADAL" clId="{6874C0FD-0471-4D6B-B354-9CB4F18CF4C7}" dt="2026-06-22T10:56:12.033" v="163" actId="207"/>
          <ac:spMkLst>
            <pc:docMk/>
            <pc:sldMk cId="0" sldId="295"/>
            <ac:spMk id="16" creationId="{00000000-0000-0000-0000-000000000000}"/>
          </ac:spMkLst>
        </pc:spChg>
        <pc:spChg chg="mod">
          <ac:chgData name="Jorge Medina - GANVAM" userId="e5a98d0d-b655-40f6-9136-a548daa87336" providerId="ADAL" clId="{6874C0FD-0471-4D6B-B354-9CB4F18CF4C7}" dt="2026-06-22T10:56:16.861" v="164" actId="207"/>
          <ac:spMkLst>
            <pc:docMk/>
            <pc:sldMk cId="0" sldId="295"/>
            <ac:spMk id="19" creationId="{00000000-0000-0000-0000-000000000000}"/>
          </ac:spMkLst>
        </pc:spChg>
        <pc:picChg chg="add mod ord">
          <ac:chgData name="Jorge Medina - GANVAM" userId="e5a98d0d-b655-40f6-9136-a548daa87336" providerId="ADAL" clId="{6874C0FD-0471-4D6B-B354-9CB4F18CF4C7}" dt="2026-06-22T10:55:53.857" v="162" actId="167"/>
          <ac:picMkLst>
            <pc:docMk/>
            <pc:sldMk cId="0" sldId="295"/>
            <ac:picMk id="24" creationId="{AE704E63-7126-45B8-884B-543081EC4FAF}"/>
          </ac:picMkLst>
        </pc:picChg>
      </pc:sldChg>
      <pc:sldChg chg="addSp delSp modSp mod modAnim">
        <pc:chgData name="Jorge Medina - GANVAM" userId="e5a98d0d-b655-40f6-9136-a548daa87336" providerId="ADAL" clId="{6874C0FD-0471-4D6B-B354-9CB4F18CF4C7}" dt="2026-06-23T15:16:02.811" v="455" actId="478"/>
        <pc:sldMkLst>
          <pc:docMk/>
          <pc:sldMk cId="0" sldId="296"/>
        </pc:sldMkLst>
        <pc:spChg chg="mod">
          <ac:chgData name="Jorge Medina - GANVAM" userId="e5a98d0d-b655-40f6-9136-a548daa87336" providerId="ADAL" clId="{6874C0FD-0471-4D6B-B354-9CB4F18CF4C7}" dt="2026-06-22T10:36:47.988" v="45" actId="14100"/>
          <ac:spMkLst>
            <pc:docMk/>
            <pc:sldMk cId="0" sldId="296"/>
            <ac:spMk id="5" creationId="{00000000-0000-0000-0000-000000000000}"/>
          </ac:spMkLst>
        </pc:spChg>
        <pc:spChg chg="mod">
          <ac:chgData name="Jorge Medina - GANVAM" userId="e5a98d0d-b655-40f6-9136-a548daa87336" providerId="ADAL" clId="{6874C0FD-0471-4D6B-B354-9CB4F18CF4C7}" dt="2026-06-22T10:36:32.293" v="42" actId="14100"/>
          <ac:spMkLst>
            <pc:docMk/>
            <pc:sldMk cId="0" sldId="296"/>
            <ac:spMk id="11" creationId="{00000000-0000-0000-0000-000000000000}"/>
          </ac:spMkLst>
        </pc:spChg>
        <pc:spChg chg="del mod">
          <ac:chgData name="Jorge Medina - GANVAM" userId="e5a98d0d-b655-40f6-9136-a548daa87336" providerId="ADAL" clId="{6874C0FD-0471-4D6B-B354-9CB4F18CF4C7}" dt="2026-06-23T15:16:02.811" v="455" actId="478"/>
          <ac:spMkLst>
            <pc:docMk/>
            <pc:sldMk cId="0" sldId="296"/>
            <ac:spMk id="12" creationId="{00000000-0000-0000-0000-000000000000}"/>
          </ac:spMkLst>
        </pc:spChg>
        <pc:picChg chg="add mod ord">
          <ac:chgData name="Jorge Medina - GANVAM" userId="e5a98d0d-b655-40f6-9136-a548daa87336" providerId="ADAL" clId="{6874C0FD-0471-4D6B-B354-9CB4F18CF4C7}" dt="2026-06-22T10:56:24.116" v="166" actId="167"/>
          <ac:picMkLst>
            <pc:docMk/>
            <pc:sldMk cId="0" sldId="296"/>
            <ac:picMk id="13" creationId="{F477A258-CE2F-F1B7-F61E-FC0944B69426}"/>
          </ac:picMkLst>
        </pc:picChg>
      </pc:sldChg>
      <pc:sldChg chg="addSp delSp modSp add mod">
        <pc:chgData name="Jorge Medina - GANVAM" userId="e5a98d0d-b655-40f6-9136-a548daa87336" providerId="ADAL" clId="{6874C0FD-0471-4D6B-B354-9CB4F18CF4C7}" dt="2026-06-22T12:09:57.233" v="209" actId="14100"/>
        <pc:sldMkLst>
          <pc:docMk/>
          <pc:sldMk cId="33852116" sldId="297"/>
        </pc:sldMkLst>
        <pc:spChg chg="del">
          <ac:chgData name="Jorge Medina - GANVAM" userId="e5a98d0d-b655-40f6-9136-a548daa87336" providerId="ADAL" clId="{6874C0FD-0471-4D6B-B354-9CB4F18CF4C7}" dt="2026-06-22T12:07:56.187" v="187" actId="478"/>
          <ac:spMkLst>
            <pc:docMk/>
            <pc:sldMk cId="33852116" sldId="297"/>
            <ac:spMk id="2" creationId="{00000000-0000-0000-0000-000000000000}"/>
          </ac:spMkLst>
        </pc:spChg>
        <pc:spChg chg="del">
          <ac:chgData name="Jorge Medina - GANVAM" userId="e5a98d0d-b655-40f6-9136-a548daa87336" providerId="ADAL" clId="{6874C0FD-0471-4D6B-B354-9CB4F18CF4C7}" dt="2026-06-22T12:07:56.187" v="187" actId="478"/>
          <ac:spMkLst>
            <pc:docMk/>
            <pc:sldMk cId="33852116" sldId="297"/>
            <ac:spMk id="3" creationId="{00000000-0000-0000-0000-000000000000}"/>
          </ac:spMkLst>
        </pc:spChg>
        <pc:spChg chg="del">
          <ac:chgData name="Jorge Medina - GANVAM" userId="e5a98d0d-b655-40f6-9136-a548daa87336" providerId="ADAL" clId="{6874C0FD-0471-4D6B-B354-9CB4F18CF4C7}" dt="2026-06-22T12:07:56.187" v="187" actId="478"/>
          <ac:spMkLst>
            <pc:docMk/>
            <pc:sldMk cId="33852116" sldId="297"/>
            <ac:spMk id="4" creationId="{00000000-0000-0000-0000-000000000000}"/>
          </ac:spMkLst>
        </pc:spChg>
        <pc:spChg chg="del">
          <ac:chgData name="Jorge Medina - GANVAM" userId="e5a98d0d-b655-40f6-9136-a548daa87336" providerId="ADAL" clId="{6874C0FD-0471-4D6B-B354-9CB4F18CF4C7}" dt="2026-06-22T12:07:56.187" v="187" actId="478"/>
          <ac:spMkLst>
            <pc:docMk/>
            <pc:sldMk cId="33852116" sldId="297"/>
            <ac:spMk id="5" creationId="{00000000-0000-0000-0000-000000000000}"/>
          </ac:spMkLst>
        </pc:spChg>
        <pc:spChg chg="add mod">
          <ac:chgData name="Jorge Medina - GANVAM" userId="e5a98d0d-b655-40f6-9136-a548daa87336" providerId="ADAL" clId="{6874C0FD-0471-4D6B-B354-9CB4F18CF4C7}" dt="2026-06-22T12:09:52.908" v="208"/>
          <ac:spMkLst>
            <pc:docMk/>
            <pc:sldMk cId="33852116" sldId="297"/>
            <ac:spMk id="10" creationId="{B37ACCE2-2636-1376-79BC-BE496EEAE0FD}"/>
          </ac:spMkLst>
        </pc:spChg>
        <pc:spChg chg="del">
          <ac:chgData name="Jorge Medina - GANVAM" userId="e5a98d0d-b655-40f6-9136-a548daa87336" providerId="ADAL" clId="{6874C0FD-0471-4D6B-B354-9CB4F18CF4C7}" dt="2026-06-22T12:07:56.187" v="187" actId="478"/>
          <ac:spMkLst>
            <pc:docMk/>
            <pc:sldMk cId="33852116" sldId="297"/>
            <ac:spMk id="13" creationId="{00000000-0000-0000-0000-000000000000}"/>
          </ac:spMkLst>
        </pc:spChg>
        <pc:spChg chg="del">
          <ac:chgData name="Jorge Medina - GANVAM" userId="e5a98d0d-b655-40f6-9136-a548daa87336" providerId="ADAL" clId="{6874C0FD-0471-4D6B-B354-9CB4F18CF4C7}" dt="2026-06-22T12:07:56.187" v="187" actId="478"/>
          <ac:spMkLst>
            <pc:docMk/>
            <pc:sldMk cId="33852116" sldId="297"/>
            <ac:spMk id="14" creationId="{00000000-0000-0000-0000-000000000000}"/>
          </ac:spMkLst>
        </pc:spChg>
        <pc:spChg chg="del">
          <ac:chgData name="Jorge Medina - GANVAM" userId="e5a98d0d-b655-40f6-9136-a548daa87336" providerId="ADAL" clId="{6874C0FD-0471-4D6B-B354-9CB4F18CF4C7}" dt="2026-06-22T12:07:56.187" v="187" actId="478"/>
          <ac:spMkLst>
            <pc:docMk/>
            <pc:sldMk cId="33852116" sldId="297"/>
            <ac:spMk id="15" creationId="{00000000-0000-0000-0000-000000000000}"/>
          </ac:spMkLst>
        </pc:spChg>
        <pc:spChg chg="del">
          <ac:chgData name="Jorge Medina - GANVAM" userId="e5a98d0d-b655-40f6-9136-a548daa87336" providerId="ADAL" clId="{6874C0FD-0471-4D6B-B354-9CB4F18CF4C7}" dt="2026-06-22T12:07:56.187" v="187" actId="478"/>
          <ac:spMkLst>
            <pc:docMk/>
            <pc:sldMk cId="33852116" sldId="297"/>
            <ac:spMk id="17" creationId="{00000000-0000-0000-0000-000000000000}"/>
          </ac:spMkLst>
        </pc:spChg>
        <pc:spChg chg="del">
          <ac:chgData name="Jorge Medina - GANVAM" userId="e5a98d0d-b655-40f6-9136-a548daa87336" providerId="ADAL" clId="{6874C0FD-0471-4D6B-B354-9CB4F18CF4C7}" dt="2026-06-22T12:07:56.187" v="187" actId="478"/>
          <ac:spMkLst>
            <pc:docMk/>
            <pc:sldMk cId="33852116" sldId="297"/>
            <ac:spMk id="18" creationId="{00000000-0000-0000-0000-000000000000}"/>
          </ac:spMkLst>
        </pc:spChg>
        <pc:spChg chg="add mod">
          <ac:chgData name="Jorge Medina - GANVAM" userId="e5a98d0d-b655-40f6-9136-a548daa87336" providerId="ADAL" clId="{6874C0FD-0471-4D6B-B354-9CB4F18CF4C7}" dt="2026-06-22T12:09:52.908" v="208"/>
          <ac:spMkLst>
            <pc:docMk/>
            <pc:sldMk cId="33852116" sldId="297"/>
            <ac:spMk id="22" creationId="{37F9C26F-77E2-3409-AE7A-C3F21A1F95B9}"/>
          </ac:spMkLst>
        </pc:spChg>
        <pc:spChg chg="del">
          <ac:chgData name="Jorge Medina - GANVAM" userId="e5a98d0d-b655-40f6-9136-a548daa87336" providerId="ADAL" clId="{6874C0FD-0471-4D6B-B354-9CB4F18CF4C7}" dt="2026-06-22T12:07:56.187" v="187" actId="478"/>
          <ac:spMkLst>
            <pc:docMk/>
            <pc:sldMk cId="33852116" sldId="297"/>
            <ac:spMk id="30" creationId="{9311EE48-72D3-F510-B822-68C4B9FD2080}"/>
          </ac:spMkLst>
        </pc:spChg>
        <pc:spChg chg="add mod">
          <ac:chgData name="Jorge Medina - GANVAM" userId="e5a98d0d-b655-40f6-9136-a548daa87336" providerId="ADAL" clId="{6874C0FD-0471-4D6B-B354-9CB4F18CF4C7}" dt="2026-06-22T12:09:52.908" v="208"/>
          <ac:spMkLst>
            <pc:docMk/>
            <pc:sldMk cId="33852116" sldId="297"/>
            <ac:spMk id="32" creationId="{F175AB86-20B9-8405-9C44-C07CCAA78B94}"/>
          </ac:spMkLst>
        </pc:spChg>
        <pc:spChg chg="add mod">
          <ac:chgData name="Jorge Medina - GANVAM" userId="e5a98d0d-b655-40f6-9136-a548daa87336" providerId="ADAL" clId="{6874C0FD-0471-4D6B-B354-9CB4F18CF4C7}" dt="2026-06-22T12:09:52.908" v="208"/>
          <ac:spMkLst>
            <pc:docMk/>
            <pc:sldMk cId="33852116" sldId="297"/>
            <ac:spMk id="33" creationId="{24D11785-88AC-9D7F-36EB-BEF904E61917}"/>
          </ac:spMkLst>
        </pc:spChg>
        <pc:spChg chg="mod">
          <ac:chgData name="Jorge Medina - GANVAM" userId="e5a98d0d-b655-40f6-9136-a548daa87336" providerId="ADAL" clId="{6874C0FD-0471-4D6B-B354-9CB4F18CF4C7}" dt="2026-06-22T12:09:52.908" v="208"/>
          <ac:spMkLst>
            <pc:docMk/>
            <pc:sldMk cId="33852116" sldId="297"/>
            <ac:spMk id="39" creationId="{A6128E1F-1DB2-B908-AB63-3D329D9AB11C}"/>
          </ac:spMkLst>
        </pc:spChg>
        <pc:spChg chg="add mod">
          <ac:chgData name="Jorge Medina - GANVAM" userId="e5a98d0d-b655-40f6-9136-a548daa87336" providerId="ADAL" clId="{6874C0FD-0471-4D6B-B354-9CB4F18CF4C7}" dt="2026-06-22T12:09:57.233" v="209" actId="14100"/>
          <ac:spMkLst>
            <pc:docMk/>
            <pc:sldMk cId="33852116" sldId="297"/>
            <ac:spMk id="42" creationId="{98A6B734-61A9-BFB5-9183-03F887D95992}"/>
          </ac:spMkLst>
        </pc:spChg>
        <pc:spChg chg="add mod">
          <ac:chgData name="Jorge Medina - GANVAM" userId="e5a98d0d-b655-40f6-9136-a548daa87336" providerId="ADAL" clId="{6874C0FD-0471-4D6B-B354-9CB4F18CF4C7}" dt="2026-06-22T12:09:52.908" v="208"/>
          <ac:spMkLst>
            <pc:docMk/>
            <pc:sldMk cId="33852116" sldId="297"/>
            <ac:spMk id="43" creationId="{C0379550-7759-45C5-3E36-EE9903280086}"/>
          </ac:spMkLst>
        </pc:spChg>
        <pc:spChg chg="add mod">
          <ac:chgData name="Jorge Medina - GANVAM" userId="e5a98d0d-b655-40f6-9136-a548daa87336" providerId="ADAL" clId="{6874C0FD-0471-4D6B-B354-9CB4F18CF4C7}" dt="2026-06-22T12:09:52.908" v="208"/>
          <ac:spMkLst>
            <pc:docMk/>
            <pc:sldMk cId="33852116" sldId="297"/>
            <ac:spMk id="44" creationId="{7ECBDAC8-6543-08A2-4A8A-41C2A3320664}"/>
          </ac:spMkLst>
        </pc:spChg>
        <pc:spChg chg="add mod">
          <ac:chgData name="Jorge Medina - GANVAM" userId="e5a98d0d-b655-40f6-9136-a548daa87336" providerId="ADAL" clId="{6874C0FD-0471-4D6B-B354-9CB4F18CF4C7}" dt="2026-06-22T12:09:52.908" v="208"/>
          <ac:spMkLst>
            <pc:docMk/>
            <pc:sldMk cId="33852116" sldId="297"/>
            <ac:spMk id="45" creationId="{BBEA3DF3-3D0C-FE77-684A-E038EEB0B891}"/>
          </ac:spMkLst>
        </pc:spChg>
        <pc:spChg chg="add mod">
          <ac:chgData name="Jorge Medina - GANVAM" userId="e5a98d0d-b655-40f6-9136-a548daa87336" providerId="ADAL" clId="{6874C0FD-0471-4D6B-B354-9CB4F18CF4C7}" dt="2026-06-22T12:09:52.908" v="208"/>
          <ac:spMkLst>
            <pc:docMk/>
            <pc:sldMk cId="33852116" sldId="297"/>
            <ac:spMk id="46" creationId="{C4A62734-FD66-6F66-DACA-9F4DBA8015B6}"/>
          </ac:spMkLst>
        </pc:spChg>
      </pc:sldChg>
      <pc:sldChg chg="addSp modSp add mod modShow">
        <pc:chgData name="Jorge Medina - GANVAM" userId="e5a98d0d-b655-40f6-9136-a548daa87336" providerId="ADAL" clId="{6874C0FD-0471-4D6B-B354-9CB4F18CF4C7}" dt="2026-06-22T12:13:14.717" v="211" actId="729"/>
        <pc:sldMkLst>
          <pc:docMk/>
          <pc:sldMk cId="2466731537" sldId="298"/>
        </pc:sldMkLst>
        <pc:spChg chg="add mod">
          <ac:chgData name="Jorge Medina - GANVAM" userId="e5a98d0d-b655-40f6-9136-a548daa87336" providerId="ADAL" clId="{6874C0FD-0471-4D6B-B354-9CB4F18CF4C7}" dt="2026-06-22T12:08:37.758" v="191"/>
          <ac:spMkLst>
            <pc:docMk/>
            <pc:sldMk cId="2466731537" sldId="298"/>
            <ac:spMk id="2" creationId="{D6FDFA43-2640-6E98-634F-88EBCF9FD3EF}"/>
          </ac:spMkLst>
        </pc:spChg>
        <pc:spChg chg="add mod">
          <ac:chgData name="Jorge Medina - GANVAM" userId="e5a98d0d-b655-40f6-9136-a548daa87336" providerId="ADAL" clId="{6874C0FD-0471-4D6B-B354-9CB4F18CF4C7}" dt="2026-06-22T12:08:37.758" v="191"/>
          <ac:spMkLst>
            <pc:docMk/>
            <pc:sldMk cId="2466731537" sldId="298"/>
            <ac:spMk id="3" creationId="{61B3CA96-4D1C-CBEB-1454-565BE2B33922}"/>
          </ac:spMkLst>
        </pc:spChg>
        <pc:spChg chg="add mod">
          <ac:chgData name="Jorge Medina - GANVAM" userId="e5a98d0d-b655-40f6-9136-a548daa87336" providerId="ADAL" clId="{6874C0FD-0471-4D6B-B354-9CB4F18CF4C7}" dt="2026-06-22T12:08:37.758" v="191"/>
          <ac:spMkLst>
            <pc:docMk/>
            <pc:sldMk cId="2466731537" sldId="298"/>
            <ac:spMk id="6" creationId="{71FDB4B8-E627-9054-3BF0-3E805D0FC0F8}"/>
          </ac:spMkLst>
        </pc:spChg>
        <pc:spChg chg="mod">
          <ac:chgData name="Jorge Medina - GANVAM" userId="e5a98d0d-b655-40f6-9136-a548daa87336" providerId="ADAL" clId="{6874C0FD-0471-4D6B-B354-9CB4F18CF4C7}" dt="2026-06-22T12:09:24.149" v="207" actId="14100"/>
          <ac:spMkLst>
            <pc:docMk/>
            <pc:sldMk cId="2466731537" sldId="298"/>
            <ac:spMk id="8" creationId="{4A57C354-7553-1B75-8946-1FAD8319238D}"/>
          </ac:spMkLst>
        </pc:spChg>
        <pc:spChg chg="add mod">
          <ac:chgData name="Jorge Medina - GANVAM" userId="e5a98d0d-b655-40f6-9136-a548daa87336" providerId="ADAL" clId="{6874C0FD-0471-4D6B-B354-9CB4F18CF4C7}" dt="2026-06-22T12:08:37.758" v="191"/>
          <ac:spMkLst>
            <pc:docMk/>
            <pc:sldMk cId="2466731537" sldId="298"/>
            <ac:spMk id="9" creationId="{929DE69E-B35D-A725-6C2F-922413D40986}"/>
          </ac:spMkLst>
        </pc:spChg>
        <pc:spChg chg="add mod">
          <ac:chgData name="Jorge Medina - GANVAM" userId="e5a98d0d-b655-40f6-9136-a548daa87336" providerId="ADAL" clId="{6874C0FD-0471-4D6B-B354-9CB4F18CF4C7}" dt="2026-06-22T12:08:37.758" v="191"/>
          <ac:spMkLst>
            <pc:docMk/>
            <pc:sldMk cId="2466731537" sldId="298"/>
            <ac:spMk id="10" creationId="{9D467655-E56B-F000-7143-F21611BF5232}"/>
          </ac:spMkLst>
        </pc:spChg>
        <pc:spChg chg="add mod">
          <ac:chgData name="Jorge Medina - GANVAM" userId="e5a98d0d-b655-40f6-9136-a548daa87336" providerId="ADAL" clId="{6874C0FD-0471-4D6B-B354-9CB4F18CF4C7}" dt="2026-06-22T12:08:37.758" v="191"/>
          <ac:spMkLst>
            <pc:docMk/>
            <pc:sldMk cId="2466731537" sldId="298"/>
            <ac:spMk id="11" creationId="{62946BC8-1347-3759-BF94-D734E7255446}"/>
          </ac:spMkLst>
        </pc:spChg>
        <pc:spChg chg="add mod">
          <ac:chgData name="Jorge Medina - GANVAM" userId="e5a98d0d-b655-40f6-9136-a548daa87336" providerId="ADAL" clId="{6874C0FD-0471-4D6B-B354-9CB4F18CF4C7}" dt="2026-06-22T12:08:37.758" v="191"/>
          <ac:spMkLst>
            <pc:docMk/>
            <pc:sldMk cId="2466731537" sldId="298"/>
            <ac:spMk id="14" creationId="{0F25F004-C365-F113-EA5C-66EBC8DEEDA7}"/>
          </ac:spMkLst>
        </pc:spChg>
        <pc:spChg chg="add mod">
          <ac:chgData name="Jorge Medina - GANVAM" userId="e5a98d0d-b655-40f6-9136-a548daa87336" providerId="ADAL" clId="{6874C0FD-0471-4D6B-B354-9CB4F18CF4C7}" dt="2026-06-22T12:08:37.758" v="191"/>
          <ac:spMkLst>
            <pc:docMk/>
            <pc:sldMk cId="2466731537" sldId="298"/>
            <ac:spMk id="15" creationId="{A509F09F-DA9B-8E59-98B7-E9507A7D6DEB}"/>
          </ac:spMkLst>
        </pc:spChg>
        <pc:spChg chg="add mod">
          <ac:chgData name="Jorge Medina - GANVAM" userId="e5a98d0d-b655-40f6-9136-a548daa87336" providerId="ADAL" clId="{6874C0FD-0471-4D6B-B354-9CB4F18CF4C7}" dt="2026-06-22T12:08:37.758" v="191"/>
          <ac:spMkLst>
            <pc:docMk/>
            <pc:sldMk cId="2466731537" sldId="298"/>
            <ac:spMk id="16" creationId="{525D5B71-05B4-C34F-5194-9931905D4304}"/>
          </ac:spMkLst>
        </pc:spChg>
        <pc:spChg chg="add mod">
          <ac:chgData name="Jorge Medina - GANVAM" userId="e5a98d0d-b655-40f6-9136-a548daa87336" providerId="ADAL" clId="{6874C0FD-0471-4D6B-B354-9CB4F18CF4C7}" dt="2026-06-22T12:08:37.758" v="191"/>
          <ac:spMkLst>
            <pc:docMk/>
            <pc:sldMk cId="2466731537" sldId="298"/>
            <ac:spMk id="17" creationId="{29C6C3C9-BABC-B320-196A-E2DF82A3ED61}"/>
          </ac:spMkLst>
        </pc:spChg>
      </pc:sldChg>
      <pc:sldChg chg="addSp modSp add mod ord modShow">
        <pc:chgData name="Jorge Medina - GANVAM" userId="e5a98d0d-b655-40f6-9136-a548daa87336" providerId="ADAL" clId="{6874C0FD-0471-4D6B-B354-9CB4F18CF4C7}" dt="2026-06-22T12:13:10.137" v="210" actId="729"/>
        <pc:sldMkLst>
          <pc:docMk/>
          <pc:sldMk cId="1174811767" sldId="299"/>
        </pc:sldMkLst>
        <pc:spChg chg="add mod">
          <ac:chgData name="Jorge Medina - GANVAM" userId="e5a98d0d-b655-40f6-9136-a548daa87336" providerId="ADAL" clId="{6874C0FD-0471-4D6B-B354-9CB4F18CF4C7}" dt="2026-06-22T12:08:11.513" v="190"/>
          <ac:spMkLst>
            <pc:docMk/>
            <pc:sldMk cId="1174811767" sldId="299"/>
            <ac:spMk id="2" creationId="{1FE1F357-E7FB-6E0E-8CF4-FD4249D6B7D5}"/>
          </ac:spMkLst>
        </pc:spChg>
        <pc:spChg chg="mod">
          <ac:chgData name="Jorge Medina - GANVAM" userId="e5a98d0d-b655-40f6-9136-a548daa87336" providerId="ADAL" clId="{6874C0FD-0471-4D6B-B354-9CB4F18CF4C7}" dt="2026-06-22T12:08:11.513" v="190"/>
          <ac:spMkLst>
            <pc:docMk/>
            <pc:sldMk cId="1174811767" sldId="299"/>
            <ac:spMk id="20" creationId="{C6695D3F-C5F8-ECD4-108E-3907A2AF8444}"/>
          </ac:spMkLst>
        </pc:spChg>
        <pc:spChg chg="mod">
          <ac:chgData name="Jorge Medina - GANVAM" userId="e5a98d0d-b655-40f6-9136-a548daa87336" providerId="ADAL" clId="{6874C0FD-0471-4D6B-B354-9CB4F18CF4C7}" dt="2026-06-22T12:08:11.513" v="190"/>
          <ac:spMkLst>
            <pc:docMk/>
            <pc:sldMk cId="1174811767" sldId="299"/>
            <ac:spMk id="28" creationId="{06318EE6-B79F-AA48-88E0-8C23FE9B2363}"/>
          </ac:spMkLst>
        </pc:spChg>
        <pc:spChg chg="mod">
          <ac:chgData name="Jorge Medina - GANVAM" userId="e5a98d0d-b655-40f6-9136-a548daa87336" providerId="ADAL" clId="{6874C0FD-0471-4D6B-B354-9CB4F18CF4C7}" dt="2026-06-22T12:08:11.513" v="190"/>
          <ac:spMkLst>
            <pc:docMk/>
            <pc:sldMk cId="1174811767" sldId="299"/>
            <ac:spMk id="36" creationId="{D2127647-EF9D-424E-ABDB-DD0335B04783}"/>
          </ac:spMkLst>
        </pc:spChg>
        <pc:spChg chg="mod">
          <ac:chgData name="Jorge Medina - GANVAM" userId="e5a98d0d-b655-40f6-9136-a548daa87336" providerId="ADAL" clId="{6874C0FD-0471-4D6B-B354-9CB4F18CF4C7}" dt="2026-06-22T12:08:11.513" v="190"/>
          <ac:spMkLst>
            <pc:docMk/>
            <pc:sldMk cId="1174811767" sldId="299"/>
            <ac:spMk id="42" creationId="{D8DF6E08-8067-836A-CC27-B2625AD9FB16}"/>
          </ac:spMkLst>
        </pc:spChg>
        <pc:spChg chg="mod">
          <ac:chgData name="Jorge Medina - GANVAM" userId="e5a98d0d-b655-40f6-9136-a548daa87336" providerId="ADAL" clId="{6874C0FD-0471-4D6B-B354-9CB4F18CF4C7}" dt="2026-06-22T12:08:11.513" v="190"/>
          <ac:spMkLst>
            <pc:docMk/>
            <pc:sldMk cId="1174811767" sldId="299"/>
            <ac:spMk id="57" creationId="{C813A8DA-2232-6751-2640-DE212616E827}"/>
          </ac:spMkLst>
        </pc:spChg>
        <pc:spChg chg="mod">
          <ac:chgData name="Jorge Medina - GANVAM" userId="e5a98d0d-b655-40f6-9136-a548daa87336" providerId="ADAL" clId="{6874C0FD-0471-4D6B-B354-9CB4F18CF4C7}" dt="2026-06-22T12:08:11.513" v="190"/>
          <ac:spMkLst>
            <pc:docMk/>
            <pc:sldMk cId="1174811767" sldId="299"/>
            <ac:spMk id="58" creationId="{583821BC-7B6D-2C25-C054-5CDB7D86191B}"/>
          </ac:spMkLst>
        </pc:spChg>
        <pc:spChg chg="mod">
          <ac:chgData name="Jorge Medina - GANVAM" userId="e5a98d0d-b655-40f6-9136-a548daa87336" providerId="ADAL" clId="{6874C0FD-0471-4D6B-B354-9CB4F18CF4C7}" dt="2026-06-22T12:08:11.513" v="190"/>
          <ac:spMkLst>
            <pc:docMk/>
            <pc:sldMk cId="1174811767" sldId="299"/>
            <ac:spMk id="64" creationId="{93446C51-C817-AA0C-9DB0-B82910BA91A6}"/>
          </ac:spMkLst>
        </pc:spChg>
        <pc:spChg chg="add mod">
          <ac:chgData name="Jorge Medina - GANVAM" userId="e5a98d0d-b655-40f6-9136-a548daa87336" providerId="ADAL" clId="{6874C0FD-0471-4D6B-B354-9CB4F18CF4C7}" dt="2026-06-22T12:08:11.513" v="190"/>
          <ac:spMkLst>
            <pc:docMk/>
            <pc:sldMk cId="1174811767" sldId="299"/>
            <ac:spMk id="82" creationId="{B90BBC9A-18BF-E1B9-A771-5AEEA060094C}"/>
          </ac:spMkLst>
        </pc:spChg>
        <pc:spChg chg="add mod">
          <ac:chgData name="Jorge Medina - GANVAM" userId="e5a98d0d-b655-40f6-9136-a548daa87336" providerId="ADAL" clId="{6874C0FD-0471-4D6B-B354-9CB4F18CF4C7}" dt="2026-06-22T12:08:11.513" v="190"/>
          <ac:spMkLst>
            <pc:docMk/>
            <pc:sldMk cId="1174811767" sldId="299"/>
            <ac:spMk id="87" creationId="{A61BD471-AF3C-252F-0701-F285B4D71874}"/>
          </ac:spMkLst>
        </pc:spChg>
      </pc:sldChg>
      <pc:sldChg chg="addSp delSp modSp add del mod">
        <pc:chgData name="Jorge Medina - GANVAM" userId="e5a98d0d-b655-40f6-9136-a548daa87336" providerId="ADAL" clId="{6874C0FD-0471-4D6B-B354-9CB4F18CF4C7}" dt="2026-06-23T15:15:23.544" v="452" actId="47"/>
        <pc:sldMkLst>
          <pc:docMk/>
          <pc:sldMk cId="2025352498" sldId="300"/>
        </pc:sldMkLst>
        <pc:spChg chg="del">
          <ac:chgData name="Jorge Medina - GANVAM" userId="e5a98d0d-b655-40f6-9136-a548daa87336" providerId="ADAL" clId="{6874C0FD-0471-4D6B-B354-9CB4F18CF4C7}" dt="2026-06-23T09:23:26.006" v="347" actId="478"/>
          <ac:spMkLst>
            <pc:docMk/>
            <pc:sldMk cId="2025352498" sldId="300"/>
            <ac:spMk id="4" creationId="{00000000-0000-0000-0000-000000000000}"/>
          </ac:spMkLst>
        </pc:spChg>
        <pc:spChg chg="del">
          <ac:chgData name="Jorge Medina - GANVAM" userId="e5a98d0d-b655-40f6-9136-a548daa87336" providerId="ADAL" clId="{6874C0FD-0471-4D6B-B354-9CB4F18CF4C7}" dt="2026-06-23T09:23:26.006" v="347" actId="478"/>
          <ac:spMkLst>
            <pc:docMk/>
            <pc:sldMk cId="2025352498" sldId="300"/>
            <ac:spMk id="8" creationId="{00000000-0000-0000-0000-000000000000}"/>
          </ac:spMkLst>
        </pc:spChg>
        <pc:spChg chg="del">
          <ac:chgData name="Jorge Medina - GANVAM" userId="e5a98d0d-b655-40f6-9136-a548daa87336" providerId="ADAL" clId="{6874C0FD-0471-4D6B-B354-9CB4F18CF4C7}" dt="2026-06-23T09:23:26.006" v="347" actId="478"/>
          <ac:spMkLst>
            <pc:docMk/>
            <pc:sldMk cId="2025352498" sldId="300"/>
            <ac:spMk id="11" creationId="{00000000-0000-0000-0000-000000000000}"/>
          </ac:spMkLst>
        </pc:spChg>
        <pc:spChg chg="del">
          <ac:chgData name="Jorge Medina - GANVAM" userId="e5a98d0d-b655-40f6-9136-a548daa87336" providerId="ADAL" clId="{6874C0FD-0471-4D6B-B354-9CB4F18CF4C7}" dt="2026-06-23T09:23:26.006" v="347" actId="478"/>
          <ac:spMkLst>
            <pc:docMk/>
            <pc:sldMk cId="2025352498" sldId="300"/>
            <ac:spMk id="13" creationId="{00000000-0000-0000-0000-000000000000}"/>
          </ac:spMkLst>
        </pc:spChg>
        <pc:spChg chg="del">
          <ac:chgData name="Jorge Medina - GANVAM" userId="e5a98d0d-b655-40f6-9136-a548daa87336" providerId="ADAL" clId="{6874C0FD-0471-4D6B-B354-9CB4F18CF4C7}" dt="2026-06-23T09:23:26.006" v="347" actId="478"/>
          <ac:spMkLst>
            <pc:docMk/>
            <pc:sldMk cId="2025352498" sldId="300"/>
            <ac:spMk id="14" creationId="{00000000-0000-0000-0000-000000000000}"/>
          </ac:spMkLst>
        </pc:spChg>
        <pc:spChg chg="del">
          <ac:chgData name="Jorge Medina - GANVAM" userId="e5a98d0d-b655-40f6-9136-a548daa87336" providerId="ADAL" clId="{6874C0FD-0471-4D6B-B354-9CB4F18CF4C7}" dt="2026-06-23T09:23:26.006" v="347" actId="478"/>
          <ac:spMkLst>
            <pc:docMk/>
            <pc:sldMk cId="2025352498" sldId="300"/>
            <ac:spMk id="15" creationId="{00000000-0000-0000-0000-000000000000}"/>
          </ac:spMkLst>
        </pc:spChg>
        <pc:spChg chg="del">
          <ac:chgData name="Jorge Medina - GANVAM" userId="e5a98d0d-b655-40f6-9136-a548daa87336" providerId="ADAL" clId="{6874C0FD-0471-4D6B-B354-9CB4F18CF4C7}" dt="2026-06-23T09:23:26.006" v="347" actId="478"/>
          <ac:spMkLst>
            <pc:docMk/>
            <pc:sldMk cId="2025352498" sldId="300"/>
            <ac:spMk id="16" creationId="{00000000-0000-0000-0000-000000000000}"/>
          </ac:spMkLst>
        </pc:spChg>
        <pc:spChg chg="del">
          <ac:chgData name="Jorge Medina - GANVAM" userId="e5a98d0d-b655-40f6-9136-a548daa87336" providerId="ADAL" clId="{6874C0FD-0471-4D6B-B354-9CB4F18CF4C7}" dt="2026-06-23T09:23:26.006" v="347" actId="478"/>
          <ac:spMkLst>
            <pc:docMk/>
            <pc:sldMk cId="2025352498" sldId="300"/>
            <ac:spMk id="17" creationId="{00000000-0000-0000-0000-000000000000}"/>
          </ac:spMkLst>
        </pc:spChg>
        <pc:spChg chg="del">
          <ac:chgData name="Jorge Medina - GANVAM" userId="e5a98d0d-b655-40f6-9136-a548daa87336" providerId="ADAL" clId="{6874C0FD-0471-4D6B-B354-9CB4F18CF4C7}" dt="2026-06-23T09:23:26.006" v="347" actId="478"/>
          <ac:spMkLst>
            <pc:docMk/>
            <pc:sldMk cId="2025352498" sldId="300"/>
            <ac:spMk id="18" creationId="{00000000-0000-0000-0000-000000000000}"/>
          </ac:spMkLst>
        </pc:spChg>
        <pc:spChg chg="del">
          <ac:chgData name="Jorge Medina - GANVAM" userId="e5a98d0d-b655-40f6-9136-a548daa87336" providerId="ADAL" clId="{6874C0FD-0471-4D6B-B354-9CB4F18CF4C7}" dt="2026-06-23T09:23:26.006" v="347" actId="478"/>
          <ac:spMkLst>
            <pc:docMk/>
            <pc:sldMk cId="2025352498" sldId="300"/>
            <ac:spMk id="19" creationId="{00000000-0000-0000-0000-000000000000}"/>
          </ac:spMkLst>
        </pc:spChg>
        <pc:spChg chg="add mod">
          <ac:chgData name="Jorge Medina - GANVAM" userId="e5a98d0d-b655-40f6-9136-a548daa87336" providerId="ADAL" clId="{6874C0FD-0471-4D6B-B354-9CB4F18CF4C7}" dt="2026-06-23T09:23:40.776" v="349"/>
          <ac:spMkLst>
            <pc:docMk/>
            <pc:sldMk cId="2025352498" sldId="300"/>
            <ac:spMk id="20" creationId="{A3F147FC-507C-298A-7F61-AB27B44AF688}"/>
          </ac:spMkLst>
        </pc:spChg>
        <pc:spChg chg="add mod">
          <ac:chgData name="Jorge Medina - GANVAM" userId="e5a98d0d-b655-40f6-9136-a548daa87336" providerId="ADAL" clId="{6874C0FD-0471-4D6B-B354-9CB4F18CF4C7}" dt="2026-06-23T09:23:40.776" v="349"/>
          <ac:spMkLst>
            <pc:docMk/>
            <pc:sldMk cId="2025352498" sldId="300"/>
            <ac:spMk id="23" creationId="{ED8F99B2-2F13-446F-C175-C1063BB18D79}"/>
          </ac:spMkLst>
        </pc:spChg>
        <pc:spChg chg="add mod">
          <ac:chgData name="Jorge Medina - GANVAM" userId="e5a98d0d-b655-40f6-9136-a548daa87336" providerId="ADAL" clId="{6874C0FD-0471-4D6B-B354-9CB4F18CF4C7}" dt="2026-06-23T09:23:40.776" v="349"/>
          <ac:spMkLst>
            <pc:docMk/>
            <pc:sldMk cId="2025352498" sldId="300"/>
            <ac:spMk id="24" creationId="{342F2C34-DBDC-D4EE-1180-F72D00FB4F4F}"/>
          </ac:spMkLst>
        </pc:spChg>
        <pc:spChg chg="add mod">
          <ac:chgData name="Jorge Medina - GANVAM" userId="e5a98d0d-b655-40f6-9136-a548daa87336" providerId="ADAL" clId="{6874C0FD-0471-4D6B-B354-9CB4F18CF4C7}" dt="2026-06-23T09:23:40.776" v="349"/>
          <ac:spMkLst>
            <pc:docMk/>
            <pc:sldMk cId="2025352498" sldId="300"/>
            <ac:spMk id="25" creationId="{8C895B7E-11E3-48C4-5A10-1B5859A94BA2}"/>
          </ac:spMkLst>
        </pc:spChg>
        <pc:spChg chg="add mod">
          <ac:chgData name="Jorge Medina - GANVAM" userId="e5a98d0d-b655-40f6-9136-a548daa87336" providerId="ADAL" clId="{6874C0FD-0471-4D6B-B354-9CB4F18CF4C7}" dt="2026-06-23T09:23:40.776" v="349"/>
          <ac:spMkLst>
            <pc:docMk/>
            <pc:sldMk cId="2025352498" sldId="300"/>
            <ac:spMk id="28" creationId="{46272DBB-1407-9DAC-9418-D4136AC7C160}"/>
          </ac:spMkLst>
        </pc:spChg>
        <pc:spChg chg="add mod">
          <ac:chgData name="Jorge Medina - GANVAM" userId="e5a98d0d-b655-40f6-9136-a548daa87336" providerId="ADAL" clId="{6874C0FD-0471-4D6B-B354-9CB4F18CF4C7}" dt="2026-06-23T09:23:40.776" v="349"/>
          <ac:spMkLst>
            <pc:docMk/>
            <pc:sldMk cId="2025352498" sldId="300"/>
            <ac:spMk id="30" creationId="{D742564C-562F-336B-A416-8797095A181F}"/>
          </ac:spMkLst>
        </pc:spChg>
        <pc:spChg chg="mod">
          <ac:chgData name="Jorge Medina - GANVAM" userId="e5a98d0d-b655-40f6-9136-a548daa87336" providerId="ADAL" clId="{6874C0FD-0471-4D6B-B354-9CB4F18CF4C7}" dt="2026-06-23T09:23:48.583" v="350" actId="14100"/>
          <ac:spMkLst>
            <pc:docMk/>
            <pc:sldMk cId="2025352498" sldId="300"/>
            <ac:spMk id="35" creationId="{9B22D27B-1589-1594-47EC-6E38F42AF592}"/>
          </ac:spMkLst>
        </pc:spChg>
        <pc:spChg chg="add mod">
          <ac:chgData name="Jorge Medina - GANVAM" userId="e5a98d0d-b655-40f6-9136-a548daa87336" providerId="ADAL" clId="{6874C0FD-0471-4D6B-B354-9CB4F18CF4C7}" dt="2026-06-23T09:23:40.776" v="349"/>
          <ac:spMkLst>
            <pc:docMk/>
            <pc:sldMk cId="2025352498" sldId="300"/>
            <ac:spMk id="36" creationId="{518E5D0E-681F-64AD-915F-77FEDD63BC31}"/>
          </ac:spMkLst>
        </pc:spChg>
        <pc:spChg chg="add mod">
          <ac:chgData name="Jorge Medina - GANVAM" userId="e5a98d0d-b655-40f6-9136-a548daa87336" providerId="ADAL" clId="{6874C0FD-0471-4D6B-B354-9CB4F18CF4C7}" dt="2026-06-23T09:23:40.776" v="349"/>
          <ac:spMkLst>
            <pc:docMk/>
            <pc:sldMk cId="2025352498" sldId="300"/>
            <ac:spMk id="37" creationId="{5D444C14-8EB5-AB05-B564-8C7E82921778}"/>
          </ac:spMkLst>
        </pc:spChg>
        <pc:spChg chg="add mod">
          <ac:chgData name="Jorge Medina - GANVAM" userId="e5a98d0d-b655-40f6-9136-a548daa87336" providerId="ADAL" clId="{6874C0FD-0471-4D6B-B354-9CB4F18CF4C7}" dt="2026-06-23T09:23:40.776" v="349"/>
          <ac:spMkLst>
            <pc:docMk/>
            <pc:sldMk cId="2025352498" sldId="300"/>
            <ac:spMk id="39" creationId="{4BECC1ED-11D7-D095-E2E8-8495A567AA57}"/>
          </ac:spMkLst>
        </pc:spChg>
        <pc:spChg chg="add mod">
          <ac:chgData name="Jorge Medina - GANVAM" userId="e5a98d0d-b655-40f6-9136-a548daa87336" providerId="ADAL" clId="{6874C0FD-0471-4D6B-B354-9CB4F18CF4C7}" dt="2026-06-23T09:23:40.776" v="349"/>
          <ac:spMkLst>
            <pc:docMk/>
            <pc:sldMk cId="2025352498" sldId="300"/>
            <ac:spMk id="41" creationId="{69E97B47-BC75-F75F-BBA5-CE66A8C1A6CB}"/>
          </ac:spMkLst>
        </pc:spChg>
        <pc:grpChg chg="ord">
          <ac:chgData name="Jorge Medina - GANVAM" userId="e5a98d0d-b655-40f6-9136-a548daa87336" providerId="ADAL" clId="{6874C0FD-0471-4D6B-B354-9CB4F18CF4C7}" dt="2026-06-23T09:51:40.674" v="419" actId="166"/>
          <ac:grpSpMkLst>
            <pc:docMk/>
            <pc:sldMk cId="2025352498" sldId="300"/>
            <ac:grpSpMk id="26" creationId="{933726BD-3D7D-2FA9-7D93-DDF52F18C5BB}"/>
          </ac:grpSpMkLst>
        </pc:grpChg>
        <pc:picChg chg="add mod ord">
          <ac:chgData name="Jorge Medina - GANVAM" userId="e5a98d0d-b655-40f6-9136-a548daa87336" providerId="ADAL" clId="{6874C0FD-0471-4D6B-B354-9CB4F18CF4C7}" dt="2026-06-23T09:51:47.665" v="420" actId="1076"/>
          <ac:picMkLst>
            <pc:docMk/>
            <pc:sldMk cId="2025352498" sldId="300"/>
            <ac:picMk id="2" creationId="{2BD1D1E1-4C4E-B25C-55CD-A0EEFD4B92B7}"/>
          </ac:picMkLst>
        </pc:picChg>
      </pc:sldChg>
      <pc:sldChg chg="addSp delSp modSp add del mod ord">
        <pc:chgData name="Jorge Medina - GANVAM" userId="e5a98d0d-b655-40f6-9136-a548daa87336" providerId="ADAL" clId="{6874C0FD-0471-4D6B-B354-9CB4F18CF4C7}" dt="2026-06-23T15:15:59.706" v="454" actId="47"/>
        <pc:sldMkLst>
          <pc:docMk/>
          <pc:sldMk cId="256188084" sldId="301"/>
        </pc:sldMkLst>
        <pc:spChg chg="del">
          <ac:chgData name="Jorge Medina - GANVAM" userId="e5a98d0d-b655-40f6-9136-a548daa87336" providerId="ADAL" clId="{6874C0FD-0471-4D6B-B354-9CB4F18CF4C7}" dt="2026-06-23T09:24:35.471" v="353" actId="478"/>
          <ac:spMkLst>
            <pc:docMk/>
            <pc:sldMk cId="256188084" sldId="301"/>
            <ac:spMk id="4" creationId="{291F3883-AF5E-2589-6AB4-B1430A37309A}"/>
          </ac:spMkLst>
        </pc:spChg>
        <pc:spChg chg="add del mod">
          <ac:chgData name="Jorge Medina - GANVAM" userId="e5a98d0d-b655-40f6-9136-a548daa87336" providerId="ADAL" clId="{6874C0FD-0471-4D6B-B354-9CB4F18CF4C7}" dt="2026-06-23T09:24:35.471" v="353" actId="478"/>
          <ac:spMkLst>
            <pc:docMk/>
            <pc:sldMk cId="256188084" sldId="301"/>
            <ac:spMk id="5" creationId="{9EF0B184-1175-EFB2-2F0C-B272104152A5}"/>
          </ac:spMkLst>
        </pc:spChg>
        <pc:spChg chg="mod">
          <ac:chgData name="Jorge Medina - GANVAM" userId="e5a98d0d-b655-40f6-9136-a548daa87336" providerId="ADAL" clId="{6874C0FD-0471-4D6B-B354-9CB4F18CF4C7}" dt="2026-06-23T09:24:26.647" v="352"/>
          <ac:spMkLst>
            <pc:docMk/>
            <pc:sldMk cId="256188084" sldId="301"/>
            <ac:spMk id="9" creationId="{5205637E-9FAD-46CB-70DB-67B0EE5ABED5}"/>
          </ac:spMkLst>
        </pc:spChg>
        <pc:spChg chg="add mod">
          <ac:chgData name="Jorge Medina - GANVAM" userId="e5a98d0d-b655-40f6-9136-a548daa87336" providerId="ADAL" clId="{6874C0FD-0471-4D6B-B354-9CB4F18CF4C7}" dt="2026-06-23T09:24:26.647" v="352"/>
          <ac:spMkLst>
            <pc:docMk/>
            <pc:sldMk cId="256188084" sldId="301"/>
            <ac:spMk id="12" creationId="{9B37A0FE-6859-724E-AC4F-E29BED5E44AF}"/>
          </ac:spMkLst>
        </pc:spChg>
        <pc:spChg chg="add mod">
          <ac:chgData name="Jorge Medina - GANVAM" userId="e5a98d0d-b655-40f6-9136-a548daa87336" providerId="ADAL" clId="{6874C0FD-0471-4D6B-B354-9CB4F18CF4C7}" dt="2026-06-23T09:24:26.647" v="352"/>
          <ac:spMkLst>
            <pc:docMk/>
            <pc:sldMk cId="256188084" sldId="301"/>
            <ac:spMk id="14" creationId="{1F9E95B7-F1E0-B867-2803-5D380A6C82B8}"/>
          </ac:spMkLst>
        </pc:spChg>
        <pc:spChg chg="add mod">
          <ac:chgData name="Jorge Medina - GANVAM" userId="e5a98d0d-b655-40f6-9136-a548daa87336" providerId="ADAL" clId="{6874C0FD-0471-4D6B-B354-9CB4F18CF4C7}" dt="2026-06-23T09:24:26.647" v="352"/>
          <ac:spMkLst>
            <pc:docMk/>
            <pc:sldMk cId="256188084" sldId="301"/>
            <ac:spMk id="17" creationId="{594A55AF-9EB5-6C18-AE5C-155A0260BE5A}"/>
          </ac:spMkLst>
        </pc:spChg>
        <pc:spChg chg="add mod">
          <ac:chgData name="Jorge Medina - GANVAM" userId="e5a98d0d-b655-40f6-9136-a548daa87336" providerId="ADAL" clId="{6874C0FD-0471-4D6B-B354-9CB4F18CF4C7}" dt="2026-06-23T09:24:26.647" v="352"/>
          <ac:spMkLst>
            <pc:docMk/>
            <pc:sldMk cId="256188084" sldId="301"/>
            <ac:spMk id="19" creationId="{D75C849E-E78B-0C28-FF2A-1790601E91A1}"/>
          </ac:spMkLst>
        </pc:spChg>
        <pc:spChg chg="del">
          <ac:chgData name="Jorge Medina - GANVAM" userId="e5a98d0d-b655-40f6-9136-a548daa87336" providerId="ADAL" clId="{6874C0FD-0471-4D6B-B354-9CB4F18CF4C7}" dt="2026-06-23T09:24:35.471" v="353" actId="478"/>
          <ac:spMkLst>
            <pc:docMk/>
            <pc:sldMk cId="256188084" sldId="301"/>
            <ac:spMk id="23" creationId="{0DC1AEA7-86B7-6FC8-A7D3-0118573655A0}"/>
          </ac:spMkLst>
        </pc:spChg>
        <pc:spChg chg="add del mod">
          <ac:chgData name="Jorge Medina - GANVAM" userId="e5a98d0d-b655-40f6-9136-a548daa87336" providerId="ADAL" clId="{6874C0FD-0471-4D6B-B354-9CB4F18CF4C7}" dt="2026-06-23T09:24:35.471" v="353" actId="478"/>
          <ac:spMkLst>
            <pc:docMk/>
            <pc:sldMk cId="256188084" sldId="301"/>
            <ac:spMk id="24" creationId="{F1CF006A-57E3-13BD-4CDA-EF7143F7A701}"/>
          </ac:spMkLst>
        </pc:spChg>
        <pc:spChg chg="add mod">
          <ac:chgData name="Jorge Medina - GANVAM" userId="e5a98d0d-b655-40f6-9136-a548daa87336" providerId="ADAL" clId="{6874C0FD-0471-4D6B-B354-9CB4F18CF4C7}" dt="2026-06-23T09:24:26.647" v="352"/>
          <ac:spMkLst>
            <pc:docMk/>
            <pc:sldMk cId="256188084" sldId="301"/>
            <ac:spMk id="25" creationId="{73F60C5D-4328-E19F-774C-416BE56B5FA2}"/>
          </ac:spMkLst>
        </pc:spChg>
        <pc:spChg chg="add mod">
          <ac:chgData name="Jorge Medina - GANVAM" userId="e5a98d0d-b655-40f6-9136-a548daa87336" providerId="ADAL" clId="{6874C0FD-0471-4D6B-B354-9CB4F18CF4C7}" dt="2026-06-23T09:24:26.647" v="352"/>
          <ac:spMkLst>
            <pc:docMk/>
            <pc:sldMk cId="256188084" sldId="301"/>
            <ac:spMk id="27" creationId="{CE4DE62E-5731-1DB6-C5A0-284745684ED1}"/>
          </ac:spMkLst>
        </pc:spChg>
        <pc:spChg chg="add mod">
          <ac:chgData name="Jorge Medina - GANVAM" userId="e5a98d0d-b655-40f6-9136-a548daa87336" providerId="ADAL" clId="{6874C0FD-0471-4D6B-B354-9CB4F18CF4C7}" dt="2026-06-23T09:24:26.647" v="352"/>
          <ac:spMkLst>
            <pc:docMk/>
            <pc:sldMk cId="256188084" sldId="301"/>
            <ac:spMk id="33" creationId="{62F81834-75B3-C26C-1400-E5656AA89BE7}"/>
          </ac:spMkLst>
        </pc:spChg>
        <pc:spChg chg="add mod">
          <ac:chgData name="Jorge Medina - GANVAM" userId="e5a98d0d-b655-40f6-9136-a548daa87336" providerId="ADAL" clId="{6874C0FD-0471-4D6B-B354-9CB4F18CF4C7}" dt="2026-06-23T09:24:35.851" v="354"/>
          <ac:spMkLst>
            <pc:docMk/>
            <pc:sldMk cId="256188084" sldId="301"/>
            <ac:spMk id="36" creationId="{9F74A74C-8867-5809-F73E-87D949F6CB1D}"/>
          </ac:spMkLst>
        </pc:spChg>
        <pc:spChg chg="add mod">
          <ac:chgData name="Jorge Medina - GANVAM" userId="e5a98d0d-b655-40f6-9136-a548daa87336" providerId="ADAL" clId="{6874C0FD-0471-4D6B-B354-9CB4F18CF4C7}" dt="2026-06-23T09:24:35.851" v="354"/>
          <ac:spMkLst>
            <pc:docMk/>
            <pc:sldMk cId="256188084" sldId="301"/>
            <ac:spMk id="37" creationId="{A2CC017C-0DBC-894D-87B4-EFCF97C83D50}"/>
          </ac:spMkLst>
        </pc:spChg>
        <pc:spChg chg="add mod">
          <ac:chgData name="Jorge Medina - GANVAM" userId="e5a98d0d-b655-40f6-9136-a548daa87336" providerId="ADAL" clId="{6874C0FD-0471-4D6B-B354-9CB4F18CF4C7}" dt="2026-06-23T09:24:35.851" v="354"/>
          <ac:spMkLst>
            <pc:docMk/>
            <pc:sldMk cId="256188084" sldId="301"/>
            <ac:spMk id="38" creationId="{1486FE7B-116D-FEE3-FBBC-EECDE7922157}"/>
          </ac:spMkLst>
        </pc:spChg>
        <pc:spChg chg="add mod">
          <ac:chgData name="Jorge Medina - GANVAM" userId="e5a98d0d-b655-40f6-9136-a548daa87336" providerId="ADAL" clId="{6874C0FD-0471-4D6B-B354-9CB4F18CF4C7}" dt="2026-06-23T09:24:35.851" v="354"/>
          <ac:spMkLst>
            <pc:docMk/>
            <pc:sldMk cId="256188084" sldId="301"/>
            <ac:spMk id="39" creationId="{E54E69C4-CD73-2487-A41A-284D8A0ED407}"/>
          </ac:spMkLst>
        </pc:spChg>
      </pc:sldChg>
      <pc:sldChg chg="addSp delSp modSp add del mod ord">
        <pc:chgData name="Jorge Medina - GANVAM" userId="e5a98d0d-b655-40f6-9136-a548daa87336" providerId="ADAL" clId="{6874C0FD-0471-4D6B-B354-9CB4F18CF4C7}" dt="2026-06-23T15:15:59.706" v="454" actId="47"/>
        <pc:sldMkLst>
          <pc:docMk/>
          <pc:sldMk cId="646723319" sldId="302"/>
        </pc:sldMkLst>
        <pc:spChg chg="add mod">
          <ac:chgData name="Jorge Medina - GANVAM" userId="e5a98d0d-b655-40f6-9136-a548daa87336" providerId="ADAL" clId="{6874C0FD-0471-4D6B-B354-9CB4F18CF4C7}" dt="2026-06-23T09:25:05.996" v="358"/>
          <ac:spMkLst>
            <pc:docMk/>
            <pc:sldMk cId="646723319" sldId="302"/>
            <ac:spMk id="2" creationId="{F9BE5AB2-17ED-8E6D-8307-0805EEF918DF}"/>
          </ac:spMkLst>
        </pc:spChg>
        <pc:spChg chg="add mod">
          <ac:chgData name="Jorge Medina - GANVAM" userId="e5a98d0d-b655-40f6-9136-a548daa87336" providerId="ADAL" clId="{6874C0FD-0471-4D6B-B354-9CB4F18CF4C7}" dt="2026-06-23T09:25:05.996" v="358"/>
          <ac:spMkLst>
            <pc:docMk/>
            <pc:sldMk cId="646723319" sldId="302"/>
            <ac:spMk id="4" creationId="{80D3F995-C87F-BB30-5500-4E098D60A14E}"/>
          </ac:spMkLst>
        </pc:spChg>
        <pc:spChg chg="add mod">
          <ac:chgData name="Jorge Medina - GANVAM" userId="e5a98d0d-b655-40f6-9136-a548daa87336" providerId="ADAL" clId="{6874C0FD-0471-4D6B-B354-9CB4F18CF4C7}" dt="2026-06-23T09:25:05.996" v="358"/>
          <ac:spMkLst>
            <pc:docMk/>
            <pc:sldMk cId="646723319" sldId="302"/>
            <ac:spMk id="6" creationId="{8A9D2DE5-E581-BCE0-4C61-3CE0DAE826D6}"/>
          </ac:spMkLst>
        </pc:spChg>
        <pc:spChg chg="add del mod">
          <ac:chgData name="Jorge Medina - GANVAM" userId="e5a98d0d-b655-40f6-9136-a548daa87336" providerId="ADAL" clId="{6874C0FD-0471-4D6B-B354-9CB4F18CF4C7}" dt="2026-06-23T09:25:08.464" v="359" actId="478"/>
          <ac:spMkLst>
            <pc:docMk/>
            <pc:sldMk cId="646723319" sldId="302"/>
            <ac:spMk id="8" creationId="{6210CBD3-B74E-2CD7-9D2A-44693F495BF3}"/>
          </ac:spMkLst>
        </pc:spChg>
        <pc:spChg chg="add del mod">
          <ac:chgData name="Jorge Medina - GANVAM" userId="e5a98d0d-b655-40f6-9136-a548daa87336" providerId="ADAL" clId="{6874C0FD-0471-4D6B-B354-9CB4F18CF4C7}" dt="2026-06-23T09:25:08.464" v="359" actId="478"/>
          <ac:spMkLst>
            <pc:docMk/>
            <pc:sldMk cId="646723319" sldId="302"/>
            <ac:spMk id="9" creationId="{CBA99B7F-B931-1B7F-1DDA-7E440E6E91E1}"/>
          </ac:spMkLst>
        </pc:spChg>
        <pc:spChg chg="del">
          <ac:chgData name="Jorge Medina - GANVAM" userId="e5a98d0d-b655-40f6-9136-a548daa87336" providerId="ADAL" clId="{6874C0FD-0471-4D6B-B354-9CB4F18CF4C7}" dt="2026-06-23T09:25:08.464" v="359" actId="478"/>
          <ac:spMkLst>
            <pc:docMk/>
            <pc:sldMk cId="646723319" sldId="302"/>
            <ac:spMk id="10" creationId="{48FDF1AE-1F09-D191-78EE-9F0ECF03959F}"/>
          </ac:spMkLst>
        </pc:spChg>
        <pc:spChg chg="del">
          <ac:chgData name="Jorge Medina - GANVAM" userId="e5a98d0d-b655-40f6-9136-a548daa87336" providerId="ADAL" clId="{6874C0FD-0471-4D6B-B354-9CB4F18CF4C7}" dt="2026-06-23T09:25:08.464" v="359" actId="478"/>
          <ac:spMkLst>
            <pc:docMk/>
            <pc:sldMk cId="646723319" sldId="302"/>
            <ac:spMk id="11" creationId="{277135C7-03F7-1C17-104D-FD9DC8261C14}"/>
          </ac:spMkLst>
        </pc:spChg>
        <pc:spChg chg="add mod">
          <ac:chgData name="Jorge Medina - GANVAM" userId="e5a98d0d-b655-40f6-9136-a548daa87336" providerId="ADAL" clId="{6874C0FD-0471-4D6B-B354-9CB4F18CF4C7}" dt="2026-06-23T09:25:05.996" v="358"/>
          <ac:spMkLst>
            <pc:docMk/>
            <pc:sldMk cId="646723319" sldId="302"/>
            <ac:spMk id="12" creationId="{3CDD889E-54BA-E10E-2661-9C004A8EE614}"/>
          </ac:spMkLst>
        </pc:spChg>
        <pc:spChg chg="add mod">
          <ac:chgData name="Jorge Medina - GANVAM" userId="e5a98d0d-b655-40f6-9136-a548daa87336" providerId="ADAL" clId="{6874C0FD-0471-4D6B-B354-9CB4F18CF4C7}" dt="2026-06-23T09:25:05.996" v="358"/>
          <ac:spMkLst>
            <pc:docMk/>
            <pc:sldMk cId="646723319" sldId="302"/>
            <ac:spMk id="17" creationId="{027B0188-6A70-B9BE-FC59-63B842CEF177}"/>
          </ac:spMkLst>
        </pc:spChg>
        <pc:spChg chg="mod">
          <ac:chgData name="Jorge Medina - GANVAM" userId="e5a98d0d-b655-40f6-9136-a548daa87336" providerId="ADAL" clId="{6874C0FD-0471-4D6B-B354-9CB4F18CF4C7}" dt="2026-06-23T09:25:05.996" v="358"/>
          <ac:spMkLst>
            <pc:docMk/>
            <pc:sldMk cId="646723319" sldId="302"/>
            <ac:spMk id="20" creationId="{58A193A5-BBDA-274E-62E9-233392199CC3}"/>
          </ac:spMkLst>
        </pc:spChg>
        <pc:spChg chg="add mod">
          <ac:chgData name="Jorge Medina - GANVAM" userId="e5a98d0d-b655-40f6-9136-a548daa87336" providerId="ADAL" clId="{6874C0FD-0471-4D6B-B354-9CB4F18CF4C7}" dt="2026-06-23T09:25:05.996" v="358"/>
          <ac:spMkLst>
            <pc:docMk/>
            <pc:sldMk cId="646723319" sldId="302"/>
            <ac:spMk id="21" creationId="{B395006A-7E80-DCF9-2FA9-5EA05C890F87}"/>
          </ac:spMkLst>
        </pc:spChg>
        <pc:spChg chg="add mod">
          <ac:chgData name="Jorge Medina - GANVAM" userId="e5a98d0d-b655-40f6-9136-a548daa87336" providerId="ADAL" clId="{6874C0FD-0471-4D6B-B354-9CB4F18CF4C7}" dt="2026-06-23T09:25:05.996" v="358"/>
          <ac:spMkLst>
            <pc:docMk/>
            <pc:sldMk cId="646723319" sldId="302"/>
            <ac:spMk id="24" creationId="{A41F6A72-F7E8-D11C-1EA9-6A5B1CFB2CAD}"/>
          </ac:spMkLst>
        </pc:spChg>
        <pc:spChg chg="add mod">
          <ac:chgData name="Jorge Medina - GANVAM" userId="e5a98d0d-b655-40f6-9136-a548daa87336" providerId="ADAL" clId="{6874C0FD-0471-4D6B-B354-9CB4F18CF4C7}" dt="2026-06-23T09:25:49.875" v="366"/>
          <ac:spMkLst>
            <pc:docMk/>
            <pc:sldMk cId="646723319" sldId="302"/>
            <ac:spMk id="25" creationId="{8499D2A0-E346-7DF8-6786-82445484C504}"/>
          </ac:spMkLst>
        </pc:spChg>
        <pc:spChg chg="add mod">
          <ac:chgData name="Jorge Medina - GANVAM" userId="e5a98d0d-b655-40f6-9136-a548daa87336" providerId="ADAL" clId="{6874C0FD-0471-4D6B-B354-9CB4F18CF4C7}" dt="2026-06-23T09:25:49.875" v="366"/>
          <ac:spMkLst>
            <pc:docMk/>
            <pc:sldMk cId="646723319" sldId="302"/>
            <ac:spMk id="26" creationId="{919E8977-EF12-F788-6E1E-5281771CE91C}"/>
          </ac:spMkLst>
        </pc:spChg>
        <pc:spChg chg="add mod">
          <ac:chgData name="Jorge Medina - GANVAM" userId="e5a98d0d-b655-40f6-9136-a548daa87336" providerId="ADAL" clId="{6874C0FD-0471-4D6B-B354-9CB4F18CF4C7}" dt="2026-06-23T09:25:49.875" v="366"/>
          <ac:spMkLst>
            <pc:docMk/>
            <pc:sldMk cId="646723319" sldId="302"/>
            <ac:spMk id="27" creationId="{39AD6043-619A-51F5-4026-C1A0949F8CBB}"/>
          </ac:spMkLst>
        </pc:spChg>
        <pc:spChg chg="add mod">
          <ac:chgData name="Jorge Medina - GANVAM" userId="e5a98d0d-b655-40f6-9136-a548daa87336" providerId="ADAL" clId="{6874C0FD-0471-4D6B-B354-9CB4F18CF4C7}" dt="2026-06-23T09:25:49.875" v="366"/>
          <ac:spMkLst>
            <pc:docMk/>
            <pc:sldMk cId="646723319" sldId="302"/>
            <ac:spMk id="28" creationId="{B44614C3-1D34-6533-7415-CC7BEB72C44D}"/>
          </ac:spMkLst>
        </pc:spChg>
        <pc:grpChg chg="ord">
          <ac:chgData name="Jorge Medina - GANVAM" userId="e5a98d0d-b655-40f6-9136-a548daa87336" providerId="ADAL" clId="{6874C0FD-0471-4D6B-B354-9CB4F18CF4C7}" dt="2026-06-23T09:51:56.065" v="422" actId="166"/>
          <ac:grpSpMkLst>
            <pc:docMk/>
            <pc:sldMk cId="646723319" sldId="302"/>
            <ac:grpSpMk id="19" creationId="{4FD9BAD8-AA20-B225-1A5F-C0EB903B098A}"/>
          </ac:grpSpMkLst>
        </pc:grpChg>
        <pc:picChg chg="add mod">
          <ac:chgData name="Jorge Medina - GANVAM" userId="e5a98d0d-b655-40f6-9136-a548daa87336" providerId="ADAL" clId="{6874C0FD-0471-4D6B-B354-9CB4F18CF4C7}" dt="2026-06-23T09:52:01.409" v="423" actId="1076"/>
          <ac:picMkLst>
            <pc:docMk/>
            <pc:sldMk cId="646723319" sldId="302"/>
            <ac:picMk id="8" creationId="{1F9955D3-D962-318C-BE3F-9F72161CA379}"/>
          </ac:picMkLst>
        </pc:picChg>
      </pc:sldChg>
      <pc:sldChg chg="addSp delSp modSp add del mod ord delAnim">
        <pc:chgData name="Jorge Medina - GANVAM" userId="e5a98d0d-b655-40f6-9136-a548daa87336" providerId="ADAL" clId="{6874C0FD-0471-4D6B-B354-9CB4F18CF4C7}" dt="2026-06-23T09:28:20.307" v="394" actId="47"/>
        <pc:sldMkLst>
          <pc:docMk/>
          <pc:sldMk cId="669786477" sldId="303"/>
        </pc:sldMkLst>
        <pc:spChg chg="add mod">
          <ac:chgData name="Jorge Medina - GANVAM" userId="e5a98d0d-b655-40f6-9136-a548daa87336" providerId="ADAL" clId="{6874C0FD-0471-4D6B-B354-9CB4F18CF4C7}" dt="2026-06-23T09:26:46.420" v="379"/>
          <ac:spMkLst>
            <pc:docMk/>
            <pc:sldMk cId="669786477" sldId="303"/>
            <ac:spMk id="5" creationId="{0C13659F-2ED7-774C-D728-DAB14BC0D9B9}"/>
          </ac:spMkLst>
        </pc:spChg>
        <pc:spChg chg="add mod">
          <ac:chgData name="Jorge Medina - GANVAM" userId="e5a98d0d-b655-40f6-9136-a548daa87336" providerId="ADAL" clId="{6874C0FD-0471-4D6B-B354-9CB4F18CF4C7}" dt="2026-06-23T09:26:46.420" v="379"/>
          <ac:spMkLst>
            <pc:docMk/>
            <pc:sldMk cId="669786477" sldId="303"/>
            <ac:spMk id="7" creationId="{81F9F3A0-B5C1-88B5-0022-31E32DF3FCF6}"/>
          </ac:spMkLst>
        </pc:spChg>
        <pc:spChg chg="add mod">
          <ac:chgData name="Jorge Medina - GANVAM" userId="e5a98d0d-b655-40f6-9136-a548daa87336" providerId="ADAL" clId="{6874C0FD-0471-4D6B-B354-9CB4F18CF4C7}" dt="2026-06-23T09:26:46.420" v="379"/>
          <ac:spMkLst>
            <pc:docMk/>
            <pc:sldMk cId="669786477" sldId="303"/>
            <ac:spMk id="10" creationId="{C20A02FB-04B3-A968-7FA0-DDE33E6FE7B5}"/>
          </ac:spMkLst>
        </pc:spChg>
        <pc:spChg chg="add mod">
          <ac:chgData name="Jorge Medina - GANVAM" userId="e5a98d0d-b655-40f6-9136-a548daa87336" providerId="ADAL" clId="{6874C0FD-0471-4D6B-B354-9CB4F18CF4C7}" dt="2026-06-23T09:26:46.420" v="379"/>
          <ac:spMkLst>
            <pc:docMk/>
            <pc:sldMk cId="669786477" sldId="303"/>
            <ac:spMk id="13" creationId="{509F6DE1-D0F7-CF69-6689-5C684CD4ACEA}"/>
          </ac:spMkLst>
        </pc:spChg>
        <pc:spChg chg="add mod">
          <ac:chgData name="Jorge Medina - GANVAM" userId="e5a98d0d-b655-40f6-9136-a548daa87336" providerId="ADAL" clId="{6874C0FD-0471-4D6B-B354-9CB4F18CF4C7}" dt="2026-06-23T09:26:46.420" v="379"/>
          <ac:spMkLst>
            <pc:docMk/>
            <pc:sldMk cId="669786477" sldId="303"/>
            <ac:spMk id="16" creationId="{B0BAD3D1-35AA-8149-507C-1736E06FF7D9}"/>
          </ac:spMkLst>
        </pc:spChg>
        <pc:spChg chg="add mod">
          <ac:chgData name="Jorge Medina - GANVAM" userId="e5a98d0d-b655-40f6-9136-a548daa87336" providerId="ADAL" clId="{6874C0FD-0471-4D6B-B354-9CB4F18CF4C7}" dt="2026-06-23T09:26:46.420" v="379"/>
          <ac:spMkLst>
            <pc:docMk/>
            <pc:sldMk cId="669786477" sldId="303"/>
            <ac:spMk id="18" creationId="{AC5FCC69-F337-5688-854A-BF04897C2501}"/>
          </ac:spMkLst>
        </pc:spChg>
        <pc:spChg chg="add mod">
          <ac:chgData name="Jorge Medina - GANVAM" userId="e5a98d0d-b655-40f6-9136-a548daa87336" providerId="ADAL" clId="{6874C0FD-0471-4D6B-B354-9CB4F18CF4C7}" dt="2026-06-23T09:26:46.420" v="379"/>
          <ac:spMkLst>
            <pc:docMk/>
            <pc:sldMk cId="669786477" sldId="303"/>
            <ac:spMk id="24" creationId="{7B8EBC90-190B-9607-2469-229E5F592550}"/>
          </ac:spMkLst>
        </pc:spChg>
        <pc:spChg chg="add mod">
          <ac:chgData name="Jorge Medina - GANVAM" userId="e5a98d0d-b655-40f6-9136-a548daa87336" providerId="ADAL" clId="{6874C0FD-0471-4D6B-B354-9CB4F18CF4C7}" dt="2026-06-23T09:26:46.420" v="379"/>
          <ac:spMkLst>
            <pc:docMk/>
            <pc:sldMk cId="669786477" sldId="303"/>
            <ac:spMk id="25" creationId="{118EC746-AD72-4937-0E75-005C31C4D50B}"/>
          </ac:spMkLst>
        </pc:spChg>
        <pc:spChg chg="add mod">
          <ac:chgData name="Jorge Medina - GANVAM" userId="e5a98d0d-b655-40f6-9136-a548daa87336" providerId="ADAL" clId="{6874C0FD-0471-4D6B-B354-9CB4F18CF4C7}" dt="2026-06-23T09:26:46.420" v="379"/>
          <ac:spMkLst>
            <pc:docMk/>
            <pc:sldMk cId="669786477" sldId="303"/>
            <ac:spMk id="26" creationId="{0D48C61F-B5DF-9830-E7EB-F8155A539121}"/>
          </ac:spMkLst>
        </pc:spChg>
        <pc:spChg chg="add mod">
          <ac:chgData name="Jorge Medina - GANVAM" userId="e5a98d0d-b655-40f6-9136-a548daa87336" providerId="ADAL" clId="{6874C0FD-0471-4D6B-B354-9CB4F18CF4C7}" dt="2026-06-23T09:26:46.420" v="379"/>
          <ac:spMkLst>
            <pc:docMk/>
            <pc:sldMk cId="669786477" sldId="303"/>
            <ac:spMk id="32" creationId="{55DF01FD-6325-28AD-C50A-752FEF249DCE}"/>
          </ac:spMkLst>
        </pc:spChg>
        <pc:spChg chg="add mod">
          <ac:chgData name="Jorge Medina - GANVAM" userId="e5a98d0d-b655-40f6-9136-a548daa87336" providerId="ADAL" clId="{6874C0FD-0471-4D6B-B354-9CB4F18CF4C7}" dt="2026-06-23T09:27:01.488" v="380"/>
          <ac:spMkLst>
            <pc:docMk/>
            <pc:sldMk cId="669786477" sldId="303"/>
            <ac:spMk id="34" creationId="{E0E709C0-8E5A-8EBA-DD24-297EFC7A39A2}"/>
          </ac:spMkLst>
        </pc:spChg>
        <pc:spChg chg="add mod">
          <ac:chgData name="Jorge Medina - GANVAM" userId="e5a98d0d-b655-40f6-9136-a548daa87336" providerId="ADAL" clId="{6874C0FD-0471-4D6B-B354-9CB4F18CF4C7}" dt="2026-06-23T09:27:01.488" v="380"/>
          <ac:spMkLst>
            <pc:docMk/>
            <pc:sldMk cId="669786477" sldId="303"/>
            <ac:spMk id="36" creationId="{6757D230-2199-FB05-5F0E-1AB7179ABB60}"/>
          </ac:spMkLst>
        </pc:spChg>
        <pc:spChg chg="add mod">
          <ac:chgData name="Jorge Medina - GANVAM" userId="e5a98d0d-b655-40f6-9136-a548daa87336" providerId="ADAL" clId="{6874C0FD-0471-4D6B-B354-9CB4F18CF4C7}" dt="2026-06-23T09:27:01.488" v="380"/>
          <ac:spMkLst>
            <pc:docMk/>
            <pc:sldMk cId="669786477" sldId="303"/>
            <ac:spMk id="39" creationId="{8A234B80-741A-E9D0-F5D5-02E874698B3C}"/>
          </ac:spMkLst>
        </pc:spChg>
        <pc:spChg chg="add mod">
          <ac:chgData name="Jorge Medina - GANVAM" userId="e5a98d0d-b655-40f6-9136-a548daa87336" providerId="ADAL" clId="{6874C0FD-0471-4D6B-B354-9CB4F18CF4C7}" dt="2026-06-23T09:27:01.488" v="380"/>
          <ac:spMkLst>
            <pc:docMk/>
            <pc:sldMk cId="669786477" sldId="303"/>
            <ac:spMk id="43" creationId="{8B6B3ECB-4A95-3A5D-2E49-F34A240CFE3E}"/>
          </ac:spMkLst>
        </pc:spChg>
        <pc:spChg chg="add mod">
          <ac:chgData name="Jorge Medina - GANVAM" userId="e5a98d0d-b655-40f6-9136-a548daa87336" providerId="ADAL" clId="{6874C0FD-0471-4D6B-B354-9CB4F18CF4C7}" dt="2026-06-23T09:27:01.488" v="380"/>
          <ac:spMkLst>
            <pc:docMk/>
            <pc:sldMk cId="669786477" sldId="303"/>
            <ac:spMk id="50" creationId="{3DDD0C13-72EE-E971-E37F-2629C7854C3D}"/>
          </ac:spMkLst>
        </pc:spChg>
        <pc:spChg chg="add mod">
          <ac:chgData name="Jorge Medina - GANVAM" userId="e5a98d0d-b655-40f6-9136-a548daa87336" providerId="ADAL" clId="{6874C0FD-0471-4D6B-B354-9CB4F18CF4C7}" dt="2026-06-23T09:27:01.488" v="380"/>
          <ac:spMkLst>
            <pc:docMk/>
            <pc:sldMk cId="669786477" sldId="303"/>
            <ac:spMk id="51" creationId="{9734A8BE-B256-F8FD-EA0A-9307CBA9D4C9}"/>
          </ac:spMkLst>
        </pc:spChg>
        <pc:spChg chg="add mod">
          <ac:chgData name="Jorge Medina - GANVAM" userId="e5a98d0d-b655-40f6-9136-a548daa87336" providerId="ADAL" clId="{6874C0FD-0471-4D6B-B354-9CB4F18CF4C7}" dt="2026-06-23T09:27:01.488" v="380"/>
          <ac:spMkLst>
            <pc:docMk/>
            <pc:sldMk cId="669786477" sldId="303"/>
            <ac:spMk id="52" creationId="{E737F372-D7E9-59C9-0E0F-AB1835FE9AB4}"/>
          </ac:spMkLst>
        </pc:spChg>
        <pc:spChg chg="add mod">
          <ac:chgData name="Jorge Medina - GANVAM" userId="e5a98d0d-b655-40f6-9136-a548daa87336" providerId="ADAL" clId="{6874C0FD-0471-4D6B-B354-9CB4F18CF4C7}" dt="2026-06-23T09:27:01.488" v="380"/>
          <ac:spMkLst>
            <pc:docMk/>
            <pc:sldMk cId="669786477" sldId="303"/>
            <ac:spMk id="54" creationId="{54C998B3-E7A7-983C-2747-A3065B0970D6}"/>
          </ac:spMkLst>
        </pc:spChg>
        <pc:spChg chg="add mod">
          <ac:chgData name="Jorge Medina - GANVAM" userId="e5a98d0d-b655-40f6-9136-a548daa87336" providerId="ADAL" clId="{6874C0FD-0471-4D6B-B354-9CB4F18CF4C7}" dt="2026-06-23T09:27:01.488" v="380"/>
          <ac:spMkLst>
            <pc:docMk/>
            <pc:sldMk cId="669786477" sldId="303"/>
            <ac:spMk id="56" creationId="{75AAC71D-B973-8D05-455A-E92D888C566D}"/>
          </ac:spMkLst>
        </pc:spChg>
        <pc:spChg chg="add mod">
          <ac:chgData name="Jorge Medina - GANVAM" userId="e5a98d0d-b655-40f6-9136-a548daa87336" providerId="ADAL" clId="{6874C0FD-0471-4D6B-B354-9CB4F18CF4C7}" dt="2026-06-23T09:27:01.488" v="380"/>
          <ac:spMkLst>
            <pc:docMk/>
            <pc:sldMk cId="669786477" sldId="303"/>
            <ac:spMk id="60" creationId="{E0FE20A6-2C44-BC0D-68FE-7EC3D4DFCC20}"/>
          </ac:spMkLst>
        </pc:spChg>
        <pc:picChg chg="del">
          <ac:chgData name="Jorge Medina - GANVAM" userId="e5a98d0d-b655-40f6-9136-a548daa87336" providerId="ADAL" clId="{6874C0FD-0471-4D6B-B354-9CB4F18CF4C7}" dt="2026-06-23T09:27:14.210" v="382" actId="21"/>
          <ac:picMkLst>
            <pc:docMk/>
            <pc:sldMk cId="669786477" sldId="303"/>
            <ac:picMk id="22" creationId="{556FFD4E-8F0A-7FFB-BEE2-D7EC4F0BD646}"/>
          </ac:picMkLst>
        </pc:picChg>
      </pc:sldChg>
      <pc:sldChg chg="addSp modSp add mod ord">
        <pc:chgData name="Jorge Medina - GANVAM" userId="e5a98d0d-b655-40f6-9136-a548daa87336" providerId="ADAL" clId="{6874C0FD-0471-4D6B-B354-9CB4F18CF4C7}" dt="2026-06-23T09:26:31.275" v="378"/>
        <pc:sldMkLst>
          <pc:docMk/>
          <pc:sldMk cId="1965767762" sldId="304"/>
        </pc:sldMkLst>
        <pc:spChg chg="add mod">
          <ac:chgData name="Jorge Medina - GANVAM" userId="e5a98d0d-b655-40f6-9136-a548daa87336" providerId="ADAL" clId="{6874C0FD-0471-4D6B-B354-9CB4F18CF4C7}" dt="2026-06-23T09:25:26.665" v="361"/>
          <ac:spMkLst>
            <pc:docMk/>
            <pc:sldMk cId="1965767762" sldId="304"/>
            <ac:spMk id="2" creationId="{48BECDEE-4175-26ED-3B53-8B445007CB2F}"/>
          </ac:spMkLst>
        </pc:spChg>
        <pc:spChg chg="add mod">
          <ac:chgData name="Jorge Medina - GANVAM" userId="e5a98d0d-b655-40f6-9136-a548daa87336" providerId="ADAL" clId="{6874C0FD-0471-4D6B-B354-9CB4F18CF4C7}" dt="2026-06-23T09:25:26.665" v="361"/>
          <ac:spMkLst>
            <pc:docMk/>
            <pc:sldMk cId="1965767762" sldId="304"/>
            <ac:spMk id="3" creationId="{8C8F2AE3-25F3-FFEA-94F8-9B565381BBD6}"/>
          </ac:spMkLst>
        </pc:spChg>
        <pc:spChg chg="add mod">
          <ac:chgData name="Jorge Medina - GANVAM" userId="e5a98d0d-b655-40f6-9136-a548daa87336" providerId="ADAL" clId="{6874C0FD-0471-4D6B-B354-9CB4F18CF4C7}" dt="2026-06-23T09:25:26.665" v="361"/>
          <ac:spMkLst>
            <pc:docMk/>
            <pc:sldMk cId="1965767762" sldId="304"/>
            <ac:spMk id="4" creationId="{B700F23F-1F1B-DA2E-15C6-12086EF22991}"/>
          </ac:spMkLst>
        </pc:spChg>
        <pc:spChg chg="add mod">
          <ac:chgData name="Jorge Medina - GANVAM" userId="e5a98d0d-b655-40f6-9136-a548daa87336" providerId="ADAL" clId="{6874C0FD-0471-4D6B-B354-9CB4F18CF4C7}" dt="2026-06-23T09:25:36.539" v="364" actId="1076"/>
          <ac:spMkLst>
            <pc:docMk/>
            <pc:sldMk cId="1965767762" sldId="304"/>
            <ac:spMk id="5" creationId="{8AAEF7F2-CA3D-1B39-70FD-535E4532DC7F}"/>
          </ac:spMkLst>
        </pc:spChg>
        <pc:spChg chg="mod">
          <ac:chgData name="Jorge Medina - GANVAM" userId="e5a98d0d-b655-40f6-9136-a548daa87336" providerId="ADAL" clId="{6874C0FD-0471-4D6B-B354-9CB4F18CF4C7}" dt="2026-06-23T09:25:26.665" v="361"/>
          <ac:spMkLst>
            <pc:docMk/>
            <pc:sldMk cId="1965767762" sldId="304"/>
            <ac:spMk id="7" creationId="{E3EF44B9-6BE0-AE2D-8185-3DCE5BB067DB}"/>
          </ac:spMkLst>
        </pc:spChg>
        <pc:spChg chg="mod">
          <ac:chgData name="Jorge Medina - GANVAM" userId="e5a98d0d-b655-40f6-9136-a548daa87336" providerId="ADAL" clId="{6874C0FD-0471-4D6B-B354-9CB4F18CF4C7}" dt="2026-06-23T09:25:26.665" v="361"/>
          <ac:spMkLst>
            <pc:docMk/>
            <pc:sldMk cId="1965767762" sldId="304"/>
            <ac:spMk id="8" creationId="{1F444A11-7BA9-C620-EDB1-7E8F5251C844}"/>
          </ac:spMkLst>
        </pc:spChg>
        <pc:spChg chg="add mod">
          <ac:chgData name="Jorge Medina - GANVAM" userId="e5a98d0d-b655-40f6-9136-a548daa87336" providerId="ADAL" clId="{6874C0FD-0471-4D6B-B354-9CB4F18CF4C7}" dt="2026-06-23T09:25:26.665" v="361"/>
          <ac:spMkLst>
            <pc:docMk/>
            <pc:sldMk cId="1965767762" sldId="304"/>
            <ac:spMk id="9" creationId="{43BBD69A-F080-A06B-564B-C889C4535877}"/>
          </ac:spMkLst>
        </pc:spChg>
        <pc:spChg chg="add mod">
          <ac:chgData name="Jorge Medina - GANVAM" userId="e5a98d0d-b655-40f6-9136-a548daa87336" providerId="ADAL" clId="{6874C0FD-0471-4D6B-B354-9CB4F18CF4C7}" dt="2026-06-23T09:25:26.665" v="361"/>
          <ac:spMkLst>
            <pc:docMk/>
            <pc:sldMk cId="1965767762" sldId="304"/>
            <ac:spMk id="10" creationId="{C0874C33-BCF5-B5EE-3820-16C75EF0DA1A}"/>
          </ac:spMkLst>
        </pc:spChg>
        <pc:spChg chg="add mod">
          <ac:chgData name="Jorge Medina - GANVAM" userId="e5a98d0d-b655-40f6-9136-a548daa87336" providerId="ADAL" clId="{6874C0FD-0471-4D6B-B354-9CB4F18CF4C7}" dt="2026-06-23T09:25:40.388" v="365" actId="14100"/>
          <ac:spMkLst>
            <pc:docMk/>
            <pc:sldMk cId="1965767762" sldId="304"/>
            <ac:spMk id="11" creationId="{DE452851-9173-79FB-91FF-D5B9B1DCC582}"/>
          </ac:spMkLst>
        </pc:spChg>
        <pc:grpChg chg="add mod">
          <ac:chgData name="Jorge Medina - GANVAM" userId="e5a98d0d-b655-40f6-9136-a548daa87336" providerId="ADAL" clId="{6874C0FD-0471-4D6B-B354-9CB4F18CF4C7}" dt="2026-06-23T09:25:26.665" v="361"/>
          <ac:grpSpMkLst>
            <pc:docMk/>
            <pc:sldMk cId="1965767762" sldId="304"/>
            <ac:grpSpMk id="6" creationId="{9E3BB577-37C5-4335-2136-DE23AEEA51A9}"/>
          </ac:grpSpMkLst>
        </pc:grpChg>
      </pc:sldChg>
      <pc:sldChg chg="addSp delSp modSp add del mod ord">
        <pc:chgData name="Jorge Medina - GANVAM" userId="e5a98d0d-b655-40f6-9136-a548daa87336" providerId="ADAL" clId="{6874C0FD-0471-4D6B-B354-9CB4F18CF4C7}" dt="2026-06-23T15:15:23.544" v="452" actId="47"/>
        <pc:sldMkLst>
          <pc:docMk/>
          <pc:sldMk cId="1886664199" sldId="305"/>
        </pc:sldMkLst>
        <pc:spChg chg="add mod">
          <ac:chgData name="Jorge Medina - GANVAM" userId="e5a98d0d-b655-40f6-9136-a548daa87336" providerId="ADAL" clId="{6874C0FD-0471-4D6B-B354-9CB4F18CF4C7}" dt="2026-06-23T09:25:17.532" v="360"/>
          <ac:spMkLst>
            <pc:docMk/>
            <pc:sldMk cId="1886664199" sldId="305"/>
            <ac:spMk id="2" creationId="{96708A8C-A8FC-E9E6-F4C5-396DAEE24F16}"/>
          </ac:spMkLst>
        </pc:spChg>
        <pc:spChg chg="add del mod">
          <ac:chgData name="Jorge Medina - GANVAM" userId="e5a98d0d-b655-40f6-9136-a548daa87336" providerId="ADAL" clId="{6874C0FD-0471-4D6B-B354-9CB4F18CF4C7}" dt="2026-06-23T09:25:52.734" v="367" actId="478"/>
          <ac:spMkLst>
            <pc:docMk/>
            <pc:sldMk cId="1886664199" sldId="305"/>
            <ac:spMk id="8" creationId="{2E33BDB3-A2D3-6936-CF4C-DDF5BDE09024}"/>
          </ac:spMkLst>
        </pc:spChg>
        <pc:spChg chg="add del mod">
          <ac:chgData name="Jorge Medina - GANVAM" userId="e5a98d0d-b655-40f6-9136-a548daa87336" providerId="ADAL" clId="{6874C0FD-0471-4D6B-B354-9CB4F18CF4C7}" dt="2026-06-23T09:25:52.734" v="367" actId="478"/>
          <ac:spMkLst>
            <pc:docMk/>
            <pc:sldMk cId="1886664199" sldId="305"/>
            <ac:spMk id="9" creationId="{C0B68E7D-C0D7-948F-22B4-07D1A727B0D5}"/>
          </ac:spMkLst>
        </pc:spChg>
        <pc:spChg chg="del">
          <ac:chgData name="Jorge Medina - GANVAM" userId="e5a98d0d-b655-40f6-9136-a548daa87336" providerId="ADAL" clId="{6874C0FD-0471-4D6B-B354-9CB4F18CF4C7}" dt="2026-06-23T09:25:52.734" v="367" actId="478"/>
          <ac:spMkLst>
            <pc:docMk/>
            <pc:sldMk cId="1886664199" sldId="305"/>
            <ac:spMk id="10" creationId="{809EF22B-D82B-BDED-C06C-998CA6FC9942}"/>
          </ac:spMkLst>
        </pc:spChg>
        <pc:spChg chg="add del mod">
          <ac:chgData name="Jorge Medina - GANVAM" userId="e5a98d0d-b655-40f6-9136-a548daa87336" providerId="ADAL" clId="{6874C0FD-0471-4D6B-B354-9CB4F18CF4C7}" dt="2026-06-23T09:25:52.734" v="367" actId="478"/>
          <ac:spMkLst>
            <pc:docMk/>
            <pc:sldMk cId="1886664199" sldId="305"/>
            <ac:spMk id="11" creationId="{257DE02E-9E33-9F73-5F4C-5AC38AC28961}"/>
          </ac:spMkLst>
        </pc:spChg>
        <pc:spChg chg="add mod">
          <ac:chgData name="Jorge Medina - GANVAM" userId="e5a98d0d-b655-40f6-9136-a548daa87336" providerId="ADAL" clId="{6874C0FD-0471-4D6B-B354-9CB4F18CF4C7}" dt="2026-06-23T09:25:17.532" v="360"/>
          <ac:spMkLst>
            <pc:docMk/>
            <pc:sldMk cId="1886664199" sldId="305"/>
            <ac:spMk id="12" creationId="{398545DF-0EC4-8A64-AA75-DB02B4B77BDC}"/>
          </ac:spMkLst>
        </pc:spChg>
        <pc:spChg chg="add mod">
          <ac:chgData name="Jorge Medina - GANVAM" userId="e5a98d0d-b655-40f6-9136-a548daa87336" providerId="ADAL" clId="{6874C0FD-0471-4D6B-B354-9CB4F18CF4C7}" dt="2026-06-23T09:25:17.532" v="360"/>
          <ac:spMkLst>
            <pc:docMk/>
            <pc:sldMk cId="1886664199" sldId="305"/>
            <ac:spMk id="13" creationId="{043F2168-2819-3FF4-8676-1D730B344980}"/>
          </ac:spMkLst>
        </pc:spChg>
        <pc:spChg chg="add mod">
          <ac:chgData name="Jorge Medina - GANVAM" userId="e5a98d0d-b655-40f6-9136-a548daa87336" providerId="ADAL" clId="{6874C0FD-0471-4D6B-B354-9CB4F18CF4C7}" dt="2026-06-23T09:25:17.532" v="360"/>
          <ac:spMkLst>
            <pc:docMk/>
            <pc:sldMk cId="1886664199" sldId="305"/>
            <ac:spMk id="14" creationId="{740F5224-DA69-A725-E2BA-2D37F6B4EC16}"/>
          </ac:spMkLst>
        </pc:spChg>
        <pc:spChg chg="add mod">
          <ac:chgData name="Jorge Medina - GANVAM" userId="e5a98d0d-b655-40f6-9136-a548daa87336" providerId="ADAL" clId="{6874C0FD-0471-4D6B-B354-9CB4F18CF4C7}" dt="2026-06-23T09:25:17.532" v="360"/>
          <ac:spMkLst>
            <pc:docMk/>
            <pc:sldMk cId="1886664199" sldId="305"/>
            <ac:spMk id="17" creationId="{5A7A8895-35C0-AEDA-2C4F-D516E29A4DBE}"/>
          </ac:spMkLst>
        </pc:spChg>
        <pc:spChg chg="add mod">
          <ac:chgData name="Jorge Medina - GANVAM" userId="e5a98d0d-b655-40f6-9136-a548daa87336" providerId="ADAL" clId="{6874C0FD-0471-4D6B-B354-9CB4F18CF4C7}" dt="2026-06-23T09:25:17.532" v="360"/>
          <ac:spMkLst>
            <pc:docMk/>
            <pc:sldMk cId="1886664199" sldId="305"/>
            <ac:spMk id="18" creationId="{BE91F760-3518-DF6D-B89D-B3EA3093E1D7}"/>
          </ac:spMkLst>
        </pc:spChg>
        <pc:spChg chg="add mod">
          <ac:chgData name="Jorge Medina - GANVAM" userId="e5a98d0d-b655-40f6-9136-a548daa87336" providerId="ADAL" clId="{6874C0FD-0471-4D6B-B354-9CB4F18CF4C7}" dt="2026-06-23T09:25:17.532" v="360"/>
          <ac:spMkLst>
            <pc:docMk/>
            <pc:sldMk cId="1886664199" sldId="305"/>
            <ac:spMk id="21" creationId="{A62B65F3-AFCF-985C-5BB2-A79EA31F1316}"/>
          </ac:spMkLst>
        </pc:spChg>
        <pc:spChg chg="add mod">
          <ac:chgData name="Jorge Medina - GANVAM" userId="e5a98d0d-b655-40f6-9136-a548daa87336" providerId="ADAL" clId="{6874C0FD-0471-4D6B-B354-9CB4F18CF4C7}" dt="2026-06-23T09:25:53.110" v="368"/>
          <ac:spMkLst>
            <pc:docMk/>
            <pc:sldMk cId="1886664199" sldId="305"/>
            <ac:spMk id="25" creationId="{E78C3AB5-DAE9-1268-B3B1-D47627ED80ED}"/>
          </ac:spMkLst>
        </pc:spChg>
        <pc:spChg chg="add mod">
          <ac:chgData name="Jorge Medina - GANVAM" userId="e5a98d0d-b655-40f6-9136-a548daa87336" providerId="ADAL" clId="{6874C0FD-0471-4D6B-B354-9CB4F18CF4C7}" dt="2026-06-23T09:25:53.110" v="368"/>
          <ac:spMkLst>
            <pc:docMk/>
            <pc:sldMk cId="1886664199" sldId="305"/>
            <ac:spMk id="26" creationId="{17D05651-71FA-9A2B-0B16-745EF3C5A9F4}"/>
          </ac:spMkLst>
        </pc:spChg>
        <pc:spChg chg="add mod">
          <ac:chgData name="Jorge Medina - GANVAM" userId="e5a98d0d-b655-40f6-9136-a548daa87336" providerId="ADAL" clId="{6874C0FD-0471-4D6B-B354-9CB4F18CF4C7}" dt="2026-06-23T09:25:53.110" v="368"/>
          <ac:spMkLst>
            <pc:docMk/>
            <pc:sldMk cId="1886664199" sldId="305"/>
            <ac:spMk id="27" creationId="{6BD57070-5C07-1455-2DC3-192F0727F8B7}"/>
          </ac:spMkLst>
        </pc:spChg>
        <pc:spChg chg="add mod">
          <ac:chgData name="Jorge Medina - GANVAM" userId="e5a98d0d-b655-40f6-9136-a548daa87336" providerId="ADAL" clId="{6874C0FD-0471-4D6B-B354-9CB4F18CF4C7}" dt="2026-06-23T09:25:53.110" v="368"/>
          <ac:spMkLst>
            <pc:docMk/>
            <pc:sldMk cId="1886664199" sldId="305"/>
            <ac:spMk id="28" creationId="{C2273574-FFFB-0CC0-023B-09AF395276EE}"/>
          </ac:spMkLst>
        </pc:spChg>
        <pc:grpChg chg="ord">
          <ac:chgData name="Jorge Medina - GANVAM" userId="e5a98d0d-b655-40f6-9136-a548daa87336" providerId="ADAL" clId="{6874C0FD-0471-4D6B-B354-9CB4F18CF4C7}" dt="2026-06-23T09:52:07.739" v="425" actId="166"/>
          <ac:grpSpMkLst>
            <pc:docMk/>
            <pc:sldMk cId="1886664199" sldId="305"/>
            <ac:grpSpMk id="19" creationId="{537458A5-FB7D-27AD-9378-E09EB530C7C6}"/>
          </ac:grpSpMkLst>
        </pc:grpChg>
        <pc:picChg chg="add mod">
          <ac:chgData name="Jorge Medina - GANVAM" userId="e5a98d0d-b655-40f6-9136-a548daa87336" providerId="ADAL" clId="{6874C0FD-0471-4D6B-B354-9CB4F18CF4C7}" dt="2026-06-23T09:52:11.867" v="426" actId="1076"/>
          <ac:picMkLst>
            <pc:docMk/>
            <pc:sldMk cId="1886664199" sldId="305"/>
            <ac:picMk id="8" creationId="{6F06FDAB-BBBD-E7A1-AC72-762FA086CFF4}"/>
          </ac:picMkLst>
        </pc:picChg>
      </pc:sldChg>
      <pc:sldChg chg="addSp modSp add">
        <pc:chgData name="Jorge Medina - GANVAM" userId="e5a98d0d-b655-40f6-9136-a548daa87336" providerId="ADAL" clId="{6874C0FD-0471-4D6B-B354-9CB4F18CF4C7}" dt="2026-06-23T09:30:51.644" v="403"/>
        <pc:sldMkLst>
          <pc:docMk/>
          <pc:sldMk cId="2116110710" sldId="306"/>
        </pc:sldMkLst>
        <pc:spChg chg="add mod">
          <ac:chgData name="Jorge Medina - GANVAM" userId="e5a98d0d-b655-40f6-9136-a548daa87336" providerId="ADAL" clId="{6874C0FD-0471-4D6B-B354-9CB4F18CF4C7}" dt="2026-06-23T09:29:07.363" v="399"/>
          <ac:spMkLst>
            <pc:docMk/>
            <pc:sldMk cId="2116110710" sldId="306"/>
            <ac:spMk id="2" creationId="{E90FDB67-0AE6-F92A-637A-E8641E4C1081}"/>
          </ac:spMkLst>
        </pc:spChg>
        <pc:spChg chg="add mod">
          <ac:chgData name="Jorge Medina - GANVAM" userId="e5a98d0d-b655-40f6-9136-a548daa87336" providerId="ADAL" clId="{6874C0FD-0471-4D6B-B354-9CB4F18CF4C7}" dt="2026-06-23T09:29:07.363" v="399"/>
          <ac:spMkLst>
            <pc:docMk/>
            <pc:sldMk cId="2116110710" sldId="306"/>
            <ac:spMk id="3" creationId="{93EAAAE2-FAD2-881D-E6C3-74913A1C061F}"/>
          </ac:spMkLst>
        </pc:spChg>
        <pc:spChg chg="add mod">
          <ac:chgData name="Jorge Medina - GANVAM" userId="e5a98d0d-b655-40f6-9136-a548daa87336" providerId="ADAL" clId="{6874C0FD-0471-4D6B-B354-9CB4F18CF4C7}" dt="2026-06-23T09:29:07.363" v="399"/>
          <ac:spMkLst>
            <pc:docMk/>
            <pc:sldMk cId="2116110710" sldId="306"/>
            <ac:spMk id="4" creationId="{7F29E03E-7118-E321-1C87-F03957A3C9F7}"/>
          </ac:spMkLst>
        </pc:spChg>
        <pc:spChg chg="add mod">
          <ac:chgData name="Jorge Medina - GANVAM" userId="e5a98d0d-b655-40f6-9136-a548daa87336" providerId="ADAL" clId="{6874C0FD-0471-4D6B-B354-9CB4F18CF4C7}" dt="2026-06-23T09:29:07.363" v="399"/>
          <ac:spMkLst>
            <pc:docMk/>
            <pc:sldMk cId="2116110710" sldId="306"/>
            <ac:spMk id="5" creationId="{08617546-5C04-3768-B20E-C88C850C2104}"/>
          </ac:spMkLst>
        </pc:spChg>
        <pc:spChg chg="add mod">
          <ac:chgData name="Jorge Medina - GANVAM" userId="e5a98d0d-b655-40f6-9136-a548daa87336" providerId="ADAL" clId="{6874C0FD-0471-4D6B-B354-9CB4F18CF4C7}" dt="2026-06-23T09:30:51.644" v="403"/>
          <ac:spMkLst>
            <pc:docMk/>
            <pc:sldMk cId="2116110710" sldId="306"/>
            <ac:spMk id="6" creationId="{3857126A-4F45-4301-940E-51C732940D22}"/>
          </ac:spMkLst>
        </pc:spChg>
        <pc:spChg chg="add mod">
          <ac:chgData name="Jorge Medina - GANVAM" userId="e5a98d0d-b655-40f6-9136-a548daa87336" providerId="ADAL" clId="{6874C0FD-0471-4D6B-B354-9CB4F18CF4C7}" dt="2026-06-23T09:30:51.644" v="403"/>
          <ac:spMkLst>
            <pc:docMk/>
            <pc:sldMk cId="2116110710" sldId="306"/>
            <ac:spMk id="8" creationId="{E24CA95A-B876-44A7-21E6-A07C7A03B4F0}"/>
          </ac:spMkLst>
        </pc:spChg>
        <pc:spChg chg="add mod">
          <ac:chgData name="Jorge Medina - GANVAM" userId="e5a98d0d-b655-40f6-9136-a548daa87336" providerId="ADAL" clId="{6874C0FD-0471-4D6B-B354-9CB4F18CF4C7}" dt="2026-06-23T09:30:51.644" v="403"/>
          <ac:spMkLst>
            <pc:docMk/>
            <pc:sldMk cId="2116110710" sldId="306"/>
            <ac:spMk id="9" creationId="{D6BDFB32-4158-B8C3-DB74-8758B77DAA78}"/>
          </ac:spMkLst>
        </pc:spChg>
        <pc:spChg chg="add mod">
          <ac:chgData name="Jorge Medina - GANVAM" userId="e5a98d0d-b655-40f6-9136-a548daa87336" providerId="ADAL" clId="{6874C0FD-0471-4D6B-B354-9CB4F18CF4C7}" dt="2026-06-23T09:30:51.644" v="403"/>
          <ac:spMkLst>
            <pc:docMk/>
            <pc:sldMk cId="2116110710" sldId="306"/>
            <ac:spMk id="10" creationId="{A021F73C-A8CD-8AB9-9DE1-864B30E23962}"/>
          </ac:spMkLst>
        </pc:spChg>
        <pc:spChg chg="add mod">
          <ac:chgData name="Jorge Medina - GANVAM" userId="e5a98d0d-b655-40f6-9136-a548daa87336" providerId="ADAL" clId="{6874C0FD-0471-4D6B-B354-9CB4F18CF4C7}" dt="2026-06-23T09:30:51.644" v="403"/>
          <ac:spMkLst>
            <pc:docMk/>
            <pc:sldMk cId="2116110710" sldId="306"/>
            <ac:spMk id="11" creationId="{A13BEBF0-765D-DA5E-49E2-A908B53D490B}"/>
          </ac:spMkLst>
        </pc:spChg>
        <pc:spChg chg="add mod">
          <ac:chgData name="Jorge Medina - GANVAM" userId="e5a98d0d-b655-40f6-9136-a548daa87336" providerId="ADAL" clId="{6874C0FD-0471-4D6B-B354-9CB4F18CF4C7}" dt="2026-06-23T09:30:51.644" v="403"/>
          <ac:spMkLst>
            <pc:docMk/>
            <pc:sldMk cId="2116110710" sldId="306"/>
            <ac:spMk id="12" creationId="{5A70B535-D9BA-C7B1-7170-17FAC2BC8563}"/>
          </ac:spMkLst>
        </pc:spChg>
        <pc:spChg chg="add mod">
          <ac:chgData name="Jorge Medina - GANVAM" userId="e5a98d0d-b655-40f6-9136-a548daa87336" providerId="ADAL" clId="{6874C0FD-0471-4D6B-B354-9CB4F18CF4C7}" dt="2026-06-23T09:30:51.644" v="403"/>
          <ac:spMkLst>
            <pc:docMk/>
            <pc:sldMk cId="2116110710" sldId="306"/>
            <ac:spMk id="15" creationId="{B50D7BCF-D7D4-0230-D867-311AE393F8C4}"/>
          </ac:spMkLst>
        </pc:spChg>
        <pc:spChg chg="add mod">
          <ac:chgData name="Jorge Medina - GANVAM" userId="e5a98d0d-b655-40f6-9136-a548daa87336" providerId="ADAL" clId="{6874C0FD-0471-4D6B-B354-9CB4F18CF4C7}" dt="2026-06-23T09:30:51.644" v="403"/>
          <ac:spMkLst>
            <pc:docMk/>
            <pc:sldMk cId="2116110710" sldId="306"/>
            <ac:spMk id="16" creationId="{2FE2CED6-3E43-D283-EAAD-2A26424D0F27}"/>
          </ac:spMkLst>
        </pc:spChg>
        <pc:spChg chg="add mod">
          <ac:chgData name="Jorge Medina - GANVAM" userId="e5a98d0d-b655-40f6-9136-a548daa87336" providerId="ADAL" clId="{6874C0FD-0471-4D6B-B354-9CB4F18CF4C7}" dt="2026-06-23T09:30:51.644" v="403"/>
          <ac:spMkLst>
            <pc:docMk/>
            <pc:sldMk cId="2116110710" sldId="306"/>
            <ac:spMk id="17" creationId="{65964E37-18EA-245E-93EA-F443CA8EAC1F}"/>
          </ac:spMkLst>
        </pc:spChg>
        <pc:spChg chg="add mod">
          <ac:chgData name="Jorge Medina - GANVAM" userId="e5a98d0d-b655-40f6-9136-a548daa87336" providerId="ADAL" clId="{6874C0FD-0471-4D6B-B354-9CB4F18CF4C7}" dt="2026-06-23T09:30:51.644" v="403"/>
          <ac:spMkLst>
            <pc:docMk/>
            <pc:sldMk cId="2116110710" sldId="306"/>
            <ac:spMk id="18" creationId="{478BBCF3-F491-B956-81E3-82937795DC9D}"/>
          </ac:spMkLst>
        </pc:spChg>
      </pc:sldChg>
      <pc:sldChg chg="addSp modSp add modAnim">
        <pc:chgData name="Jorge Medina - GANVAM" userId="e5a98d0d-b655-40f6-9136-a548daa87336" providerId="ADAL" clId="{6874C0FD-0471-4D6B-B354-9CB4F18CF4C7}" dt="2026-06-23T14:03:39.071" v="447"/>
        <pc:sldMkLst>
          <pc:docMk/>
          <pc:sldMk cId="3223063832" sldId="307"/>
        </pc:sldMkLst>
        <pc:spChg chg="add mod">
          <ac:chgData name="Jorge Medina - GANVAM" userId="e5a98d0d-b655-40f6-9136-a548daa87336" providerId="ADAL" clId="{6874C0FD-0471-4D6B-B354-9CB4F18CF4C7}" dt="2026-06-23T09:29:04.896" v="398"/>
          <ac:spMkLst>
            <pc:docMk/>
            <pc:sldMk cId="3223063832" sldId="307"/>
            <ac:spMk id="2" creationId="{65704F6B-4CF0-62E3-6A06-EBA3421BC4A6}"/>
          </ac:spMkLst>
        </pc:spChg>
        <pc:spChg chg="add mod">
          <ac:chgData name="Jorge Medina - GANVAM" userId="e5a98d0d-b655-40f6-9136-a548daa87336" providerId="ADAL" clId="{6874C0FD-0471-4D6B-B354-9CB4F18CF4C7}" dt="2026-06-23T09:29:04.896" v="398"/>
          <ac:spMkLst>
            <pc:docMk/>
            <pc:sldMk cId="3223063832" sldId="307"/>
            <ac:spMk id="3" creationId="{59790D54-DEF6-748F-F209-2CEB8E6C97C0}"/>
          </ac:spMkLst>
        </pc:spChg>
        <pc:spChg chg="add mod">
          <ac:chgData name="Jorge Medina - GANVAM" userId="e5a98d0d-b655-40f6-9136-a548daa87336" providerId="ADAL" clId="{6874C0FD-0471-4D6B-B354-9CB4F18CF4C7}" dt="2026-06-23T09:29:04.896" v="398"/>
          <ac:spMkLst>
            <pc:docMk/>
            <pc:sldMk cId="3223063832" sldId="307"/>
            <ac:spMk id="4" creationId="{C2127FA0-8B8C-D27C-7941-FE614DBD15B3}"/>
          </ac:spMkLst>
        </pc:spChg>
        <pc:spChg chg="add mod">
          <ac:chgData name="Jorge Medina - GANVAM" userId="e5a98d0d-b655-40f6-9136-a548daa87336" providerId="ADAL" clId="{6874C0FD-0471-4D6B-B354-9CB4F18CF4C7}" dt="2026-06-23T09:29:04.896" v="398"/>
          <ac:spMkLst>
            <pc:docMk/>
            <pc:sldMk cId="3223063832" sldId="307"/>
            <ac:spMk id="5" creationId="{408D0AFC-68FF-AED4-17A8-57342269DC6D}"/>
          </ac:spMkLst>
        </pc:spChg>
        <pc:spChg chg="add mod">
          <ac:chgData name="Jorge Medina - GANVAM" userId="e5a98d0d-b655-40f6-9136-a548daa87336" providerId="ADAL" clId="{6874C0FD-0471-4D6B-B354-9CB4F18CF4C7}" dt="2026-06-23T09:30:13.581" v="401"/>
          <ac:spMkLst>
            <pc:docMk/>
            <pc:sldMk cId="3223063832" sldId="307"/>
            <ac:spMk id="6" creationId="{EAC0D08C-AEBB-B6D1-7890-88F0D9B36484}"/>
          </ac:spMkLst>
        </pc:spChg>
        <pc:spChg chg="add mod">
          <ac:chgData name="Jorge Medina - GANVAM" userId="e5a98d0d-b655-40f6-9136-a548daa87336" providerId="ADAL" clId="{6874C0FD-0471-4D6B-B354-9CB4F18CF4C7}" dt="2026-06-23T09:30:13.581" v="401"/>
          <ac:spMkLst>
            <pc:docMk/>
            <pc:sldMk cId="3223063832" sldId="307"/>
            <ac:spMk id="7" creationId="{0CC4AB2F-165D-8CBA-3A86-E32CC98BF369}"/>
          </ac:spMkLst>
        </pc:spChg>
        <pc:spChg chg="add mod">
          <ac:chgData name="Jorge Medina - GANVAM" userId="e5a98d0d-b655-40f6-9136-a548daa87336" providerId="ADAL" clId="{6874C0FD-0471-4D6B-B354-9CB4F18CF4C7}" dt="2026-06-23T09:30:13.581" v="401"/>
          <ac:spMkLst>
            <pc:docMk/>
            <pc:sldMk cId="3223063832" sldId="307"/>
            <ac:spMk id="8" creationId="{A649DCA8-98C8-0F8E-F46C-5123168CA807}"/>
          </ac:spMkLst>
        </pc:spChg>
        <pc:spChg chg="add mod">
          <ac:chgData name="Jorge Medina - GANVAM" userId="e5a98d0d-b655-40f6-9136-a548daa87336" providerId="ADAL" clId="{6874C0FD-0471-4D6B-B354-9CB4F18CF4C7}" dt="2026-06-23T09:30:13.581" v="401"/>
          <ac:spMkLst>
            <pc:docMk/>
            <pc:sldMk cId="3223063832" sldId="307"/>
            <ac:spMk id="10" creationId="{9C5F076D-9E7D-3100-E7F2-2322A0EE069D}"/>
          </ac:spMkLst>
        </pc:spChg>
        <pc:spChg chg="add mod">
          <ac:chgData name="Jorge Medina - GANVAM" userId="e5a98d0d-b655-40f6-9136-a548daa87336" providerId="ADAL" clId="{6874C0FD-0471-4D6B-B354-9CB4F18CF4C7}" dt="2026-06-23T09:30:13.581" v="401"/>
          <ac:spMkLst>
            <pc:docMk/>
            <pc:sldMk cId="3223063832" sldId="307"/>
            <ac:spMk id="12" creationId="{E291A371-6AC5-57E7-42B4-5ACAD4D747AF}"/>
          </ac:spMkLst>
        </pc:spChg>
        <pc:spChg chg="add mod">
          <ac:chgData name="Jorge Medina - GANVAM" userId="e5a98d0d-b655-40f6-9136-a548daa87336" providerId="ADAL" clId="{6874C0FD-0471-4D6B-B354-9CB4F18CF4C7}" dt="2026-06-23T09:30:13.581" v="401"/>
          <ac:spMkLst>
            <pc:docMk/>
            <pc:sldMk cId="3223063832" sldId="307"/>
            <ac:spMk id="16" creationId="{B00377BE-ACC0-9E39-DE27-71638D1CBBBF}"/>
          </ac:spMkLst>
        </pc:spChg>
        <pc:spChg chg="add mod">
          <ac:chgData name="Jorge Medina - GANVAM" userId="e5a98d0d-b655-40f6-9136-a548daa87336" providerId="ADAL" clId="{6874C0FD-0471-4D6B-B354-9CB4F18CF4C7}" dt="2026-06-23T09:30:13.581" v="401"/>
          <ac:spMkLst>
            <pc:docMk/>
            <pc:sldMk cId="3223063832" sldId="307"/>
            <ac:spMk id="23" creationId="{F5C1D568-8508-2DEC-2C6A-97BBA2AB7CA1}"/>
          </ac:spMkLst>
        </pc:spChg>
        <pc:spChg chg="add mod">
          <ac:chgData name="Jorge Medina - GANVAM" userId="e5a98d0d-b655-40f6-9136-a548daa87336" providerId="ADAL" clId="{6874C0FD-0471-4D6B-B354-9CB4F18CF4C7}" dt="2026-06-23T09:30:13.581" v="401"/>
          <ac:spMkLst>
            <pc:docMk/>
            <pc:sldMk cId="3223063832" sldId="307"/>
            <ac:spMk id="25" creationId="{28FB1394-7C8E-D99D-B6FB-68F0F2F87918}"/>
          </ac:spMkLst>
        </pc:spChg>
        <pc:spChg chg="add mod">
          <ac:chgData name="Jorge Medina - GANVAM" userId="e5a98d0d-b655-40f6-9136-a548daa87336" providerId="ADAL" clId="{6874C0FD-0471-4D6B-B354-9CB4F18CF4C7}" dt="2026-06-23T09:30:13.581" v="401"/>
          <ac:spMkLst>
            <pc:docMk/>
            <pc:sldMk cId="3223063832" sldId="307"/>
            <ac:spMk id="27" creationId="{DF275E8B-4C06-9EDC-5313-64D367780146}"/>
          </ac:spMkLst>
        </pc:spChg>
        <pc:spChg chg="add mod">
          <ac:chgData name="Jorge Medina - GANVAM" userId="e5a98d0d-b655-40f6-9136-a548daa87336" providerId="ADAL" clId="{6874C0FD-0471-4D6B-B354-9CB4F18CF4C7}" dt="2026-06-23T09:30:13.581" v="401"/>
          <ac:spMkLst>
            <pc:docMk/>
            <pc:sldMk cId="3223063832" sldId="307"/>
            <ac:spMk id="28" creationId="{FFFD1BE2-A138-DC49-424D-38F4F0E0107A}"/>
          </ac:spMkLst>
        </pc:spChg>
      </pc:sldChg>
      <pc:sldChg chg="addSp modSp add">
        <pc:chgData name="Jorge Medina - GANVAM" userId="e5a98d0d-b655-40f6-9136-a548daa87336" providerId="ADAL" clId="{6874C0FD-0471-4D6B-B354-9CB4F18CF4C7}" dt="2026-06-23T09:29:16.661" v="400"/>
        <pc:sldMkLst>
          <pc:docMk/>
          <pc:sldMk cId="1891883535" sldId="308"/>
        </pc:sldMkLst>
        <pc:spChg chg="add mod">
          <ac:chgData name="Jorge Medina - GANVAM" userId="e5a98d0d-b655-40f6-9136-a548daa87336" providerId="ADAL" clId="{6874C0FD-0471-4D6B-B354-9CB4F18CF4C7}" dt="2026-06-23T09:28:59.098" v="397"/>
          <ac:spMkLst>
            <pc:docMk/>
            <pc:sldMk cId="1891883535" sldId="308"/>
            <ac:spMk id="2" creationId="{752EFAE0-6D27-F4D2-92B9-8B1688677F38}"/>
          </ac:spMkLst>
        </pc:spChg>
        <pc:spChg chg="add mod">
          <ac:chgData name="Jorge Medina - GANVAM" userId="e5a98d0d-b655-40f6-9136-a548daa87336" providerId="ADAL" clId="{6874C0FD-0471-4D6B-B354-9CB4F18CF4C7}" dt="2026-06-23T09:28:59.098" v="397"/>
          <ac:spMkLst>
            <pc:docMk/>
            <pc:sldMk cId="1891883535" sldId="308"/>
            <ac:spMk id="3" creationId="{316F463D-9FA8-CCBE-9DD4-FF620B054972}"/>
          </ac:spMkLst>
        </pc:spChg>
        <pc:spChg chg="add mod">
          <ac:chgData name="Jorge Medina - GANVAM" userId="e5a98d0d-b655-40f6-9136-a548daa87336" providerId="ADAL" clId="{6874C0FD-0471-4D6B-B354-9CB4F18CF4C7}" dt="2026-06-23T09:28:59.098" v="397"/>
          <ac:spMkLst>
            <pc:docMk/>
            <pc:sldMk cId="1891883535" sldId="308"/>
            <ac:spMk id="4" creationId="{EA17CA81-0D0E-2CAA-8B87-DA2F0FC35BCD}"/>
          </ac:spMkLst>
        </pc:spChg>
        <pc:spChg chg="add mod">
          <ac:chgData name="Jorge Medina - GANVAM" userId="e5a98d0d-b655-40f6-9136-a548daa87336" providerId="ADAL" clId="{6874C0FD-0471-4D6B-B354-9CB4F18CF4C7}" dt="2026-06-23T09:28:59.098" v="397"/>
          <ac:spMkLst>
            <pc:docMk/>
            <pc:sldMk cId="1891883535" sldId="308"/>
            <ac:spMk id="5" creationId="{D2EEFBF4-313E-6C90-F353-A2DBE76EC446}"/>
          </ac:spMkLst>
        </pc:spChg>
        <pc:spChg chg="add mod">
          <ac:chgData name="Jorge Medina - GANVAM" userId="e5a98d0d-b655-40f6-9136-a548daa87336" providerId="ADAL" clId="{6874C0FD-0471-4D6B-B354-9CB4F18CF4C7}" dt="2026-06-23T09:29:16.661" v="400"/>
          <ac:spMkLst>
            <pc:docMk/>
            <pc:sldMk cId="1891883535" sldId="308"/>
            <ac:spMk id="6" creationId="{37781BDA-F96B-5085-6297-9D32F8A01991}"/>
          </ac:spMkLst>
        </pc:spChg>
        <pc:spChg chg="add mod">
          <ac:chgData name="Jorge Medina - GANVAM" userId="e5a98d0d-b655-40f6-9136-a548daa87336" providerId="ADAL" clId="{6874C0FD-0471-4D6B-B354-9CB4F18CF4C7}" dt="2026-06-23T09:29:16.661" v="400"/>
          <ac:spMkLst>
            <pc:docMk/>
            <pc:sldMk cId="1891883535" sldId="308"/>
            <ac:spMk id="7" creationId="{F3C87B22-62C4-E2FF-3BBC-88AEEFCEA84D}"/>
          </ac:spMkLst>
        </pc:spChg>
        <pc:spChg chg="add mod">
          <ac:chgData name="Jorge Medina - GANVAM" userId="e5a98d0d-b655-40f6-9136-a548daa87336" providerId="ADAL" clId="{6874C0FD-0471-4D6B-B354-9CB4F18CF4C7}" dt="2026-06-23T09:29:16.661" v="400"/>
          <ac:spMkLst>
            <pc:docMk/>
            <pc:sldMk cId="1891883535" sldId="308"/>
            <ac:spMk id="8" creationId="{E0CE188A-1777-ECC1-C832-B8BEEDC66274}"/>
          </ac:spMkLst>
        </pc:spChg>
        <pc:spChg chg="add mod">
          <ac:chgData name="Jorge Medina - GANVAM" userId="e5a98d0d-b655-40f6-9136-a548daa87336" providerId="ADAL" clId="{6874C0FD-0471-4D6B-B354-9CB4F18CF4C7}" dt="2026-06-23T09:29:16.661" v="400"/>
          <ac:spMkLst>
            <pc:docMk/>
            <pc:sldMk cId="1891883535" sldId="308"/>
            <ac:spMk id="9" creationId="{9A02D93F-90C3-CF87-F46C-C6B9DA0A4B6A}"/>
          </ac:spMkLst>
        </pc:spChg>
        <pc:spChg chg="add mod">
          <ac:chgData name="Jorge Medina - GANVAM" userId="e5a98d0d-b655-40f6-9136-a548daa87336" providerId="ADAL" clId="{6874C0FD-0471-4D6B-B354-9CB4F18CF4C7}" dt="2026-06-23T09:29:16.661" v="400"/>
          <ac:spMkLst>
            <pc:docMk/>
            <pc:sldMk cId="1891883535" sldId="308"/>
            <ac:spMk id="11" creationId="{B31DE924-68A1-F2BF-B8B3-91F4259DE776}"/>
          </ac:spMkLst>
        </pc:spChg>
        <pc:spChg chg="add mod">
          <ac:chgData name="Jorge Medina - GANVAM" userId="e5a98d0d-b655-40f6-9136-a548daa87336" providerId="ADAL" clId="{6874C0FD-0471-4D6B-B354-9CB4F18CF4C7}" dt="2026-06-23T09:29:16.661" v="400"/>
          <ac:spMkLst>
            <pc:docMk/>
            <pc:sldMk cId="1891883535" sldId="308"/>
            <ac:spMk id="12" creationId="{C7164C6B-8E52-C176-D015-476D227DB04D}"/>
          </ac:spMkLst>
        </pc:spChg>
        <pc:spChg chg="add mod">
          <ac:chgData name="Jorge Medina - GANVAM" userId="e5a98d0d-b655-40f6-9136-a548daa87336" providerId="ADAL" clId="{6874C0FD-0471-4D6B-B354-9CB4F18CF4C7}" dt="2026-06-23T09:29:16.661" v="400"/>
          <ac:spMkLst>
            <pc:docMk/>
            <pc:sldMk cId="1891883535" sldId="308"/>
            <ac:spMk id="14" creationId="{DFC44BE2-81EF-A0D0-D94C-876E06A9F8F6}"/>
          </ac:spMkLst>
        </pc:spChg>
        <pc:spChg chg="add mod">
          <ac:chgData name="Jorge Medina - GANVAM" userId="e5a98d0d-b655-40f6-9136-a548daa87336" providerId="ADAL" clId="{6874C0FD-0471-4D6B-B354-9CB4F18CF4C7}" dt="2026-06-23T09:29:16.661" v="400"/>
          <ac:spMkLst>
            <pc:docMk/>
            <pc:sldMk cId="1891883535" sldId="308"/>
            <ac:spMk id="15" creationId="{90385086-CB58-EA78-8D7E-7E87A063381F}"/>
          </ac:spMkLst>
        </pc:spChg>
        <pc:spChg chg="add mod">
          <ac:chgData name="Jorge Medina - GANVAM" userId="e5a98d0d-b655-40f6-9136-a548daa87336" providerId="ADAL" clId="{6874C0FD-0471-4D6B-B354-9CB4F18CF4C7}" dt="2026-06-23T09:29:16.661" v="400"/>
          <ac:spMkLst>
            <pc:docMk/>
            <pc:sldMk cId="1891883535" sldId="308"/>
            <ac:spMk id="18" creationId="{9B60EE0F-A4E3-334C-5CBD-1EA3139674B0}"/>
          </ac:spMkLst>
        </pc:spChg>
        <pc:spChg chg="add mod">
          <ac:chgData name="Jorge Medina - GANVAM" userId="e5a98d0d-b655-40f6-9136-a548daa87336" providerId="ADAL" clId="{6874C0FD-0471-4D6B-B354-9CB4F18CF4C7}" dt="2026-06-23T09:29:16.661" v="400"/>
          <ac:spMkLst>
            <pc:docMk/>
            <pc:sldMk cId="1891883535" sldId="308"/>
            <ac:spMk id="19" creationId="{79BBBC54-4F60-14E7-9EDB-CC1B42B348C3}"/>
          </ac:spMkLst>
        </pc:spChg>
      </pc:sldChg>
      <pc:sldChg chg="addSp modSp add">
        <pc:chgData name="Jorge Medina - GANVAM" userId="e5a98d0d-b655-40f6-9136-a548daa87336" providerId="ADAL" clId="{6874C0FD-0471-4D6B-B354-9CB4F18CF4C7}" dt="2026-06-23T09:28:42.134" v="395"/>
        <pc:sldMkLst>
          <pc:docMk/>
          <pc:sldMk cId="2336534372" sldId="309"/>
        </pc:sldMkLst>
        <pc:spChg chg="add mod">
          <ac:chgData name="Jorge Medina - GANVAM" userId="e5a98d0d-b655-40f6-9136-a548daa87336" providerId="ADAL" clId="{6874C0FD-0471-4D6B-B354-9CB4F18CF4C7}" dt="2026-06-23T09:28:42.134" v="395"/>
          <ac:spMkLst>
            <pc:docMk/>
            <pc:sldMk cId="2336534372" sldId="309"/>
            <ac:spMk id="2" creationId="{01C9D0C5-EE5B-E744-B3C5-F50E897A45E9}"/>
          </ac:spMkLst>
        </pc:spChg>
        <pc:spChg chg="add mod">
          <ac:chgData name="Jorge Medina - GANVAM" userId="e5a98d0d-b655-40f6-9136-a548daa87336" providerId="ADAL" clId="{6874C0FD-0471-4D6B-B354-9CB4F18CF4C7}" dt="2026-06-23T09:28:42.134" v="395"/>
          <ac:spMkLst>
            <pc:docMk/>
            <pc:sldMk cId="2336534372" sldId="309"/>
            <ac:spMk id="4" creationId="{065E9990-80AF-2823-9188-098B1009A7DE}"/>
          </ac:spMkLst>
        </pc:spChg>
        <pc:spChg chg="add mod">
          <ac:chgData name="Jorge Medina - GANVAM" userId="e5a98d0d-b655-40f6-9136-a548daa87336" providerId="ADAL" clId="{6874C0FD-0471-4D6B-B354-9CB4F18CF4C7}" dt="2026-06-23T09:28:42.134" v="395"/>
          <ac:spMkLst>
            <pc:docMk/>
            <pc:sldMk cId="2336534372" sldId="309"/>
            <ac:spMk id="5" creationId="{18E57E70-FCE3-A261-E68C-ED7B23BC09D0}"/>
          </ac:spMkLst>
        </pc:spChg>
        <pc:spChg chg="add mod">
          <ac:chgData name="Jorge Medina - GANVAM" userId="e5a98d0d-b655-40f6-9136-a548daa87336" providerId="ADAL" clId="{6874C0FD-0471-4D6B-B354-9CB4F18CF4C7}" dt="2026-06-23T09:28:42.134" v="395"/>
          <ac:spMkLst>
            <pc:docMk/>
            <pc:sldMk cId="2336534372" sldId="309"/>
            <ac:spMk id="6" creationId="{8D5EEE98-2220-699E-3814-387EBF3CB5DB}"/>
          </ac:spMkLst>
        </pc:spChg>
        <pc:spChg chg="add mod">
          <ac:chgData name="Jorge Medina - GANVAM" userId="e5a98d0d-b655-40f6-9136-a548daa87336" providerId="ADAL" clId="{6874C0FD-0471-4D6B-B354-9CB4F18CF4C7}" dt="2026-06-23T09:28:42.134" v="395"/>
          <ac:spMkLst>
            <pc:docMk/>
            <pc:sldMk cId="2336534372" sldId="309"/>
            <ac:spMk id="8" creationId="{38331169-F3E4-A5E7-92DE-3A53A27FD919}"/>
          </ac:spMkLst>
        </pc:spChg>
        <pc:spChg chg="add mod">
          <ac:chgData name="Jorge Medina - GANVAM" userId="e5a98d0d-b655-40f6-9136-a548daa87336" providerId="ADAL" clId="{6874C0FD-0471-4D6B-B354-9CB4F18CF4C7}" dt="2026-06-23T09:28:42.134" v="395"/>
          <ac:spMkLst>
            <pc:docMk/>
            <pc:sldMk cId="2336534372" sldId="309"/>
            <ac:spMk id="17" creationId="{DDD6673E-0480-CAC9-B606-A8826D9C24C2}"/>
          </ac:spMkLst>
        </pc:spChg>
        <pc:spChg chg="add mod">
          <ac:chgData name="Jorge Medina - GANVAM" userId="e5a98d0d-b655-40f6-9136-a548daa87336" providerId="ADAL" clId="{6874C0FD-0471-4D6B-B354-9CB4F18CF4C7}" dt="2026-06-23T09:28:42.134" v="395"/>
          <ac:spMkLst>
            <pc:docMk/>
            <pc:sldMk cId="2336534372" sldId="309"/>
            <ac:spMk id="20" creationId="{9EED979C-032B-8D7A-39DA-4AEEF32AFDC1}"/>
          </ac:spMkLst>
        </pc:spChg>
        <pc:spChg chg="add mod">
          <ac:chgData name="Jorge Medina - GANVAM" userId="e5a98d0d-b655-40f6-9136-a548daa87336" providerId="ADAL" clId="{6874C0FD-0471-4D6B-B354-9CB4F18CF4C7}" dt="2026-06-23T09:28:42.134" v="395"/>
          <ac:spMkLst>
            <pc:docMk/>
            <pc:sldMk cId="2336534372" sldId="309"/>
            <ac:spMk id="24" creationId="{6D2C2CBB-BA12-3E13-5900-80E301DEDD7B}"/>
          </ac:spMkLst>
        </pc:spChg>
        <pc:spChg chg="add mod">
          <ac:chgData name="Jorge Medina - GANVAM" userId="e5a98d0d-b655-40f6-9136-a548daa87336" providerId="ADAL" clId="{6874C0FD-0471-4D6B-B354-9CB4F18CF4C7}" dt="2026-06-23T09:28:42.134" v="395"/>
          <ac:spMkLst>
            <pc:docMk/>
            <pc:sldMk cId="2336534372" sldId="309"/>
            <ac:spMk id="25" creationId="{4690124E-0144-E282-B4D0-1EE56D6FF3C6}"/>
          </ac:spMkLst>
        </pc:spChg>
        <pc:spChg chg="add mod">
          <ac:chgData name="Jorge Medina - GANVAM" userId="e5a98d0d-b655-40f6-9136-a548daa87336" providerId="ADAL" clId="{6874C0FD-0471-4D6B-B354-9CB4F18CF4C7}" dt="2026-06-23T09:28:42.134" v="395"/>
          <ac:spMkLst>
            <pc:docMk/>
            <pc:sldMk cId="2336534372" sldId="309"/>
            <ac:spMk id="29" creationId="{1D583B98-4D60-9D83-1DDB-49A500BCE110}"/>
          </ac:spMkLst>
        </pc:spChg>
      </pc:sldChg>
      <pc:sldChg chg="addSp delSp modSp add mod setBg modAnim">
        <pc:chgData name="Jorge Medina - GANVAM" userId="e5a98d0d-b655-40f6-9136-a548daa87336" providerId="ADAL" clId="{6874C0FD-0471-4D6B-B354-9CB4F18CF4C7}" dt="2026-06-23T09:28:48.717" v="396"/>
        <pc:sldMkLst>
          <pc:docMk/>
          <pc:sldMk cId="0" sldId="310"/>
        </pc:sldMkLst>
        <pc:spChg chg="del">
          <ac:chgData name="Jorge Medina - GANVAM" userId="e5a98d0d-b655-40f6-9136-a548daa87336" providerId="ADAL" clId="{6874C0FD-0471-4D6B-B354-9CB4F18CF4C7}" dt="2026-06-23T09:28:06.925" v="392" actId="478"/>
          <ac:spMkLst>
            <pc:docMk/>
            <pc:sldMk cId="0" sldId="310"/>
            <ac:spMk id="2" creationId="{00000000-0000-0000-0000-000000000000}"/>
          </ac:spMkLst>
        </pc:spChg>
        <pc:spChg chg="del">
          <ac:chgData name="Jorge Medina - GANVAM" userId="e5a98d0d-b655-40f6-9136-a548daa87336" providerId="ADAL" clId="{6874C0FD-0471-4D6B-B354-9CB4F18CF4C7}" dt="2026-06-23T09:28:06.925" v="392" actId="478"/>
          <ac:spMkLst>
            <pc:docMk/>
            <pc:sldMk cId="0" sldId="310"/>
            <ac:spMk id="3" creationId="{00000000-0000-0000-0000-000000000000}"/>
          </ac:spMkLst>
        </pc:spChg>
        <pc:spChg chg="del">
          <ac:chgData name="Jorge Medina - GANVAM" userId="e5a98d0d-b655-40f6-9136-a548daa87336" providerId="ADAL" clId="{6874C0FD-0471-4D6B-B354-9CB4F18CF4C7}" dt="2026-06-23T09:28:06.925" v="392" actId="478"/>
          <ac:spMkLst>
            <pc:docMk/>
            <pc:sldMk cId="0" sldId="310"/>
            <ac:spMk id="4" creationId="{00000000-0000-0000-0000-000000000000}"/>
          </ac:spMkLst>
        </pc:spChg>
        <pc:spChg chg="del">
          <ac:chgData name="Jorge Medina - GANVAM" userId="e5a98d0d-b655-40f6-9136-a548daa87336" providerId="ADAL" clId="{6874C0FD-0471-4D6B-B354-9CB4F18CF4C7}" dt="2026-06-23T09:28:06.925" v="392" actId="478"/>
          <ac:spMkLst>
            <pc:docMk/>
            <pc:sldMk cId="0" sldId="310"/>
            <ac:spMk id="5" creationId="{00000000-0000-0000-0000-000000000000}"/>
          </ac:spMkLst>
        </pc:spChg>
        <pc:spChg chg="add mod">
          <ac:chgData name="Jorge Medina - GANVAM" userId="e5a98d0d-b655-40f6-9136-a548daa87336" providerId="ADAL" clId="{6874C0FD-0471-4D6B-B354-9CB4F18CF4C7}" dt="2026-06-23T09:28:48.717" v="396"/>
          <ac:spMkLst>
            <pc:docMk/>
            <pc:sldMk cId="0" sldId="310"/>
            <ac:spMk id="35" creationId="{381C0678-2D2D-5D02-4663-9AD659853A2C}"/>
          </ac:spMkLst>
        </pc:spChg>
        <pc:spChg chg="add mod">
          <ac:chgData name="Jorge Medina - GANVAM" userId="e5a98d0d-b655-40f6-9136-a548daa87336" providerId="ADAL" clId="{6874C0FD-0471-4D6B-B354-9CB4F18CF4C7}" dt="2026-06-23T09:28:48.717" v="396"/>
          <ac:spMkLst>
            <pc:docMk/>
            <pc:sldMk cId="0" sldId="310"/>
            <ac:spMk id="36" creationId="{9681ED9B-C6CA-1262-7D3E-38C0AC59B26C}"/>
          </ac:spMkLst>
        </pc:spChg>
        <pc:spChg chg="add mod">
          <ac:chgData name="Jorge Medina - GANVAM" userId="e5a98d0d-b655-40f6-9136-a548daa87336" providerId="ADAL" clId="{6874C0FD-0471-4D6B-B354-9CB4F18CF4C7}" dt="2026-06-23T09:28:48.717" v="396"/>
          <ac:spMkLst>
            <pc:docMk/>
            <pc:sldMk cId="0" sldId="310"/>
            <ac:spMk id="37" creationId="{28BD47A5-9DE5-3712-EA28-0FD332624AEE}"/>
          </ac:spMkLst>
        </pc:spChg>
        <pc:spChg chg="add mod">
          <ac:chgData name="Jorge Medina - GANVAM" userId="e5a98d0d-b655-40f6-9136-a548daa87336" providerId="ADAL" clId="{6874C0FD-0471-4D6B-B354-9CB4F18CF4C7}" dt="2026-06-23T09:28:48.717" v="396"/>
          <ac:spMkLst>
            <pc:docMk/>
            <pc:sldMk cId="0" sldId="310"/>
            <ac:spMk id="38" creationId="{B5A926B6-B46D-F0CD-CEEF-68563182EEFA}"/>
          </ac:spMkLst>
        </pc:spChg>
        <pc:picChg chg="mod ord">
          <ac:chgData name="Jorge Medina - GANVAM" userId="e5a98d0d-b655-40f6-9136-a548daa87336" providerId="ADAL" clId="{6874C0FD-0471-4D6B-B354-9CB4F18CF4C7}" dt="2026-06-23T09:28:14.899" v="393" actId="1076"/>
          <ac:picMkLst>
            <pc:docMk/>
            <pc:sldMk cId="0" sldId="310"/>
            <ac:picMk id="7" creationId="{00000000-0000-0000-0000-000000000000}"/>
          </ac:picMkLst>
        </pc:picChg>
        <pc:picChg chg="add mod ord">
          <ac:chgData name="Jorge Medina - GANVAM" userId="e5a98d0d-b655-40f6-9136-a548daa87336" providerId="ADAL" clId="{6874C0FD-0471-4D6B-B354-9CB4F18CF4C7}" dt="2026-06-23T09:28:04.152" v="391" actId="1076"/>
          <ac:picMkLst>
            <pc:docMk/>
            <pc:sldMk cId="0" sldId="310"/>
            <ac:picMk id="34" creationId="{556FFD4E-8F0A-7FFB-BEE2-D7EC4F0BD646}"/>
          </ac:picMkLst>
        </pc:picChg>
      </pc:sldChg>
      <pc:sldChg chg="addSp modSp add modAnim">
        <pc:chgData name="Jorge Medina - GANVAM" userId="e5a98d0d-b655-40f6-9136-a548daa87336" providerId="ADAL" clId="{6874C0FD-0471-4D6B-B354-9CB4F18CF4C7}" dt="2026-06-23T14:03:58.576" v="449"/>
        <pc:sldMkLst>
          <pc:docMk/>
          <pc:sldMk cId="2143581649" sldId="311"/>
        </pc:sldMkLst>
        <pc:spChg chg="add mod">
          <ac:chgData name="Jorge Medina - GANVAM" userId="e5a98d0d-b655-40f6-9136-a548daa87336" providerId="ADAL" clId="{6874C0FD-0471-4D6B-B354-9CB4F18CF4C7}" dt="2026-06-23T09:31:12.919" v="404"/>
          <ac:spMkLst>
            <pc:docMk/>
            <pc:sldMk cId="2143581649" sldId="311"/>
            <ac:spMk id="6" creationId="{BAA0A4A3-2413-E6C3-AFDF-500231000470}"/>
          </ac:spMkLst>
        </pc:spChg>
        <pc:spChg chg="add mod">
          <ac:chgData name="Jorge Medina - GANVAM" userId="e5a98d0d-b655-40f6-9136-a548daa87336" providerId="ADAL" clId="{6874C0FD-0471-4D6B-B354-9CB4F18CF4C7}" dt="2026-06-23T09:31:12.919" v="404"/>
          <ac:spMkLst>
            <pc:docMk/>
            <pc:sldMk cId="2143581649" sldId="311"/>
            <ac:spMk id="10" creationId="{04C3A155-7DAE-4E59-DF6C-E92666D9832D}"/>
          </ac:spMkLst>
        </pc:spChg>
        <pc:spChg chg="mod">
          <ac:chgData name="Jorge Medina - GANVAM" userId="e5a98d0d-b655-40f6-9136-a548daa87336" providerId="ADAL" clId="{6874C0FD-0471-4D6B-B354-9CB4F18CF4C7}" dt="2026-06-23T09:31:12.919" v="404"/>
          <ac:spMkLst>
            <pc:docMk/>
            <pc:sldMk cId="2143581649" sldId="311"/>
            <ac:spMk id="16" creationId="{42E0D6AE-9DDF-A54A-1BD7-832CA1E92A61}"/>
          </ac:spMkLst>
        </pc:spChg>
        <pc:spChg chg="mod">
          <ac:chgData name="Jorge Medina - GANVAM" userId="e5a98d0d-b655-40f6-9136-a548daa87336" providerId="ADAL" clId="{6874C0FD-0471-4D6B-B354-9CB4F18CF4C7}" dt="2026-06-23T09:31:12.919" v="404"/>
          <ac:spMkLst>
            <pc:docMk/>
            <pc:sldMk cId="2143581649" sldId="311"/>
            <ac:spMk id="24" creationId="{3BF10EF7-B9AF-DA23-C52F-167B5FF29F2D}"/>
          </ac:spMkLst>
        </pc:spChg>
        <pc:spChg chg="mod">
          <ac:chgData name="Jorge Medina - GANVAM" userId="e5a98d0d-b655-40f6-9136-a548daa87336" providerId="ADAL" clId="{6874C0FD-0471-4D6B-B354-9CB4F18CF4C7}" dt="2026-06-23T09:31:12.919" v="404"/>
          <ac:spMkLst>
            <pc:docMk/>
            <pc:sldMk cId="2143581649" sldId="311"/>
            <ac:spMk id="26" creationId="{A03DBC35-5636-7FDF-22A6-42CEE26948E4}"/>
          </ac:spMkLst>
        </pc:spChg>
        <pc:spChg chg="mod">
          <ac:chgData name="Jorge Medina - GANVAM" userId="e5a98d0d-b655-40f6-9136-a548daa87336" providerId="ADAL" clId="{6874C0FD-0471-4D6B-B354-9CB4F18CF4C7}" dt="2026-06-23T09:31:12.919" v="404"/>
          <ac:spMkLst>
            <pc:docMk/>
            <pc:sldMk cId="2143581649" sldId="311"/>
            <ac:spMk id="27" creationId="{7332DE69-9C0C-354B-0E63-13A5A3246818}"/>
          </ac:spMkLst>
        </pc:spChg>
        <pc:spChg chg="mod">
          <ac:chgData name="Jorge Medina - GANVAM" userId="e5a98d0d-b655-40f6-9136-a548daa87336" providerId="ADAL" clId="{6874C0FD-0471-4D6B-B354-9CB4F18CF4C7}" dt="2026-06-23T09:31:12.919" v="404"/>
          <ac:spMkLst>
            <pc:docMk/>
            <pc:sldMk cId="2143581649" sldId="311"/>
            <ac:spMk id="29" creationId="{657AFED4-E7E5-E2EB-4DD5-7609FE02BBCD}"/>
          </ac:spMkLst>
        </pc:spChg>
        <pc:spChg chg="add mod">
          <ac:chgData name="Jorge Medina - GANVAM" userId="e5a98d0d-b655-40f6-9136-a548daa87336" providerId="ADAL" clId="{6874C0FD-0471-4D6B-B354-9CB4F18CF4C7}" dt="2026-06-23T09:31:12.919" v="404"/>
          <ac:spMkLst>
            <pc:docMk/>
            <pc:sldMk cId="2143581649" sldId="311"/>
            <ac:spMk id="31" creationId="{BB7391CC-05FD-6C37-8F98-3BAE6327EEA4}"/>
          </ac:spMkLst>
        </pc:spChg>
        <pc:spChg chg="add mod">
          <ac:chgData name="Jorge Medina - GANVAM" userId="e5a98d0d-b655-40f6-9136-a548daa87336" providerId="ADAL" clId="{6874C0FD-0471-4D6B-B354-9CB4F18CF4C7}" dt="2026-06-23T09:31:12.919" v="404"/>
          <ac:spMkLst>
            <pc:docMk/>
            <pc:sldMk cId="2143581649" sldId="311"/>
            <ac:spMk id="34" creationId="{CDBDAF55-D372-16EB-9C9B-0AE48819398B}"/>
          </ac:spMkLst>
        </pc:spChg>
        <pc:spChg chg="add mod">
          <ac:chgData name="Jorge Medina - GANVAM" userId="e5a98d0d-b655-40f6-9136-a548daa87336" providerId="ADAL" clId="{6874C0FD-0471-4D6B-B354-9CB4F18CF4C7}" dt="2026-06-23T09:31:12.919" v="404"/>
          <ac:spMkLst>
            <pc:docMk/>
            <pc:sldMk cId="2143581649" sldId="311"/>
            <ac:spMk id="35" creationId="{21851FF4-1601-55B6-1FD9-DBFF9A99EE14}"/>
          </ac:spMkLst>
        </pc:spChg>
      </pc:sldChg>
      <pc:sldChg chg="addSp delSp modSp add del mod ord setBg modAnim">
        <pc:chgData name="Jorge Medina - GANVAM" userId="e5a98d0d-b655-40f6-9136-a548daa87336" providerId="ADAL" clId="{6874C0FD-0471-4D6B-B354-9CB4F18CF4C7}" dt="2026-06-23T15:15:59.706" v="454" actId="47"/>
        <pc:sldMkLst>
          <pc:docMk/>
          <pc:sldMk cId="0" sldId="312"/>
        </pc:sldMkLst>
        <pc:spChg chg="del">
          <ac:chgData name="Jorge Medina - GANVAM" userId="e5a98d0d-b655-40f6-9136-a548daa87336" providerId="ADAL" clId="{6874C0FD-0471-4D6B-B354-9CB4F18CF4C7}" dt="2026-06-23T09:41:57.348" v="408" actId="478"/>
          <ac:spMkLst>
            <pc:docMk/>
            <pc:sldMk cId="0" sldId="312"/>
            <ac:spMk id="8" creationId="{00000000-0000-0000-0000-000000000000}"/>
          </ac:spMkLst>
        </pc:spChg>
        <pc:spChg chg="del">
          <ac:chgData name="Jorge Medina - GANVAM" userId="e5a98d0d-b655-40f6-9136-a548daa87336" providerId="ADAL" clId="{6874C0FD-0471-4D6B-B354-9CB4F18CF4C7}" dt="2026-06-23T09:41:57.348" v="408" actId="478"/>
          <ac:spMkLst>
            <pc:docMk/>
            <pc:sldMk cId="0" sldId="312"/>
            <ac:spMk id="9" creationId="{00000000-0000-0000-0000-000000000000}"/>
          </ac:spMkLst>
        </pc:spChg>
        <pc:spChg chg="del">
          <ac:chgData name="Jorge Medina - GANVAM" userId="e5a98d0d-b655-40f6-9136-a548daa87336" providerId="ADAL" clId="{6874C0FD-0471-4D6B-B354-9CB4F18CF4C7}" dt="2026-06-23T09:41:57.348" v="408" actId="478"/>
          <ac:spMkLst>
            <pc:docMk/>
            <pc:sldMk cId="0" sldId="312"/>
            <ac:spMk id="10" creationId="{00000000-0000-0000-0000-000000000000}"/>
          </ac:spMkLst>
        </pc:spChg>
        <pc:spChg chg="del">
          <ac:chgData name="Jorge Medina - GANVAM" userId="e5a98d0d-b655-40f6-9136-a548daa87336" providerId="ADAL" clId="{6874C0FD-0471-4D6B-B354-9CB4F18CF4C7}" dt="2026-06-23T09:41:57.348" v="408" actId="478"/>
          <ac:spMkLst>
            <pc:docMk/>
            <pc:sldMk cId="0" sldId="312"/>
            <ac:spMk id="11" creationId="{00000000-0000-0000-0000-000000000000}"/>
          </ac:spMkLst>
        </pc:spChg>
        <pc:spChg chg="add mod">
          <ac:chgData name="Jorge Medina - GANVAM" userId="e5a98d0d-b655-40f6-9136-a548daa87336" providerId="ADAL" clId="{6874C0FD-0471-4D6B-B354-9CB4F18CF4C7}" dt="2026-06-23T09:41:57.755" v="409"/>
          <ac:spMkLst>
            <pc:docMk/>
            <pc:sldMk cId="0" sldId="312"/>
            <ac:spMk id="25" creationId="{B82EB5BF-0F56-140C-E8B2-887511FEAAAD}"/>
          </ac:spMkLst>
        </pc:spChg>
        <pc:spChg chg="add mod">
          <ac:chgData name="Jorge Medina - GANVAM" userId="e5a98d0d-b655-40f6-9136-a548daa87336" providerId="ADAL" clId="{6874C0FD-0471-4D6B-B354-9CB4F18CF4C7}" dt="2026-06-23T09:41:57.755" v="409"/>
          <ac:spMkLst>
            <pc:docMk/>
            <pc:sldMk cId="0" sldId="312"/>
            <ac:spMk id="26" creationId="{56C9F7D8-9D71-29C0-AF0A-757341541449}"/>
          </ac:spMkLst>
        </pc:spChg>
        <pc:spChg chg="add mod">
          <ac:chgData name="Jorge Medina - GANVAM" userId="e5a98d0d-b655-40f6-9136-a548daa87336" providerId="ADAL" clId="{6874C0FD-0471-4D6B-B354-9CB4F18CF4C7}" dt="2026-06-23T09:41:57.755" v="409"/>
          <ac:spMkLst>
            <pc:docMk/>
            <pc:sldMk cId="0" sldId="312"/>
            <ac:spMk id="27" creationId="{34FA8676-1DB4-9D16-763E-3ABDD23F9809}"/>
          </ac:spMkLst>
        </pc:spChg>
        <pc:spChg chg="add mod">
          <ac:chgData name="Jorge Medina - GANVAM" userId="e5a98d0d-b655-40f6-9136-a548daa87336" providerId="ADAL" clId="{6874C0FD-0471-4D6B-B354-9CB4F18CF4C7}" dt="2026-06-23T09:41:57.755" v="409"/>
          <ac:spMkLst>
            <pc:docMk/>
            <pc:sldMk cId="0" sldId="312"/>
            <ac:spMk id="28" creationId="{B1EB69C8-4784-5984-60C9-F01F8669C964}"/>
          </ac:spMkLst>
        </pc:spChg>
        <pc:grpChg chg="ord">
          <ac:chgData name="Jorge Medina - GANVAM" userId="e5a98d0d-b655-40f6-9136-a548daa87336" providerId="ADAL" clId="{6874C0FD-0471-4D6B-B354-9CB4F18CF4C7}" dt="2026-06-23T09:52:35.535" v="430" actId="166"/>
          <ac:grpSpMkLst>
            <pc:docMk/>
            <pc:sldMk cId="0" sldId="312"/>
            <ac:grpSpMk id="19" creationId="{00000000-0000-0000-0000-000000000000}"/>
          </ac:grpSpMkLst>
        </pc:grpChg>
        <pc:picChg chg="add mod ord">
          <ac:chgData name="Jorge Medina - GANVAM" userId="e5a98d0d-b655-40f6-9136-a548daa87336" providerId="ADAL" clId="{6874C0FD-0471-4D6B-B354-9CB4F18CF4C7}" dt="2026-06-23T09:41:50.087" v="407" actId="167"/>
          <ac:picMkLst>
            <pc:docMk/>
            <pc:sldMk cId="0" sldId="312"/>
            <ac:picMk id="24" creationId="{7BE6DB55-117A-9E63-8014-563E8B303993}"/>
          </ac:picMkLst>
        </pc:picChg>
        <pc:picChg chg="add mod">
          <ac:chgData name="Jorge Medina - GANVAM" userId="e5a98d0d-b655-40f6-9136-a548daa87336" providerId="ADAL" clId="{6874C0FD-0471-4D6B-B354-9CB4F18CF4C7}" dt="2026-06-23T09:52:37.572" v="431" actId="1076"/>
          <ac:picMkLst>
            <pc:docMk/>
            <pc:sldMk cId="0" sldId="312"/>
            <ac:picMk id="29" creationId="{6656EFE8-C48C-FC99-B3A1-F947BA3FE326}"/>
          </ac:picMkLst>
        </pc:picChg>
      </pc:sldChg>
      <pc:sldChg chg="add del ord">
        <pc:chgData name="Jorge Medina - GANVAM" userId="e5a98d0d-b655-40f6-9136-a548daa87336" providerId="ADAL" clId="{6874C0FD-0471-4D6B-B354-9CB4F18CF4C7}" dt="2026-06-23T15:15:59.706" v="454" actId="47"/>
        <pc:sldMkLst>
          <pc:docMk/>
          <pc:sldMk cId="2972383880" sldId="31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svg"/><Relationship Id="rId5" Type="http://schemas.openxmlformats.org/officeDocument/2006/relationships/image" Target="../media/image19.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12"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11" Type="http://schemas.openxmlformats.org/officeDocument/2006/relationships/image" Target="../media/image22.png"/><Relationship Id="rId5" Type="http://schemas.openxmlformats.org/officeDocument/2006/relationships/image" Target="../media/image5.svg"/><Relationship Id="rId10" Type="http://schemas.openxmlformats.org/officeDocument/2006/relationships/image" Target="../media/image21.svg"/><Relationship Id="rId4" Type="http://schemas.openxmlformats.org/officeDocument/2006/relationships/image" Target="../media/image1.png"/><Relationship Id="rId9" Type="http://schemas.openxmlformats.org/officeDocument/2006/relationships/image" Target="../media/image20.svg"/></Relationships>
</file>

<file path=ppt/slides/_rels/slide1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12" Type="http://schemas.openxmlformats.org/officeDocument/2006/relationships/image" Target="../media/image2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11" Type="http://schemas.openxmlformats.org/officeDocument/2006/relationships/image" Target="../media/image26.png"/><Relationship Id="rId5" Type="http://schemas.openxmlformats.org/officeDocument/2006/relationships/image" Target="../media/image5.svg"/><Relationship Id="rId10" Type="http://schemas.openxmlformats.org/officeDocument/2006/relationships/image" Target="../media/image25.png"/><Relationship Id="rId4" Type="http://schemas.openxmlformats.org/officeDocument/2006/relationships/image" Target="../media/image1.png"/><Relationship Id="rId9"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svg"/><Relationship Id="rId5" Type="http://schemas.openxmlformats.org/officeDocument/2006/relationships/image" Target="../media/image19.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7.xml"/><Relationship Id="rId7" Type="http://schemas.openxmlformats.org/officeDocument/2006/relationships/image" Target="../media/image6.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image" Target="../media/image2.svg"/></Relationships>
</file>

<file path=ppt/slides/_rels/slide20.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12" Type="http://schemas.openxmlformats.org/officeDocument/2006/relationships/image" Target="../media/image2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11" Type="http://schemas.openxmlformats.org/officeDocument/2006/relationships/image" Target="../media/image28.png"/><Relationship Id="rId5" Type="http://schemas.openxmlformats.org/officeDocument/2006/relationships/image" Target="../media/image5.svg"/><Relationship Id="rId10" Type="http://schemas.openxmlformats.org/officeDocument/2006/relationships/image" Target="../media/image21.svg"/><Relationship Id="rId4" Type="http://schemas.openxmlformats.org/officeDocument/2006/relationships/image" Target="../media/image1.png"/><Relationship Id="rId9" Type="http://schemas.openxmlformats.org/officeDocument/2006/relationships/image" Target="../media/image20.svg"/></Relationships>
</file>

<file path=ppt/slides/_rels/slide2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12" Type="http://schemas.openxmlformats.org/officeDocument/2006/relationships/image" Target="../media/image2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11" Type="http://schemas.openxmlformats.org/officeDocument/2006/relationships/image" Target="../media/image26.png"/><Relationship Id="rId5" Type="http://schemas.openxmlformats.org/officeDocument/2006/relationships/image" Target="../media/image5.svg"/><Relationship Id="rId10" Type="http://schemas.openxmlformats.org/officeDocument/2006/relationships/image" Target="../media/image25.png"/><Relationship Id="rId4" Type="http://schemas.openxmlformats.org/officeDocument/2006/relationships/image" Target="../media/image1.png"/><Relationship Id="rId9" Type="http://schemas.openxmlformats.org/officeDocument/2006/relationships/image" Target="../media/image24.png"/></Relationships>
</file>

<file path=ppt/slides/_rels/slide2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sv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svg"/><Relationship Id="rId5" Type="http://schemas.openxmlformats.org/officeDocument/2006/relationships/image" Target="../media/image19.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12" Type="http://schemas.openxmlformats.org/officeDocument/2006/relationships/image" Target="../media/image3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11" Type="http://schemas.openxmlformats.org/officeDocument/2006/relationships/image" Target="../media/image30.png"/><Relationship Id="rId5" Type="http://schemas.openxmlformats.org/officeDocument/2006/relationships/image" Target="../media/image5.svg"/><Relationship Id="rId10" Type="http://schemas.openxmlformats.org/officeDocument/2006/relationships/image" Target="../media/image21.svg"/><Relationship Id="rId4" Type="http://schemas.openxmlformats.org/officeDocument/2006/relationships/image" Target="../media/image1.png"/><Relationship Id="rId9" Type="http://schemas.openxmlformats.org/officeDocument/2006/relationships/image" Target="../media/image20.svg"/></Relationships>
</file>

<file path=ppt/slides/_rels/slide2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11" Type="http://schemas.openxmlformats.org/officeDocument/2006/relationships/image" Target="../media/image26.png"/><Relationship Id="rId5" Type="http://schemas.openxmlformats.org/officeDocument/2006/relationships/image" Target="../media/image5.svg"/><Relationship Id="rId10" Type="http://schemas.openxmlformats.org/officeDocument/2006/relationships/image" Target="../media/image25.png"/><Relationship Id="rId4" Type="http://schemas.openxmlformats.org/officeDocument/2006/relationships/image" Target="../media/image1.png"/><Relationship Id="rId9" Type="http://schemas.openxmlformats.org/officeDocument/2006/relationships/image" Target="../media/image24.png"/></Relationships>
</file>

<file path=ppt/slides/_rels/slide2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sv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7.xml"/><Relationship Id="rId7" Type="http://schemas.openxmlformats.org/officeDocument/2006/relationships/image" Target="../media/image6.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sv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svg"/><Relationship Id="rId5" Type="http://schemas.openxmlformats.org/officeDocument/2006/relationships/image" Target="../media/image19.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12" Type="http://schemas.openxmlformats.org/officeDocument/2006/relationships/image" Target="../media/image3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11" Type="http://schemas.openxmlformats.org/officeDocument/2006/relationships/image" Target="../media/image32.png"/><Relationship Id="rId5" Type="http://schemas.openxmlformats.org/officeDocument/2006/relationships/image" Target="../media/image5.svg"/><Relationship Id="rId10" Type="http://schemas.openxmlformats.org/officeDocument/2006/relationships/image" Target="../media/image21.svg"/><Relationship Id="rId4" Type="http://schemas.openxmlformats.org/officeDocument/2006/relationships/image" Target="../media/image1.png"/><Relationship Id="rId9" Type="http://schemas.openxmlformats.org/officeDocument/2006/relationships/image" Target="../media/image20.svg"/></Relationships>
</file>

<file path=ppt/slides/_rels/slide3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11" Type="http://schemas.openxmlformats.org/officeDocument/2006/relationships/image" Target="../media/image26.png"/><Relationship Id="rId5" Type="http://schemas.openxmlformats.org/officeDocument/2006/relationships/image" Target="../media/image5.svg"/><Relationship Id="rId10" Type="http://schemas.openxmlformats.org/officeDocument/2006/relationships/image" Target="../media/image25.png"/><Relationship Id="rId4" Type="http://schemas.openxmlformats.org/officeDocument/2006/relationships/image" Target="../media/image1.png"/><Relationship Id="rId9" Type="http://schemas.openxmlformats.org/officeDocument/2006/relationships/image" Target="../media/image24.png"/></Relationships>
</file>

<file path=ppt/slides/_rels/slide3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svg"/><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svg"/><Relationship Id="rId5" Type="http://schemas.openxmlformats.org/officeDocument/2006/relationships/image" Target="../media/image19.png"/><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12" Type="http://schemas.openxmlformats.org/officeDocument/2006/relationships/image" Target="../media/image3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11" Type="http://schemas.openxmlformats.org/officeDocument/2006/relationships/image" Target="../media/image34.png"/><Relationship Id="rId5" Type="http://schemas.openxmlformats.org/officeDocument/2006/relationships/image" Target="../media/image5.svg"/><Relationship Id="rId10" Type="http://schemas.openxmlformats.org/officeDocument/2006/relationships/image" Target="../media/image21.svg"/><Relationship Id="rId4" Type="http://schemas.openxmlformats.org/officeDocument/2006/relationships/image" Target="../media/image1.png"/><Relationship Id="rId9" Type="http://schemas.openxmlformats.org/officeDocument/2006/relationships/image" Target="../media/image20.svg"/></Relationships>
</file>

<file path=ppt/slides/_rels/slide3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 Id="rId9" Type="http://schemas.openxmlformats.org/officeDocument/2006/relationships/image" Target="../media/image24.png"/></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7.xml"/><Relationship Id="rId7" Type="http://schemas.openxmlformats.org/officeDocument/2006/relationships/image" Target="../media/image6.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sv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svg"/><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svg"/><Relationship Id="rId5" Type="http://schemas.openxmlformats.org/officeDocument/2006/relationships/image" Target="../media/image19.png"/><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10" Type="http://schemas.openxmlformats.org/officeDocument/2006/relationships/image" Target="../media/image36.svg"/><Relationship Id="rId4" Type="http://schemas.openxmlformats.org/officeDocument/2006/relationships/image" Target="../media/image1.png"/><Relationship Id="rId9" Type="http://schemas.openxmlformats.org/officeDocument/2006/relationships/image" Target="../media/image24.png"/></Relationships>
</file>

<file path=ppt/slides/_rels/slide4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 Id="rId9" Type="http://schemas.openxmlformats.org/officeDocument/2006/relationships/image" Target="../media/image37.png"/></Relationships>
</file>

<file path=ppt/slides/_rels/slide4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8.svg"/><Relationship Id="rId5" Type="http://schemas.openxmlformats.org/officeDocument/2006/relationships/image" Target="../media/image38.png"/><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0.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9.png"/><Relationship Id="rId5" Type="http://schemas.openxmlformats.org/officeDocument/2006/relationships/image" Target="../media/image18.svg"/><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7.xml"/><Relationship Id="rId7" Type="http://schemas.openxmlformats.org/officeDocument/2006/relationships/image" Target="../media/image6.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svg"/><Relationship Id="rId11" Type="http://schemas.openxmlformats.org/officeDocument/2006/relationships/image" Target="../media/image11.svg"/><Relationship Id="rId5" Type="http://schemas.openxmlformats.org/officeDocument/2006/relationships/image" Target="../media/image2.svg"/><Relationship Id="rId10"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7.xml"/><Relationship Id="rId7" Type="http://schemas.openxmlformats.org/officeDocument/2006/relationships/image" Target="../media/image6.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sv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7.xml"/><Relationship Id="rId7" Type="http://schemas.openxmlformats.org/officeDocument/2006/relationships/image" Target="../media/image6.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sv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slideLayout" Target="../slideLayouts/slideLayout7.xml"/><Relationship Id="rId7" Type="http://schemas.openxmlformats.org/officeDocument/2006/relationships/image" Target="../media/image15.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4.svg"/><Relationship Id="rId5" Type="http://schemas.openxmlformats.org/officeDocument/2006/relationships/image" Target="../media/image5.svg"/><Relationship Id="rId4" Type="http://schemas.openxmlformats.org/officeDocument/2006/relationships/image" Target="../media/image1.png"/><Relationship Id="rId9" Type="http://schemas.openxmlformats.org/officeDocument/2006/relationships/image" Target="../media/image17.svg"/></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png"/><Relationship Id="rId9"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22" name="Diseño sin título (15)">
            <a:hlinkClick r:id="" action="ppaction://media"/>
            <a:extLst>
              <a:ext uri="{FF2B5EF4-FFF2-40B4-BE49-F238E27FC236}">
                <a16:creationId xmlns:a16="http://schemas.microsoft.com/office/drawing/2014/main" id="{556FFD4E-8F0A-7FFB-BEE2-D7EC4F0BD64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a:extLst>
              <a:ext uri="{FF2B5EF4-FFF2-40B4-BE49-F238E27FC236}">
                <a16:creationId xmlns:a16="http://schemas.microsoft.com/office/drawing/2014/main" id="{48BECDEE-4175-26ED-3B53-8B445007CB2F}"/>
              </a:ext>
            </a:extLst>
          </p:cNvPr>
          <p:cNvSpPr/>
          <p:nvPr/>
        </p:nvSpPr>
        <p:spPr>
          <a:xfrm>
            <a:off x="6252273" y="2074491"/>
            <a:ext cx="5783453" cy="1706119"/>
          </a:xfrm>
          <a:custGeom>
            <a:avLst/>
            <a:gdLst/>
            <a:ahLst/>
            <a:cxnLst/>
            <a:rect l="l" t="t" r="r" b="b"/>
            <a:pathLst>
              <a:path w="5783453" h="1706119">
                <a:moveTo>
                  <a:pt x="0" y="0"/>
                </a:moveTo>
                <a:lnTo>
                  <a:pt x="5783454" y="0"/>
                </a:lnTo>
                <a:lnTo>
                  <a:pt x="5783454" y="1706118"/>
                </a:lnTo>
                <a:lnTo>
                  <a:pt x="0" y="17061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AutoShape 3">
            <a:extLst>
              <a:ext uri="{FF2B5EF4-FFF2-40B4-BE49-F238E27FC236}">
                <a16:creationId xmlns:a16="http://schemas.microsoft.com/office/drawing/2014/main" id="{8C8F2AE3-25F3-FFEA-94F8-9B565381BBD6}"/>
              </a:ext>
            </a:extLst>
          </p:cNvPr>
          <p:cNvSpPr/>
          <p:nvPr/>
        </p:nvSpPr>
        <p:spPr>
          <a:xfrm flipV="1">
            <a:off x="7233939" y="2135564"/>
            <a:ext cx="4801788" cy="0"/>
          </a:xfrm>
          <a:prstGeom prst="line">
            <a:avLst/>
          </a:prstGeom>
          <a:ln w="47625" cap="flat">
            <a:solidFill>
              <a:srgbClr val="FF5C56"/>
            </a:solidFill>
            <a:prstDash val="solid"/>
            <a:headEnd type="none" w="sm" len="sm"/>
            <a:tailEnd type="none" w="sm" len="sm"/>
          </a:ln>
        </p:spPr>
        <p:txBody>
          <a:bodyPr/>
          <a:lstStyle/>
          <a:p>
            <a:endParaRPr lang="es-ES"/>
          </a:p>
        </p:txBody>
      </p:sp>
      <p:sp>
        <p:nvSpPr>
          <p:cNvPr id="4" name="TextBox 4">
            <a:extLst>
              <a:ext uri="{FF2B5EF4-FFF2-40B4-BE49-F238E27FC236}">
                <a16:creationId xmlns:a16="http://schemas.microsoft.com/office/drawing/2014/main" id="{B700F23F-1F1B-DA2E-15C6-12086EF22991}"/>
              </a:ext>
            </a:extLst>
          </p:cNvPr>
          <p:cNvSpPr txBox="1"/>
          <p:nvPr/>
        </p:nvSpPr>
        <p:spPr>
          <a:xfrm>
            <a:off x="6299425" y="1210503"/>
            <a:ext cx="2502379" cy="678123"/>
          </a:xfrm>
          <a:prstGeom prst="rect">
            <a:avLst/>
          </a:prstGeom>
        </p:spPr>
        <p:txBody>
          <a:bodyPr lIns="0" tIns="0" rIns="0" bIns="0" rtlCol="0" anchor="t">
            <a:spAutoFit/>
          </a:bodyPr>
          <a:lstStyle/>
          <a:p>
            <a:pPr algn="ctr">
              <a:lnSpc>
                <a:spcPts val="5077"/>
              </a:lnSpc>
            </a:pPr>
            <a:r>
              <a:rPr lang="en-US" sz="4836">
                <a:solidFill>
                  <a:srgbClr val="FF5C56"/>
                </a:solidFill>
                <a:latin typeface="Roboto"/>
                <a:ea typeface="Roboto"/>
                <a:cs typeface="Roboto"/>
                <a:sym typeface="Roboto"/>
              </a:rPr>
              <a:t>ESPACIO</a:t>
            </a:r>
          </a:p>
        </p:txBody>
      </p:sp>
      <p:sp>
        <p:nvSpPr>
          <p:cNvPr id="5" name="TextBox 5">
            <a:extLst>
              <a:ext uri="{FF2B5EF4-FFF2-40B4-BE49-F238E27FC236}">
                <a16:creationId xmlns:a16="http://schemas.microsoft.com/office/drawing/2014/main" id="{8AAEF7F2-CA3D-1B39-70FD-535E4532DC7F}"/>
              </a:ext>
            </a:extLst>
          </p:cNvPr>
          <p:cNvSpPr txBox="1"/>
          <p:nvPr/>
        </p:nvSpPr>
        <p:spPr>
          <a:xfrm>
            <a:off x="9038904" y="1210503"/>
            <a:ext cx="3233922" cy="654025"/>
          </a:xfrm>
          <a:prstGeom prst="rect">
            <a:avLst/>
          </a:prstGeom>
        </p:spPr>
        <p:txBody>
          <a:bodyPr wrap="square" lIns="0" tIns="0" rIns="0" bIns="0" rtlCol="0" anchor="t">
            <a:spAutoFit/>
          </a:bodyPr>
          <a:lstStyle/>
          <a:p>
            <a:pPr algn="ctr">
              <a:lnSpc>
                <a:spcPts val="5077"/>
              </a:lnSpc>
            </a:pPr>
            <a:r>
              <a:rPr lang="en-US" sz="4836" dirty="0">
                <a:solidFill>
                  <a:srgbClr val="F5F5EF"/>
                </a:solidFill>
                <a:latin typeface="Roboto"/>
                <a:ea typeface="Roboto"/>
                <a:cs typeface="Roboto"/>
                <a:sym typeface="Roboto"/>
              </a:rPr>
              <a:t>POSVENTA</a:t>
            </a:r>
          </a:p>
        </p:txBody>
      </p:sp>
      <p:grpSp>
        <p:nvGrpSpPr>
          <p:cNvPr id="6" name="Group 6">
            <a:extLst>
              <a:ext uri="{FF2B5EF4-FFF2-40B4-BE49-F238E27FC236}">
                <a16:creationId xmlns:a16="http://schemas.microsoft.com/office/drawing/2014/main" id="{9E3BB577-37C5-4335-2136-DE23AEEA51A9}"/>
              </a:ext>
            </a:extLst>
          </p:cNvPr>
          <p:cNvGrpSpPr/>
          <p:nvPr/>
        </p:nvGrpSpPr>
        <p:grpSpPr>
          <a:xfrm>
            <a:off x="-287900" y="4476193"/>
            <a:ext cx="19377827" cy="1106335"/>
            <a:chOff x="0" y="0"/>
            <a:chExt cx="7783210" cy="444365"/>
          </a:xfrm>
        </p:grpSpPr>
        <p:sp>
          <p:nvSpPr>
            <p:cNvPr id="7" name="Freeform 7">
              <a:extLst>
                <a:ext uri="{FF2B5EF4-FFF2-40B4-BE49-F238E27FC236}">
                  <a16:creationId xmlns:a16="http://schemas.microsoft.com/office/drawing/2014/main" id="{E3EF44B9-6BE0-AE2D-8185-3DCE5BB067DB}"/>
                </a:ext>
              </a:extLst>
            </p:cNvPr>
            <p:cNvSpPr/>
            <p:nvPr/>
          </p:nvSpPr>
          <p:spPr>
            <a:xfrm>
              <a:off x="0" y="0"/>
              <a:ext cx="7783210" cy="444365"/>
            </a:xfrm>
            <a:custGeom>
              <a:avLst/>
              <a:gdLst/>
              <a:ahLst/>
              <a:cxnLst/>
              <a:rect l="l" t="t" r="r" b="b"/>
              <a:pathLst>
                <a:path w="7783210" h="444365">
                  <a:moveTo>
                    <a:pt x="0" y="0"/>
                  </a:moveTo>
                  <a:lnTo>
                    <a:pt x="7783210" y="0"/>
                  </a:lnTo>
                  <a:lnTo>
                    <a:pt x="7783210" y="444365"/>
                  </a:lnTo>
                  <a:lnTo>
                    <a:pt x="0" y="444365"/>
                  </a:lnTo>
                  <a:close/>
                </a:path>
              </a:pathLst>
            </a:custGeom>
            <a:solidFill>
              <a:srgbClr val="FEFFFE"/>
            </a:solidFill>
          </p:spPr>
          <p:txBody>
            <a:bodyPr/>
            <a:lstStyle/>
            <a:p>
              <a:endParaRPr lang="es-ES"/>
            </a:p>
          </p:txBody>
        </p:sp>
        <p:sp>
          <p:nvSpPr>
            <p:cNvPr id="8" name="TextBox 8">
              <a:extLst>
                <a:ext uri="{FF2B5EF4-FFF2-40B4-BE49-F238E27FC236}">
                  <a16:creationId xmlns:a16="http://schemas.microsoft.com/office/drawing/2014/main" id="{1F444A11-7BA9-C620-EDB1-7E8F5251C844}"/>
                </a:ext>
              </a:extLst>
            </p:cNvPr>
            <p:cNvSpPr txBox="1"/>
            <p:nvPr/>
          </p:nvSpPr>
          <p:spPr>
            <a:xfrm>
              <a:off x="0" y="-47625"/>
              <a:ext cx="7783210" cy="491990"/>
            </a:xfrm>
            <a:prstGeom prst="rect">
              <a:avLst/>
            </a:prstGeom>
          </p:spPr>
          <p:txBody>
            <a:bodyPr lIns="45156" tIns="45156" rIns="45156" bIns="45156" rtlCol="0" anchor="ctr"/>
            <a:lstStyle/>
            <a:p>
              <a:pPr algn="ctr">
                <a:lnSpc>
                  <a:spcPts val="2402"/>
                </a:lnSpc>
              </a:pPr>
              <a:endParaRPr/>
            </a:p>
          </p:txBody>
        </p:sp>
      </p:grpSp>
      <p:sp>
        <p:nvSpPr>
          <p:cNvPr id="9" name="TextBox 9">
            <a:extLst>
              <a:ext uri="{FF2B5EF4-FFF2-40B4-BE49-F238E27FC236}">
                <a16:creationId xmlns:a16="http://schemas.microsoft.com/office/drawing/2014/main" id="{43BBD69A-F080-A06B-564B-C889C4535877}"/>
              </a:ext>
            </a:extLst>
          </p:cNvPr>
          <p:cNvSpPr txBox="1"/>
          <p:nvPr/>
        </p:nvSpPr>
        <p:spPr>
          <a:xfrm>
            <a:off x="1699446" y="4802596"/>
            <a:ext cx="9283152" cy="468112"/>
          </a:xfrm>
          <a:prstGeom prst="rect">
            <a:avLst/>
          </a:prstGeom>
        </p:spPr>
        <p:txBody>
          <a:bodyPr lIns="0" tIns="0" rIns="0" bIns="0" rtlCol="0" anchor="t">
            <a:spAutoFit/>
          </a:bodyPr>
          <a:lstStyle/>
          <a:p>
            <a:pPr algn="l">
              <a:lnSpc>
                <a:spcPts val="3519"/>
              </a:lnSpc>
            </a:pPr>
            <a:r>
              <a:rPr lang="en-US" sz="3351">
                <a:solidFill>
                  <a:srgbClr val="FF5C56"/>
                </a:solidFill>
                <a:latin typeface="Roboto"/>
                <a:ea typeface="Roboto"/>
                <a:cs typeface="Roboto"/>
                <a:sym typeface="Roboto"/>
              </a:rPr>
              <a:t>IV edición “Diagnosis de la posventa en España” </a:t>
            </a:r>
          </a:p>
        </p:txBody>
      </p:sp>
      <p:sp>
        <p:nvSpPr>
          <p:cNvPr id="10" name="Freeform 10">
            <a:extLst>
              <a:ext uri="{FF2B5EF4-FFF2-40B4-BE49-F238E27FC236}">
                <a16:creationId xmlns:a16="http://schemas.microsoft.com/office/drawing/2014/main" id="{C0874C33-BCF5-B5EE-3820-16C75EF0DA1A}"/>
              </a:ext>
            </a:extLst>
          </p:cNvPr>
          <p:cNvSpPr/>
          <p:nvPr/>
        </p:nvSpPr>
        <p:spPr>
          <a:xfrm>
            <a:off x="15740757" y="4595597"/>
            <a:ext cx="774652" cy="794515"/>
          </a:xfrm>
          <a:custGeom>
            <a:avLst/>
            <a:gdLst/>
            <a:ahLst/>
            <a:cxnLst/>
            <a:rect l="l" t="t" r="r" b="b"/>
            <a:pathLst>
              <a:path w="774652" h="794515">
                <a:moveTo>
                  <a:pt x="0" y="0"/>
                </a:moveTo>
                <a:lnTo>
                  <a:pt x="774652" y="0"/>
                </a:lnTo>
                <a:lnTo>
                  <a:pt x="774652" y="794515"/>
                </a:lnTo>
                <a:lnTo>
                  <a:pt x="0" y="794515"/>
                </a:lnTo>
                <a:lnTo>
                  <a:pt x="0" y="0"/>
                </a:lnTo>
                <a:close/>
              </a:path>
            </a:pathLst>
          </a:custGeom>
          <a:blipFill>
            <a:blip r:embed="rId6"/>
            <a:stretch>
              <a:fillRect/>
            </a:stretch>
          </a:blipFill>
        </p:spPr>
        <p:txBody>
          <a:bodyPr/>
          <a:lstStyle/>
          <a:p>
            <a:endParaRPr lang="es-ES"/>
          </a:p>
        </p:txBody>
      </p:sp>
      <p:sp>
        <p:nvSpPr>
          <p:cNvPr id="11" name="TextBox 11">
            <a:extLst>
              <a:ext uri="{FF2B5EF4-FFF2-40B4-BE49-F238E27FC236}">
                <a16:creationId xmlns:a16="http://schemas.microsoft.com/office/drawing/2014/main" id="{DE452851-9173-79FB-91FF-D5B9B1DCC582}"/>
              </a:ext>
            </a:extLst>
          </p:cNvPr>
          <p:cNvSpPr txBox="1"/>
          <p:nvPr/>
        </p:nvSpPr>
        <p:spPr>
          <a:xfrm>
            <a:off x="10873036" y="4827344"/>
            <a:ext cx="4443164" cy="410369"/>
          </a:xfrm>
          <a:prstGeom prst="rect">
            <a:avLst/>
          </a:prstGeom>
        </p:spPr>
        <p:txBody>
          <a:bodyPr wrap="square" lIns="0" tIns="0" rIns="0" bIns="0" rtlCol="0" anchor="t">
            <a:spAutoFit/>
          </a:bodyPr>
          <a:lstStyle/>
          <a:p>
            <a:pPr algn="ctr">
              <a:lnSpc>
                <a:spcPts val="3196"/>
              </a:lnSpc>
            </a:pPr>
            <a:r>
              <a:rPr lang="en-US" sz="3044" i="1" dirty="0" err="1">
                <a:solidFill>
                  <a:srgbClr val="FF5C56"/>
                </a:solidFill>
                <a:latin typeface="Roboto Italics"/>
                <a:ea typeface="Roboto Italics"/>
                <a:cs typeface="Roboto Italics"/>
                <a:sym typeface="Roboto Italics"/>
              </a:rPr>
              <a:t>en</a:t>
            </a:r>
            <a:r>
              <a:rPr lang="en-US" sz="3044" i="1" dirty="0">
                <a:solidFill>
                  <a:srgbClr val="FF5C56"/>
                </a:solidFill>
                <a:latin typeface="Roboto Italics"/>
                <a:ea typeface="Roboto Italics"/>
                <a:cs typeface="Roboto Italics"/>
                <a:sym typeface="Roboto Italics"/>
              </a:rPr>
              <a:t> </a:t>
            </a:r>
            <a:r>
              <a:rPr lang="en-US" sz="3044" i="1" dirty="0" err="1">
                <a:solidFill>
                  <a:srgbClr val="FF5C56"/>
                </a:solidFill>
                <a:latin typeface="Roboto Italics"/>
                <a:ea typeface="Roboto Italics"/>
                <a:cs typeface="Roboto Italics"/>
                <a:sym typeface="Roboto Italics"/>
              </a:rPr>
              <a:t>colaboración</a:t>
            </a:r>
            <a:r>
              <a:rPr lang="en-US" sz="3044" i="1" dirty="0">
                <a:solidFill>
                  <a:srgbClr val="FF5C56"/>
                </a:solidFill>
                <a:latin typeface="Roboto Italics"/>
                <a:ea typeface="Roboto Italics"/>
                <a:cs typeface="Roboto Italics"/>
                <a:sym typeface="Roboto Italics"/>
              </a:rPr>
              <a:t> con </a:t>
            </a:r>
            <a:r>
              <a:rPr lang="en-US" sz="3044" i="1" dirty="0" err="1">
                <a:solidFill>
                  <a:srgbClr val="FF5C56"/>
                </a:solidFill>
                <a:latin typeface="Roboto Italics"/>
                <a:ea typeface="Roboto Italics"/>
                <a:cs typeface="Roboto Italics"/>
                <a:sym typeface="Roboto Italics"/>
              </a:rPr>
              <a:t>GiPA</a:t>
            </a:r>
            <a:endParaRPr lang="en-US" sz="3044" i="1" dirty="0">
              <a:solidFill>
                <a:srgbClr val="FF5C56"/>
              </a:solidFill>
              <a:latin typeface="Roboto Italics"/>
              <a:ea typeface="Roboto Italics"/>
              <a:cs typeface="Roboto Italics"/>
              <a:sym typeface="Roboto Italics"/>
            </a:endParaRPr>
          </a:p>
        </p:txBody>
      </p:sp>
    </p:spTree>
    <p:extLst>
      <p:ext uri="{BB962C8B-B14F-4D97-AF65-F5344CB8AC3E}">
        <p14:creationId xmlns:p14="http://schemas.microsoft.com/office/powerpoint/2010/main" val="196576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31" name="Diseño sin título (15)">
            <a:hlinkClick r:id="" action="ppaction://media"/>
            <a:extLst>
              <a:ext uri="{FF2B5EF4-FFF2-40B4-BE49-F238E27FC236}">
                <a16:creationId xmlns:a16="http://schemas.microsoft.com/office/drawing/2014/main" id="{796B64C9-46C0-C1E5-9278-F5178F5BA17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a:extLst>
              <a:ext uri="{FF2B5EF4-FFF2-40B4-BE49-F238E27FC236}">
                <a16:creationId xmlns:a16="http://schemas.microsoft.com/office/drawing/2014/main" id="{D6FDFA43-2640-6E98-634F-88EBCF9FD3EF}"/>
              </a:ext>
            </a:extLst>
          </p:cNvPr>
          <p:cNvSpPr/>
          <p:nvPr/>
        </p:nvSpPr>
        <p:spPr>
          <a:xfrm>
            <a:off x="6851362" y="1251878"/>
            <a:ext cx="223630" cy="195397"/>
          </a:xfrm>
          <a:custGeom>
            <a:avLst/>
            <a:gdLst/>
            <a:ahLst/>
            <a:cxnLst/>
            <a:rect l="l" t="t" r="r" b="b"/>
            <a:pathLst>
              <a:path w="223630" h="195397">
                <a:moveTo>
                  <a:pt x="0" y="0"/>
                </a:moveTo>
                <a:lnTo>
                  <a:pt x="223630" y="0"/>
                </a:lnTo>
                <a:lnTo>
                  <a:pt x="223630" y="195397"/>
                </a:lnTo>
                <a:lnTo>
                  <a:pt x="0" y="19539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a:extLst>
              <a:ext uri="{FF2B5EF4-FFF2-40B4-BE49-F238E27FC236}">
                <a16:creationId xmlns:a16="http://schemas.microsoft.com/office/drawing/2014/main" id="{61B3CA96-4D1C-CBEB-1454-565BE2B33922}"/>
              </a:ext>
            </a:extLst>
          </p:cNvPr>
          <p:cNvSpPr/>
          <p:nvPr/>
        </p:nvSpPr>
        <p:spPr>
          <a:xfrm>
            <a:off x="7116301" y="1251878"/>
            <a:ext cx="271857" cy="195397"/>
          </a:xfrm>
          <a:custGeom>
            <a:avLst/>
            <a:gdLst/>
            <a:ahLst/>
            <a:cxnLst/>
            <a:rect l="l" t="t" r="r" b="b"/>
            <a:pathLst>
              <a:path w="271857" h="195397">
                <a:moveTo>
                  <a:pt x="0" y="0"/>
                </a:moveTo>
                <a:lnTo>
                  <a:pt x="271857" y="0"/>
                </a:lnTo>
                <a:lnTo>
                  <a:pt x="271857" y="195397"/>
                </a:lnTo>
                <a:lnTo>
                  <a:pt x="0" y="1953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a:extLst>
              <a:ext uri="{FF2B5EF4-FFF2-40B4-BE49-F238E27FC236}">
                <a16:creationId xmlns:a16="http://schemas.microsoft.com/office/drawing/2014/main" id="{67D2463D-3B67-8D7B-86B6-CF4134888CA1}"/>
              </a:ext>
            </a:extLst>
          </p:cNvPr>
          <p:cNvSpPr/>
          <p:nvPr/>
        </p:nvSpPr>
        <p:spPr>
          <a:xfrm>
            <a:off x="7430797" y="1251878"/>
            <a:ext cx="329585" cy="200223"/>
          </a:xfrm>
          <a:custGeom>
            <a:avLst/>
            <a:gdLst/>
            <a:ahLst/>
            <a:cxnLst/>
            <a:rect l="l" t="t" r="r" b="b"/>
            <a:pathLst>
              <a:path w="329585" h="200223">
                <a:moveTo>
                  <a:pt x="0" y="0"/>
                </a:moveTo>
                <a:lnTo>
                  <a:pt x="329585" y="0"/>
                </a:lnTo>
                <a:lnTo>
                  <a:pt x="329585" y="200223"/>
                </a:lnTo>
                <a:lnTo>
                  <a:pt x="0" y="20022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a:extLst>
              <a:ext uri="{FF2B5EF4-FFF2-40B4-BE49-F238E27FC236}">
                <a16:creationId xmlns:a16="http://schemas.microsoft.com/office/drawing/2014/main" id="{6E3116D3-4FCB-3D94-076E-B24D37753534}"/>
              </a:ext>
            </a:extLst>
          </p:cNvPr>
          <p:cNvSpPr/>
          <p:nvPr/>
        </p:nvSpPr>
        <p:spPr>
          <a:xfrm>
            <a:off x="7859656" y="1349577"/>
            <a:ext cx="934515" cy="0"/>
          </a:xfrm>
          <a:prstGeom prst="line">
            <a:avLst/>
          </a:prstGeom>
          <a:ln w="57150" cap="flat">
            <a:solidFill>
              <a:srgbClr val="FF5C56"/>
            </a:solidFill>
            <a:prstDash val="solid"/>
            <a:headEnd type="none" w="sm" len="sm"/>
            <a:tailEnd type="none" w="sm" len="sm"/>
          </a:ln>
        </p:spPr>
        <p:txBody>
          <a:bodyPr/>
          <a:lstStyle/>
          <a:p>
            <a:endParaRPr lang="es-ES"/>
          </a:p>
        </p:txBody>
      </p:sp>
      <p:sp>
        <p:nvSpPr>
          <p:cNvPr id="6" name="AutoShape 6">
            <a:extLst>
              <a:ext uri="{FF2B5EF4-FFF2-40B4-BE49-F238E27FC236}">
                <a16:creationId xmlns:a16="http://schemas.microsoft.com/office/drawing/2014/main" id="{71FDB4B8-E627-9054-3BF0-3E805D0FC0F8}"/>
              </a:ext>
            </a:extLst>
          </p:cNvPr>
          <p:cNvSpPr/>
          <p:nvPr/>
        </p:nvSpPr>
        <p:spPr>
          <a:xfrm>
            <a:off x="1119170" y="1349577"/>
            <a:ext cx="5614645" cy="0"/>
          </a:xfrm>
          <a:prstGeom prst="line">
            <a:avLst/>
          </a:prstGeom>
          <a:ln w="57150" cap="flat">
            <a:solidFill>
              <a:srgbClr val="FF5C56"/>
            </a:solidFill>
            <a:prstDash val="solid"/>
            <a:headEnd type="none" w="sm" len="sm"/>
            <a:tailEnd type="none" w="sm" len="sm"/>
          </a:ln>
        </p:spPr>
        <p:txBody>
          <a:bodyPr/>
          <a:lstStyle/>
          <a:p>
            <a:endParaRPr lang="es-ES"/>
          </a:p>
        </p:txBody>
      </p:sp>
      <p:sp>
        <p:nvSpPr>
          <p:cNvPr id="7" name="Freeform 7">
            <a:extLst>
              <a:ext uri="{FF2B5EF4-FFF2-40B4-BE49-F238E27FC236}">
                <a16:creationId xmlns:a16="http://schemas.microsoft.com/office/drawing/2014/main" id="{18D957A6-F88E-0713-47AD-5BF12C469796}"/>
              </a:ext>
            </a:extLst>
          </p:cNvPr>
          <p:cNvSpPr/>
          <p:nvPr/>
        </p:nvSpPr>
        <p:spPr>
          <a:xfrm>
            <a:off x="1119170" y="1948797"/>
            <a:ext cx="547110" cy="547110"/>
          </a:xfrm>
          <a:custGeom>
            <a:avLst/>
            <a:gdLst/>
            <a:ahLst/>
            <a:cxnLst/>
            <a:rect l="l" t="t" r="r" b="b"/>
            <a:pathLst>
              <a:path w="547110" h="547110">
                <a:moveTo>
                  <a:pt x="0" y="0"/>
                </a:moveTo>
                <a:lnTo>
                  <a:pt x="547110" y="0"/>
                </a:lnTo>
                <a:lnTo>
                  <a:pt x="547110" y="547109"/>
                </a:lnTo>
                <a:lnTo>
                  <a:pt x="0" y="54710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TextBox 8">
            <a:extLst>
              <a:ext uri="{FF2B5EF4-FFF2-40B4-BE49-F238E27FC236}">
                <a16:creationId xmlns:a16="http://schemas.microsoft.com/office/drawing/2014/main" id="{4A57C354-7553-1B75-8946-1FAD8319238D}"/>
              </a:ext>
            </a:extLst>
          </p:cNvPr>
          <p:cNvSpPr txBox="1"/>
          <p:nvPr/>
        </p:nvSpPr>
        <p:spPr>
          <a:xfrm>
            <a:off x="1119170" y="545154"/>
            <a:ext cx="2843230" cy="410369"/>
          </a:xfrm>
          <a:prstGeom prst="rect">
            <a:avLst/>
          </a:prstGeom>
        </p:spPr>
        <p:txBody>
          <a:bodyPr wrap="square" lIns="0" tIns="0" rIns="0" bIns="0" rtlCol="0" anchor="t">
            <a:spAutoFit/>
          </a:bodyPr>
          <a:lstStyle/>
          <a:p>
            <a:pPr algn="l">
              <a:lnSpc>
                <a:spcPts val="3158"/>
              </a:lnSpc>
              <a:spcBef>
                <a:spcPct val="0"/>
              </a:spcBef>
            </a:pPr>
            <a:r>
              <a:rPr lang="en-US" sz="3008" b="1" dirty="0" err="1">
                <a:solidFill>
                  <a:srgbClr val="FFFFFF"/>
                </a:solidFill>
                <a:latin typeface="Roboto Bold"/>
                <a:ea typeface="Roboto Bold"/>
                <a:cs typeface="Roboto Bold"/>
                <a:sym typeface="Roboto Bold"/>
              </a:rPr>
              <a:t>Observaciones</a:t>
            </a:r>
            <a:endParaRPr lang="en-US" sz="3008" b="1" dirty="0">
              <a:solidFill>
                <a:srgbClr val="FFFFFF"/>
              </a:solidFill>
              <a:latin typeface="Roboto Bold"/>
              <a:ea typeface="Roboto Bold"/>
              <a:cs typeface="Roboto Bold"/>
              <a:sym typeface="Roboto Bold"/>
            </a:endParaRPr>
          </a:p>
        </p:txBody>
      </p:sp>
      <p:sp>
        <p:nvSpPr>
          <p:cNvPr id="9" name="TextBox 9">
            <a:extLst>
              <a:ext uri="{FF2B5EF4-FFF2-40B4-BE49-F238E27FC236}">
                <a16:creationId xmlns:a16="http://schemas.microsoft.com/office/drawing/2014/main" id="{929DE69E-B35D-A725-6C2F-922413D40986}"/>
              </a:ext>
            </a:extLst>
          </p:cNvPr>
          <p:cNvSpPr txBox="1"/>
          <p:nvPr/>
        </p:nvSpPr>
        <p:spPr>
          <a:xfrm>
            <a:off x="2006996" y="1988538"/>
            <a:ext cx="15031637" cy="400952"/>
          </a:xfrm>
          <a:prstGeom prst="rect">
            <a:avLst/>
          </a:prstGeom>
        </p:spPr>
        <p:txBody>
          <a:bodyPr lIns="0" tIns="0" rIns="0" bIns="0" rtlCol="0" anchor="t">
            <a:spAutoFit/>
          </a:bodyPr>
          <a:lstStyle/>
          <a:p>
            <a:pPr algn="l">
              <a:lnSpc>
                <a:spcPts val="3256"/>
              </a:lnSpc>
            </a:pPr>
            <a:r>
              <a:rPr lang="en-US" sz="2230">
                <a:solidFill>
                  <a:srgbClr val="FFFFFF"/>
                </a:solidFill>
                <a:latin typeface="Roboto"/>
                <a:ea typeface="Roboto"/>
                <a:cs typeface="Roboto"/>
                <a:sym typeface="Roboto"/>
              </a:rPr>
              <a:t>Este estudio se realizó ya en 2021 y 2024, por lo que mostraremos algunas evoluciones para estos periodos</a:t>
            </a:r>
          </a:p>
        </p:txBody>
      </p:sp>
      <p:sp>
        <p:nvSpPr>
          <p:cNvPr id="10" name="Freeform 10">
            <a:extLst>
              <a:ext uri="{FF2B5EF4-FFF2-40B4-BE49-F238E27FC236}">
                <a16:creationId xmlns:a16="http://schemas.microsoft.com/office/drawing/2014/main" id="{9D467655-E56B-F000-7143-F21611BF5232}"/>
              </a:ext>
            </a:extLst>
          </p:cNvPr>
          <p:cNvSpPr/>
          <p:nvPr/>
        </p:nvSpPr>
        <p:spPr>
          <a:xfrm>
            <a:off x="1119170" y="3067406"/>
            <a:ext cx="547110" cy="547110"/>
          </a:xfrm>
          <a:custGeom>
            <a:avLst/>
            <a:gdLst/>
            <a:ahLst/>
            <a:cxnLst/>
            <a:rect l="l" t="t" r="r" b="b"/>
            <a:pathLst>
              <a:path w="547110" h="547110">
                <a:moveTo>
                  <a:pt x="0" y="0"/>
                </a:moveTo>
                <a:lnTo>
                  <a:pt x="547110" y="0"/>
                </a:lnTo>
                <a:lnTo>
                  <a:pt x="547110" y="547110"/>
                </a:lnTo>
                <a:lnTo>
                  <a:pt x="0" y="54711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1" name="TextBox 11">
            <a:extLst>
              <a:ext uri="{FF2B5EF4-FFF2-40B4-BE49-F238E27FC236}">
                <a16:creationId xmlns:a16="http://schemas.microsoft.com/office/drawing/2014/main" id="{62946BC8-1347-3759-BF94-D734E7255446}"/>
              </a:ext>
            </a:extLst>
          </p:cNvPr>
          <p:cNvSpPr txBox="1"/>
          <p:nvPr/>
        </p:nvSpPr>
        <p:spPr>
          <a:xfrm>
            <a:off x="2006996" y="3107147"/>
            <a:ext cx="15031637" cy="400952"/>
          </a:xfrm>
          <a:prstGeom prst="rect">
            <a:avLst/>
          </a:prstGeom>
        </p:spPr>
        <p:txBody>
          <a:bodyPr lIns="0" tIns="0" rIns="0" bIns="0" rtlCol="0" anchor="t">
            <a:spAutoFit/>
          </a:bodyPr>
          <a:lstStyle/>
          <a:p>
            <a:pPr algn="l">
              <a:lnSpc>
                <a:spcPts val="3256"/>
              </a:lnSpc>
            </a:pPr>
            <a:r>
              <a:rPr lang="en-US" sz="2230">
                <a:solidFill>
                  <a:srgbClr val="FFFFFF"/>
                </a:solidFill>
                <a:latin typeface="Roboto"/>
                <a:ea typeface="Roboto"/>
                <a:cs typeface="Roboto"/>
                <a:sym typeface="Roboto"/>
              </a:rPr>
              <a:t>Todos los precios mostrados en este informe son sin IVA</a:t>
            </a:r>
          </a:p>
        </p:txBody>
      </p:sp>
      <p:sp>
        <p:nvSpPr>
          <p:cNvPr id="12" name="Freeform 12">
            <a:extLst>
              <a:ext uri="{FF2B5EF4-FFF2-40B4-BE49-F238E27FC236}">
                <a16:creationId xmlns:a16="http://schemas.microsoft.com/office/drawing/2014/main" id="{F4DEE226-AF71-E960-DA94-51BF6CFEDF1C}"/>
              </a:ext>
            </a:extLst>
          </p:cNvPr>
          <p:cNvSpPr/>
          <p:nvPr/>
        </p:nvSpPr>
        <p:spPr>
          <a:xfrm>
            <a:off x="1119170" y="4290791"/>
            <a:ext cx="547110" cy="547110"/>
          </a:xfrm>
          <a:custGeom>
            <a:avLst/>
            <a:gdLst/>
            <a:ahLst/>
            <a:cxnLst/>
            <a:rect l="l" t="t" r="r" b="b"/>
            <a:pathLst>
              <a:path w="547110" h="547110">
                <a:moveTo>
                  <a:pt x="0" y="0"/>
                </a:moveTo>
                <a:lnTo>
                  <a:pt x="547110" y="0"/>
                </a:lnTo>
                <a:lnTo>
                  <a:pt x="547110" y="547110"/>
                </a:lnTo>
                <a:lnTo>
                  <a:pt x="0" y="54711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3" name="TextBox 13">
            <a:extLst>
              <a:ext uri="{FF2B5EF4-FFF2-40B4-BE49-F238E27FC236}">
                <a16:creationId xmlns:a16="http://schemas.microsoft.com/office/drawing/2014/main" id="{FE270C3D-A4FC-4770-F4AD-49727C229109}"/>
              </a:ext>
            </a:extLst>
          </p:cNvPr>
          <p:cNvSpPr txBox="1"/>
          <p:nvPr/>
        </p:nvSpPr>
        <p:spPr>
          <a:xfrm>
            <a:off x="2006996" y="4330532"/>
            <a:ext cx="15031637" cy="808884"/>
          </a:xfrm>
          <a:prstGeom prst="rect">
            <a:avLst/>
          </a:prstGeom>
        </p:spPr>
        <p:txBody>
          <a:bodyPr lIns="0" tIns="0" rIns="0" bIns="0" rtlCol="0" anchor="t">
            <a:spAutoFit/>
          </a:bodyPr>
          <a:lstStyle/>
          <a:p>
            <a:pPr algn="l">
              <a:lnSpc>
                <a:spcPts val="3256"/>
              </a:lnSpc>
            </a:pPr>
            <a:r>
              <a:rPr lang="en-US" sz="2230" dirty="0">
                <a:solidFill>
                  <a:srgbClr val="FFFFFF"/>
                </a:solidFill>
                <a:latin typeface="Roboto"/>
                <a:ea typeface="Roboto"/>
                <a:cs typeface="Roboto"/>
                <a:sym typeface="Roboto"/>
              </a:rPr>
              <a:t>Los altos </a:t>
            </a:r>
            <a:r>
              <a:rPr lang="en-US" sz="2230" dirty="0" err="1">
                <a:solidFill>
                  <a:srgbClr val="FFFFFF"/>
                </a:solidFill>
                <a:latin typeface="Roboto"/>
                <a:ea typeface="Roboto"/>
                <a:cs typeface="Roboto"/>
                <a:sym typeface="Roboto"/>
              </a:rPr>
              <a:t>niveles</a:t>
            </a:r>
            <a:r>
              <a:rPr lang="en-US" sz="2230" dirty="0">
                <a:solidFill>
                  <a:srgbClr val="FFFFFF"/>
                </a:solidFill>
                <a:latin typeface="Roboto"/>
                <a:ea typeface="Roboto"/>
                <a:cs typeface="Roboto"/>
                <a:sym typeface="Roboto"/>
              </a:rPr>
              <a:t> de </a:t>
            </a:r>
            <a:r>
              <a:rPr lang="en-US" sz="2230" dirty="0" err="1">
                <a:solidFill>
                  <a:srgbClr val="FFFFFF"/>
                </a:solidFill>
                <a:latin typeface="Roboto"/>
                <a:ea typeface="Roboto"/>
                <a:cs typeface="Roboto"/>
                <a:sym typeface="Roboto"/>
              </a:rPr>
              <a:t>descuentos</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que</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los</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talleres</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reciben</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en</a:t>
            </a:r>
            <a:r>
              <a:rPr lang="en-US" sz="2230" dirty="0">
                <a:solidFill>
                  <a:srgbClr val="FFFFFF"/>
                </a:solidFill>
                <a:latin typeface="Roboto"/>
                <a:ea typeface="Roboto"/>
                <a:cs typeface="Roboto"/>
                <a:sym typeface="Roboto"/>
              </a:rPr>
              <a:t> las </a:t>
            </a:r>
            <a:r>
              <a:rPr lang="en-US" sz="2230" dirty="0" err="1">
                <a:solidFill>
                  <a:srgbClr val="FFFFFF"/>
                </a:solidFill>
                <a:latin typeface="Roboto"/>
                <a:ea typeface="Roboto"/>
                <a:cs typeface="Roboto"/>
                <a:sym typeface="Roboto"/>
              </a:rPr>
              <a:t>piezas</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hacen</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que</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en</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muchas</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ocasiones</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los</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descuentos</a:t>
            </a:r>
            <a:r>
              <a:rPr lang="en-US" sz="2230" dirty="0">
                <a:solidFill>
                  <a:srgbClr val="FFFFFF"/>
                </a:solidFill>
                <a:latin typeface="Roboto"/>
                <a:ea typeface="Roboto"/>
                <a:cs typeface="Roboto"/>
                <a:sym typeface="Roboto"/>
              </a:rPr>
              <a:t> a buenos </a:t>
            </a:r>
            <a:r>
              <a:rPr lang="en-US" sz="2230" dirty="0" err="1">
                <a:solidFill>
                  <a:srgbClr val="FFFFFF"/>
                </a:solidFill>
                <a:latin typeface="Roboto"/>
                <a:ea typeface="Roboto"/>
                <a:cs typeface="Roboto"/>
                <a:sym typeface="Roboto"/>
              </a:rPr>
              <a:t>clientes</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flotas</a:t>
            </a:r>
            <a:r>
              <a:rPr lang="en-US" sz="2230" dirty="0">
                <a:solidFill>
                  <a:srgbClr val="FFFFFF"/>
                </a:solidFill>
                <a:latin typeface="Roboto"/>
                <a:ea typeface="Roboto"/>
                <a:cs typeface="Roboto"/>
                <a:sym typeface="Roboto"/>
              </a:rPr>
              <a:t>-renting, etc... </a:t>
            </a:r>
            <a:r>
              <a:rPr lang="en-US" sz="2230" dirty="0" err="1">
                <a:solidFill>
                  <a:srgbClr val="FFFFFF"/>
                </a:solidFill>
                <a:latin typeface="Roboto"/>
                <a:ea typeface="Roboto"/>
                <a:cs typeface="Roboto"/>
                <a:sym typeface="Roboto"/>
              </a:rPr>
              <a:t>vengan</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por</a:t>
            </a:r>
            <a:r>
              <a:rPr lang="en-US" sz="2230" dirty="0">
                <a:solidFill>
                  <a:srgbClr val="FFFFFF"/>
                </a:solidFill>
                <a:latin typeface="Roboto"/>
                <a:ea typeface="Roboto"/>
                <a:cs typeface="Roboto"/>
                <a:sym typeface="Roboto"/>
              </a:rPr>
              <a:t> la </a:t>
            </a:r>
            <a:r>
              <a:rPr lang="en-US" sz="2230" dirty="0" err="1">
                <a:solidFill>
                  <a:srgbClr val="FFFFFF"/>
                </a:solidFill>
                <a:latin typeface="Roboto"/>
                <a:ea typeface="Roboto"/>
                <a:cs typeface="Roboto"/>
                <a:sym typeface="Roboto"/>
              </a:rPr>
              <a:t>parte</a:t>
            </a:r>
            <a:r>
              <a:rPr lang="en-US" sz="2230" dirty="0">
                <a:solidFill>
                  <a:srgbClr val="FFFFFF"/>
                </a:solidFill>
                <a:latin typeface="Roboto"/>
                <a:ea typeface="Roboto"/>
                <a:cs typeface="Roboto"/>
                <a:sym typeface="Roboto"/>
              </a:rPr>
              <a:t> </a:t>
            </a:r>
            <a:r>
              <a:rPr lang="en-US" sz="2230" dirty="0" err="1">
                <a:solidFill>
                  <a:srgbClr val="FFFFFF"/>
                </a:solidFill>
                <a:latin typeface="Roboto"/>
                <a:ea typeface="Roboto"/>
                <a:cs typeface="Roboto"/>
                <a:sym typeface="Roboto"/>
              </a:rPr>
              <a:t>pieza</a:t>
            </a:r>
            <a:r>
              <a:rPr lang="en-US" sz="2230" dirty="0">
                <a:solidFill>
                  <a:srgbClr val="FFFFFF"/>
                </a:solidFill>
                <a:latin typeface="Roboto"/>
                <a:ea typeface="Roboto"/>
                <a:cs typeface="Roboto"/>
                <a:sym typeface="Roboto"/>
              </a:rPr>
              <a:t> y no tanto </a:t>
            </a:r>
            <a:r>
              <a:rPr lang="en-US" sz="2230" dirty="0" err="1">
                <a:solidFill>
                  <a:srgbClr val="FFFFFF"/>
                </a:solidFill>
                <a:latin typeface="Roboto"/>
                <a:ea typeface="Roboto"/>
                <a:cs typeface="Roboto"/>
                <a:sym typeface="Roboto"/>
              </a:rPr>
              <a:t>por</a:t>
            </a:r>
            <a:r>
              <a:rPr lang="en-US" sz="2230" dirty="0">
                <a:solidFill>
                  <a:srgbClr val="FFFFFF"/>
                </a:solidFill>
                <a:latin typeface="Roboto"/>
                <a:ea typeface="Roboto"/>
                <a:cs typeface="Roboto"/>
                <a:sym typeface="Roboto"/>
              </a:rPr>
              <a:t> la </a:t>
            </a:r>
            <a:r>
              <a:rPr lang="en-US" sz="2230" dirty="0" err="1">
                <a:solidFill>
                  <a:srgbClr val="FFFFFF"/>
                </a:solidFill>
                <a:latin typeface="Roboto"/>
                <a:ea typeface="Roboto"/>
                <a:cs typeface="Roboto"/>
                <a:sym typeface="Roboto"/>
              </a:rPr>
              <a:t>parte</a:t>
            </a:r>
            <a:r>
              <a:rPr lang="en-US" sz="2230" dirty="0">
                <a:solidFill>
                  <a:srgbClr val="FFFFFF"/>
                </a:solidFill>
                <a:latin typeface="Roboto"/>
                <a:ea typeface="Roboto"/>
                <a:cs typeface="Roboto"/>
                <a:sym typeface="Roboto"/>
              </a:rPr>
              <a:t> mano de </a:t>
            </a:r>
            <a:r>
              <a:rPr lang="en-US" sz="2230" dirty="0" err="1">
                <a:solidFill>
                  <a:srgbClr val="FFFFFF"/>
                </a:solidFill>
                <a:latin typeface="Roboto"/>
                <a:ea typeface="Roboto"/>
                <a:cs typeface="Roboto"/>
                <a:sym typeface="Roboto"/>
              </a:rPr>
              <a:t>obra</a:t>
            </a:r>
            <a:endParaRPr lang="en-US" sz="2230" dirty="0">
              <a:solidFill>
                <a:srgbClr val="FFFFFF"/>
              </a:solidFill>
              <a:latin typeface="Roboto"/>
              <a:ea typeface="Roboto"/>
              <a:cs typeface="Roboto"/>
              <a:sym typeface="Roboto"/>
            </a:endParaRPr>
          </a:p>
        </p:txBody>
      </p:sp>
      <p:sp>
        <p:nvSpPr>
          <p:cNvPr id="14" name="Freeform 14">
            <a:extLst>
              <a:ext uri="{FF2B5EF4-FFF2-40B4-BE49-F238E27FC236}">
                <a16:creationId xmlns:a16="http://schemas.microsoft.com/office/drawing/2014/main" id="{0F25F004-C365-F113-EA5C-66EBC8DEEDA7}"/>
              </a:ext>
            </a:extLst>
          </p:cNvPr>
          <p:cNvSpPr/>
          <p:nvPr/>
        </p:nvSpPr>
        <p:spPr>
          <a:xfrm>
            <a:off x="1119170" y="5815691"/>
            <a:ext cx="547110" cy="547110"/>
          </a:xfrm>
          <a:custGeom>
            <a:avLst/>
            <a:gdLst/>
            <a:ahLst/>
            <a:cxnLst/>
            <a:rect l="l" t="t" r="r" b="b"/>
            <a:pathLst>
              <a:path w="547110" h="547110">
                <a:moveTo>
                  <a:pt x="0" y="0"/>
                </a:moveTo>
                <a:lnTo>
                  <a:pt x="547110" y="0"/>
                </a:lnTo>
                <a:lnTo>
                  <a:pt x="547110" y="547109"/>
                </a:lnTo>
                <a:lnTo>
                  <a:pt x="0" y="54710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5" name="TextBox 15">
            <a:extLst>
              <a:ext uri="{FF2B5EF4-FFF2-40B4-BE49-F238E27FC236}">
                <a16:creationId xmlns:a16="http://schemas.microsoft.com/office/drawing/2014/main" id="{A509F09F-DA9B-8E59-98B7-E9507A7D6DEB}"/>
              </a:ext>
            </a:extLst>
          </p:cNvPr>
          <p:cNvSpPr txBox="1"/>
          <p:nvPr/>
        </p:nvSpPr>
        <p:spPr>
          <a:xfrm>
            <a:off x="2006996" y="5855432"/>
            <a:ext cx="15031637" cy="400952"/>
          </a:xfrm>
          <a:prstGeom prst="rect">
            <a:avLst/>
          </a:prstGeom>
        </p:spPr>
        <p:txBody>
          <a:bodyPr lIns="0" tIns="0" rIns="0" bIns="0" rtlCol="0" anchor="t">
            <a:spAutoFit/>
          </a:bodyPr>
          <a:lstStyle/>
          <a:p>
            <a:pPr algn="l">
              <a:lnSpc>
                <a:spcPts val="3256"/>
              </a:lnSpc>
            </a:pPr>
            <a:r>
              <a:rPr lang="en-US" sz="2230">
                <a:solidFill>
                  <a:srgbClr val="FFFFFF"/>
                </a:solidFill>
                <a:latin typeface="Roboto"/>
                <a:ea typeface="Roboto"/>
                <a:cs typeface="Roboto"/>
                <a:sym typeface="Roboto"/>
              </a:rPr>
              <a:t>Igualmente, en ocasiones dichos descuentos pueden venir sobre el total de la reparación</a:t>
            </a:r>
          </a:p>
        </p:txBody>
      </p:sp>
      <p:sp>
        <p:nvSpPr>
          <p:cNvPr id="16" name="Freeform 16">
            <a:extLst>
              <a:ext uri="{FF2B5EF4-FFF2-40B4-BE49-F238E27FC236}">
                <a16:creationId xmlns:a16="http://schemas.microsoft.com/office/drawing/2014/main" id="{525D5B71-05B4-C34F-5194-9931905D4304}"/>
              </a:ext>
            </a:extLst>
          </p:cNvPr>
          <p:cNvSpPr/>
          <p:nvPr/>
        </p:nvSpPr>
        <p:spPr>
          <a:xfrm>
            <a:off x="1119170" y="6934300"/>
            <a:ext cx="547110" cy="547110"/>
          </a:xfrm>
          <a:custGeom>
            <a:avLst/>
            <a:gdLst/>
            <a:ahLst/>
            <a:cxnLst/>
            <a:rect l="l" t="t" r="r" b="b"/>
            <a:pathLst>
              <a:path w="547110" h="547110">
                <a:moveTo>
                  <a:pt x="0" y="0"/>
                </a:moveTo>
                <a:lnTo>
                  <a:pt x="547110" y="0"/>
                </a:lnTo>
                <a:lnTo>
                  <a:pt x="547110" y="547110"/>
                </a:lnTo>
                <a:lnTo>
                  <a:pt x="0" y="54711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7" name="TextBox 17">
            <a:extLst>
              <a:ext uri="{FF2B5EF4-FFF2-40B4-BE49-F238E27FC236}">
                <a16:creationId xmlns:a16="http://schemas.microsoft.com/office/drawing/2014/main" id="{29C6C3C9-BABC-B320-196A-E2DF82A3ED61}"/>
              </a:ext>
            </a:extLst>
          </p:cNvPr>
          <p:cNvSpPr txBox="1"/>
          <p:nvPr/>
        </p:nvSpPr>
        <p:spPr>
          <a:xfrm>
            <a:off x="2006996" y="6974042"/>
            <a:ext cx="15031637" cy="1216815"/>
          </a:xfrm>
          <a:prstGeom prst="rect">
            <a:avLst/>
          </a:prstGeom>
        </p:spPr>
        <p:txBody>
          <a:bodyPr lIns="0" tIns="0" rIns="0" bIns="0" rtlCol="0" anchor="t">
            <a:spAutoFit/>
          </a:bodyPr>
          <a:lstStyle/>
          <a:p>
            <a:pPr algn="l">
              <a:lnSpc>
                <a:spcPts val="3256"/>
              </a:lnSpc>
            </a:pPr>
            <a:r>
              <a:rPr lang="en-US" sz="2230">
                <a:solidFill>
                  <a:srgbClr val="FFFFFF"/>
                </a:solidFill>
                <a:latin typeface="Roboto"/>
                <a:ea typeface="Roboto"/>
                <a:cs typeface="Roboto"/>
                <a:sym typeface="Roboto"/>
              </a:rPr>
              <a:t>Gran dificultad en obtener datos para autocentros y servicios rápido dado que en muchas ocasiones para decirnos datos de tarifas aplicadas por tipología nos remiten a la central, así como insisten en que ellos tienen manos de obra cerradas según tipo de operación y no tanto una tarifa “oficial” de mano de obra</a:t>
            </a:r>
          </a:p>
        </p:txBody>
      </p:sp>
    </p:spTree>
    <p:extLst>
      <p:ext uri="{BB962C8B-B14F-4D97-AF65-F5344CB8AC3E}">
        <p14:creationId xmlns:p14="http://schemas.microsoft.com/office/powerpoint/2010/main" val="246673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1"/>
                                        </p:tgtEl>
                                      </p:cBhvr>
                                    </p:cmd>
                                  </p:childTnLst>
                                </p:cTn>
                              </p:par>
                            </p:childTnLst>
                          </p:cTn>
                        </p:par>
                      </p:childTnLst>
                    </p:cTn>
                  </p:par>
                </p:childTnLst>
              </p:cTn>
              <p:nextCondLst>
                <p:cond evt="onClick" delay="0">
                  <p:tgtEl>
                    <p:spTgt spid="31"/>
                  </p:tgtEl>
                </p:cond>
              </p:nextCondLst>
            </p:seq>
            <p:video>
              <p:cMediaNode vol="80000">
                <p:cTn id="12" repeatCount="indefinite" fill="hold" display="0">
                  <p:stCondLst>
                    <p:cond delay="indefinite"/>
                  </p:stCondLst>
                </p:cTn>
                <p:tgtEl>
                  <p:spTgt spid="31"/>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112" name="Diseño sin título (15)">
            <a:hlinkClick r:id="" action="ppaction://media"/>
            <a:extLst>
              <a:ext uri="{FF2B5EF4-FFF2-40B4-BE49-F238E27FC236}">
                <a16:creationId xmlns:a16="http://schemas.microsoft.com/office/drawing/2014/main" id="{B08FDA9F-5810-FDCF-B74E-C18D6178FC3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grpSp>
        <p:nvGrpSpPr>
          <p:cNvPr id="2" name="Group 2"/>
          <p:cNvGrpSpPr/>
          <p:nvPr/>
        </p:nvGrpSpPr>
        <p:grpSpPr>
          <a:xfrm>
            <a:off x="1028700" y="3047393"/>
            <a:ext cx="2865825" cy="918795"/>
            <a:chOff x="0" y="0"/>
            <a:chExt cx="932939" cy="299104"/>
          </a:xfrm>
        </p:grpSpPr>
        <p:sp>
          <p:nvSpPr>
            <p:cNvPr id="3" name="Freeform 3"/>
            <p:cNvSpPr/>
            <p:nvPr/>
          </p:nvSpPr>
          <p:spPr>
            <a:xfrm>
              <a:off x="0" y="0"/>
              <a:ext cx="932939" cy="299104"/>
            </a:xfrm>
            <a:custGeom>
              <a:avLst/>
              <a:gdLst/>
              <a:ahLst/>
              <a:cxnLst/>
              <a:rect l="l" t="t" r="r" b="b"/>
              <a:pathLst>
                <a:path w="932939" h="299104">
                  <a:moveTo>
                    <a:pt x="121566" y="0"/>
                  </a:moveTo>
                  <a:lnTo>
                    <a:pt x="811373" y="0"/>
                  </a:lnTo>
                  <a:cubicBezTo>
                    <a:pt x="843614" y="0"/>
                    <a:pt x="874535" y="12808"/>
                    <a:pt x="897333" y="35606"/>
                  </a:cubicBezTo>
                  <a:cubicBezTo>
                    <a:pt x="920131" y="58404"/>
                    <a:pt x="932939" y="89325"/>
                    <a:pt x="932939" y="121566"/>
                  </a:cubicBezTo>
                  <a:lnTo>
                    <a:pt x="932939" y="177538"/>
                  </a:lnTo>
                  <a:cubicBezTo>
                    <a:pt x="932939" y="244677"/>
                    <a:pt x="878512" y="299104"/>
                    <a:pt x="811373" y="299104"/>
                  </a:cubicBezTo>
                  <a:lnTo>
                    <a:pt x="121566" y="299104"/>
                  </a:lnTo>
                  <a:cubicBezTo>
                    <a:pt x="54427" y="299104"/>
                    <a:pt x="0" y="244677"/>
                    <a:pt x="0" y="177538"/>
                  </a:cubicBezTo>
                  <a:lnTo>
                    <a:pt x="0" y="121566"/>
                  </a:lnTo>
                  <a:cubicBezTo>
                    <a:pt x="0" y="54427"/>
                    <a:pt x="54427" y="0"/>
                    <a:pt x="121566" y="0"/>
                  </a:cubicBezTo>
                  <a:close/>
                </a:path>
              </a:pathLst>
            </a:custGeom>
            <a:solidFill>
              <a:srgbClr val="F59423"/>
            </a:solidFill>
          </p:spPr>
          <p:txBody>
            <a:bodyPr/>
            <a:lstStyle/>
            <a:p>
              <a:endParaRPr lang="es-ES"/>
            </a:p>
          </p:txBody>
        </p:sp>
        <p:sp>
          <p:nvSpPr>
            <p:cNvPr id="4" name="TextBox 4"/>
            <p:cNvSpPr txBox="1"/>
            <p:nvPr/>
          </p:nvSpPr>
          <p:spPr>
            <a:xfrm>
              <a:off x="0" y="19050"/>
              <a:ext cx="932939" cy="280054"/>
            </a:xfrm>
            <a:prstGeom prst="rect">
              <a:avLst/>
            </a:prstGeom>
          </p:spPr>
          <p:txBody>
            <a:bodyPr lIns="63500" tIns="63500" rIns="63500" bIns="63500" rtlCol="0" anchor="ctr"/>
            <a:lstStyle/>
            <a:p>
              <a:pPr algn="ctr">
                <a:lnSpc>
                  <a:spcPts val="1364"/>
                </a:lnSpc>
              </a:pPr>
              <a:endParaRPr/>
            </a:p>
          </p:txBody>
        </p:sp>
      </p:grpSp>
      <p:grpSp>
        <p:nvGrpSpPr>
          <p:cNvPr id="5" name="Group 5"/>
          <p:cNvGrpSpPr/>
          <p:nvPr/>
        </p:nvGrpSpPr>
        <p:grpSpPr>
          <a:xfrm>
            <a:off x="5010242" y="1909535"/>
            <a:ext cx="1435392" cy="791234"/>
            <a:chOff x="0" y="0"/>
            <a:chExt cx="2814940" cy="1551686"/>
          </a:xfrm>
        </p:grpSpPr>
        <p:sp>
          <p:nvSpPr>
            <p:cNvPr id="6" name="Freeform 6"/>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grpSp>
        <p:nvGrpSpPr>
          <p:cNvPr id="7" name="Group 7"/>
          <p:cNvGrpSpPr/>
          <p:nvPr/>
        </p:nvGrpSpPr>
        <p:grpSpPr>
          <a:xfrm>
            <a:off x="1028700" y="4778810"/>
            <a:ext cx="2865825" cy="918795"/>
            <a:chOff x="0" y="0"/>
            <a:chExt cx="932939" cy="299104"/>
          </a:xfrm>
        </p:grpSpPr>
        <p:sp>
          <p:nvSpPr>
            <p:cNvPr id="8" name="Freeform 8"/>
            <p:cNvSpPr/>
            <p:nvPr/>
          </p:nvSpPr>
          <p:spPr>
            <a:xfrm>
              <a:off x="0" y="0"/>
              <a:ext cx="932939" cy="299104"/>
            </a:xfrm>
            <a:custGeom>
              <a:avLst/>
              <a:gdLst/>
              <a:ahLst/>
              <a:cxnLst/>
              <a:rect l="l" t="t" r="r" b="b"/>
              <a:pathLst>
                <a:path w="932939" h="299104">
                  <a:moveTo>
                    <a:pt x="121566" y="0"/>
                  </a:moveTo>
                  <a:lnTo>
                    <a:pt x="811373" y="0"/>
                  </a:lnTo>
                  <a:cubicBezTo>
                    <a:pt x="843614" y="0"/>
                    <a:pt x="874535" y="12808"/>
                    <a:pt x="897333" y="35606"/>
                  </a:cubicBezTo>
                  <a:cubicBezTo>
                    <a:pt x="920131" y="58404"/>
                    <a:pt x="932939" y="89325"/>
                    <a:pt x="932939" y="121566"/>
                  </a:cubicBezTo>
                  <a:lnTo>
                    <a:pt x="932939" y="177538"/>
                  </a:lnTo>
                  <a:cubicBezTo>
                    <a:pt x="932939" y="244677"/>
                    <a:pt x="878512" y="299104"/>
                    <a:pt x="811373" y="299104"/>
                  </a:cubicBezTo>
                  <a:lnTo>
                    <a:pt x="121566" y="299104"/>
                  </a:lnTo>
                  <a:cubicBezTo>
                    <a:pt x="54427" y="299104"/>
                    <a:pt x="0" y="244677"/>
                    <a:pt x="0" y="177538"/>
                  </a:cubicBezTo>
                  <a:lnTo>
                    <a:pt x="0" y="121566"/>
                  </a:lnTo>
                  <a:cubicBezTo>
                    <a:pt x="0" y="54427"/>
                    <a:pt x="54427" y="0"/>
                    <a:pt x="121566" y="0"/>
                  </a:cubicBezTo>
                  <a:close/>
                </a:path>
              </a:pathLst>
            </a:custGeom>
            <a:solidFill>
              <a:srgbClr val="369AA6"/>
            </a:solidFill>
          </p:spPr>
          <p:txBody>
            <a:bodyPr/>
            <a:lstStyle/>
            <a:p>
              <a:endParaRPr lang="es-ES"/>
            </a:p>
          </p:txBody>
        </p:sp>
        <p:sp>
          <p:nvSpPr>
            <p:cNvPr id="9" name="TextBox 9"/>
            <p:cNvSpPr txBox="1"/>
            <p:nvPr/>
          </p:nvSpPr>
          <p:spPr>
            <a:xfrm>
              <a:off x="0" y="19050"/>
              <a:ext cx="932939" cy="280054"/>
            </a:xfrm>
            <a:prstGeom prst="rect">
              <a:avLst/>
            </a:prstGeom>
          </p:spPr>
          <p:txBody>
            <a:bodyPr lIns="63500" tIns="63500" rIns="63500" bIns="63500" rtlCol="0" anchor="ctr"/>
            <a:lstStyle/>
            <a:p>
              <a:pPr algn="ctr">
                <a:lnSpc>
                  <a:spcPts val="1364"/>
                </a:lnSpc>
              </a:pPr>
              <a:endParaRPr/>
            </a:p>
          </p:txBody>
        </p:sp>
      </p:grpSp>
      <p:grpSp>
        <p:nvGrpSpPr>
          <p:cNvPr id="10" name="Group 10"/>
          <p:cNvGrpSpPr/>
          <p:nvPr/>
        </p:nvGrpSpPr>
        <p:grpSpPr>
          <a:xfrm>
            <a:off x="1028700" y="6285103"/>
            <a:ext cx="2865825" cy="918795"/>
            <a:chOff x="0" y="0"/>
            <a:chExt cx="932939" cy="299104"/>
          </a:xfrm>
        </p:grpSpPr>
        <p:sp>
          <p:nvSpPr>
            <p:cNvPr id="11" name="Freeform 11"/>
            <p:cNvSpPr/>
            <p:nvPr/>
          </p:nvSpPr>
          <p:spPr>
            <a:xfrm>
              <a:off x="0" y="0"/>
              <a:ext cx="932939" cy="299104"/>
            </a:xfrm>
            <a:custGeom>
              <a:avLst/>
              <a:gdLst/>
              <a:ahLst/>
              <a:cxnLst/>
              <a:rect l="l" t="t" r="r" b="b"/>
              <a:pathLst>
                <a:path w="932939" h="299104">
                  <a:moveTo>
                    <a:pt x="121566" y="0"/>
                  </a:moveTo>
                  <a:lnTo>
                    <a:pt x="811373" y="0"/>
                  </a:lnTo>
                  <a:cubicBezTo>
                    <a:pt x="843614" y="0"/>
                    <a:pt x="874535" y="12808"/>
                    <a:pt x="897333" y="35606"/>
                  </a:cubicBezTo>
                  <a:cubicBezTo>
                    <a:pt x="920131" y="58404"/>
                    <a:pt x="932939" y="89325"/>
                    <a:pt x="932939" y="121566"/>
                  </a:cubicBezTo>
                  <a:lnTo>
                    <a:pt x="932939" y="177538"/>
                  </a:lnTo>
                  <a:cubicBezTo>
                    <a:pt x="932939" y="244677"/>
                    <a:pt x="878512" y="299104"/>
                    <a:pt x="811373" y="299104"/>
                  </a:cubicBezTo>
                  <a:lnTo>
                    <a:pt x="121566" y="299104"/>
                  </a:lnTo>
                  <a:cubicBezTo>
                    <a:pt x="54427" y="299104"/>
                    <a:pt x="0" y="244677"/>
                    <a:pt x="0" y="177538"/>
                  </a:cubicBezTo>
                  <a:lnTo>
                    <a:pt x="0" y="121566"/>
                  </a:lnTo>
                  <a:cubicBezTo>
                    <a:pt x="0" y="54427"/>
                    <a:pt x="54427" y="0"/>
                    <a:pt x="121566" y="0"/>
                  </a:cubicBezTo>
                  <a:close/>
                </a:path>
              </a:pathLst>
            </a:custGeom>
            <a:solidFill>
              <a:srgbClr val="FF66C4"/>
            </a:solidFill>
          </p:spPr>
          <p:txBody>
            <a:bodyPr/>
            <a:lstStyle/>
            <a:p>
              <a:endParaRPr lang="es-ES"/>
            </a:p>
          </p:txBody>
        </p:sp>
        <p:sp>
          <p:nvSpPr>
            <p:cNvPr id="12" name="TextBox 12"/>
            <p:cNvSpPr txBox="1"/>
            <p:nvPr/>
          </p:nvSpPr>
          <p:spPr>
            <a:xfrm>
              <a:off x="0" y="19050"/>
              <a:ext cx="932939" cy="280054"/>
            </a:xfrm>
            <a:prstGeom prst="rect">
              <a:avLst/>
            </a:prstGeom>
          </p:spPr>
          <p:txBody>
            <a:bodyPr lIns="63500" tIns="63500" rIns="63500" bIns="63500" rtlCol="0" anchor="ctr"/>
            <a:lstStyle/>
            <a:p>
              <a:pPr algn="ctr">
                <a:lnSpc>
                  <a:spcPts val="1364"/>
                </a:lnSpc>
              </a:pPr>
              <a:endParaRPr/>
            </a:p>
          </p:txBody>
        </p:sp>
      </p:grpSp>
      <p:grpSp>
        <p:nvGrpSpPr>
          <p:cNvPr id="13" name="Group 13"/>
          <p:cNvGrpSpPr/>
          <p:nvPr/>
        </p:nvGrpSpPr>
        <p:grpSpPr>
          <a:xfrm>
            <a:off x="1028700" y="7474816"/>
            <a:ext cx="2865825" cy="1242002"/>
            <a:chOff x="0" y="0"/>
            <a:chExt cx="932939" cy="404321"/>
          </a:xfrm>
        </p:grpSpPr>
        <p:sp>
          <p:nvSpPr>
            <p:cNvPr id="14" name="Freeform 14"/>
            <p:cNvSpPr/>
            <p:nvPr/>
          </p:nvSpPr>
          <p:spPr>
            <a:xfrm>
              <a:off x="0" y="0"/>
              <a:ext cx="932939" cy="404321"/>
            </a:xfrm>
            <a:custGeom>
              <a:avLst/>
              <a:gdLst/>
              <a:ahLst/>
              <a:cxnLst/>
              <a:rect l="l" t="t" r="r" b="b"/>
              <a:pathLst>
                <a:path w="932939" h="404321">
                  <a:moveTo>
                    <a:pt x="121566" y="0"/>
                  </a:moveTo>
                  <a:lnTo>
                    <a:pt x="811373" y="0"/>
                  </a:lnTo>
                  <a:cubicBezTo>
                    <a:pt x="843614" y="0"/>
                    <a:pt x="874535" y="12808"/>
                    <a:pt x="897333" y="35606"/>
                  </a:cubicBezTo>
                  <a:cubicBezTo>
                    <a:pt x="920131" y="58404"/>
                    <a:pt x="932939" y="89325"/>
                    <a:pt x="932939" y="121566"/>
                  </a:cubicBezTo>
                  <a:lnTo>
                    <a:pt x="932939" y="282755"/>
                  </a:lnTo>
                  <a:cubicBezTo>
                    <a:pt x="932939" y="349894"/>
                    <a:pt x="878512" y="404321"/>
                    <a:pt x="811373" y="404321"/>
                  </a:cubicBezTo>
                  <a:lnTo>
                    <a:pt x="121566" y="404321"/>
                  </a:lnTo>
                  <a:cubicBezTo>
                    <a:pt x="54427" y="404321"/>
                    <a:pt x="0" y="349894"/>
                    <a:pt x="0" y="282755"/>
                  </a:cubicBezTo>
                  <a:lnTo>
                    <a:pt x="0" y="121566"/>
                  </a:lnTo>
                  <a:cubicBezTo>
                    <a:pt x="0" y="54427"/>
                    <a:pt x="54427" y="0"/>
                    <a:pt x="121566" y="0"/>
                  </a:cubicBezTo>
                  <a:close/>
                </a:path>
              </a:pathLst>
            </a:custGeom>
            <a:solidFill>
              <a:srgbClr val="0CB664"/>
            </a:solidFill>
          </p:spPr>
          <p:txBody>
            <a:bodyPr/>
            <a:lstStyle/>
            <a:p>
              <a:endParaRPr lang="es-ES"/>
            </a:p>
          </p:txBody>
        </p:sp>
        <p:sp>
          <p:nvSpPr>
            <p:cNvPr id="15" name="TextBox 15"/>
            <p:cNvSpPr txBox="1"/>
            <p:nvPr/>
          </p:nvSpPr>
          <p:spPr>
            <a:xfrm>
              <a:off x="0" y="19050"/>
              <a:ext cx="932939" cy="385271"/>
            </a:xfrm>
            <a:prstGeom prst="rect">
              <a:avLst/>
            </a:prstGeom>
          </p:spPr>
          <p:txBody>
            <a:bodyPr lIns="63500" tIns="63500" rIns="63500" bIns="63500" rtlCol="0" anchor="ctr"/>
            <a:lstStyle/>
            <a:p>
              <a:pPr algn="ctr">
                <a:lnSpc>
                  <a:spcPts val="1364"/>
                </a:lnSpc>
              </a:pPr>
              <a:endParaRPr/>
            </a:p>
          </p:txBody>
        </p:sp>
      </p:grpSp>
      <p:grpSp>
        <p:nvGrpSpPr>
          <p:cNvPr id="16" name="Group 16"/>
          <p:cNvGrpSpPr/>
          <p:nvPr/>
        </p:nvGrpSpPr>
        <p:grpSpPr>
          <a:xfrm>
            <a:off x="1028700" y="1832636"/>
            <a:ext cx="2865825" cy="940631"/>
            <a:chOff x="0" y="0"/>
            <a:chExt cx="5620154" cy="1844666"/>
          </a:xfrm>
        </p:grpSpPr>
        <p:sp>
          <p:nvSpPr>
            <p:cNvPr id="17" name="Freeform 17"/>
            <p:cNvSpPr/>
            <p:nvPr/>
          </p:nvSpPr>
          <p:spPr>
            <a:xfrm>
              <a:off x="0" y="0"/>
              <a:ext cx="5620154" cy="1844666"/>
            </a:xfrm>
            <a:custGeom>
              <a:avLst/>
              <a:gdLst/>
              <a:ahLst/>
              <a:cxnLst/>
              <a:rect l="l" t="t" r="r" b="b"/>
              <a:pathLst>
                <a:path w="5620154" h="1844666">
                  <a:moveTo>
                    <a:pt x="0" y="0"/>
                  </a:moveTo>
                  <a:lnTo>
                    <a:pt x="0" y="1844666"/>
                  </a:lnTo>
                  <a:lnTo>
                    <a:pt x="5620154" y="1844666"/>
                  </a:lnTo>
                  <a:lnTo>
                    <a:pt x="5620154" y="0"/>
                  </a:lnTo>
                  <a:lnTo>
                    <a:pt x="0" y="0"/>
                  </a:lnTo>
                  <a:close/>
                  <a:moveTo>
                    <a:pt x="5559194" y="1783706"/>
                  </a:moveTo>
                  <a:lnTo>
                    <a:pt x="59690" y="1783706"/>
                  </a:lnTo>
                  <a:lnTo>
                    <a:pt x="59690" y="59690"/>
                  </a:lnTo>
                  <a:lnTo>
                    <a:pt x="5559194" y="59690"/>
                  </a:lnTo>
                  <a:lnTo>
                    <a:pt x="5559194" y="1783706"/>
                  </a:lnTo>
                  <a:close/>
                </a:path>
              </a:pathLst>
            </a:custGeom>
            <a:solidFill>
              <a:srgbClr val="009CDF"/>
            </a:solidFill>
          </p:spPr>
          <p:txBody>
            <a:bodyPr/>
            <a:lstStyle/>
            <a:p>
              <a:endParaRPr lang="es-ES"/>
            </a:p>
          </p:txBody>
        </p:sp>
      </p:grpSp>
      <p:sp>
        <p:nvSpPr>
          <p:cNvPr id="18" name="AutoShape 18"/>
          <p:cNvSpPr/>
          <p:nvPr/>
        </p:nvSpPr>
        <p:spPr>
          <a:xfrm flipV="1">
            <a:off x="4616447" y="1832636"/>
            <a:ext cx="0" cy="6884183"/>
          </a:xfrm>
          <a:prstGeom prst="line">
            <a:avLst/>
          </a:prstGeom>
          <a:ln w="57150" cap="flat">
            <a:solidFill>
              <a:srgbClr val="FFFFFF"/>
            </a:solidFill>
            <a:prstDash val="sysDot"/>
            <a:headEnd type="none" w="sm" len="sm"/>
            <a:tailEnd type="none" w="sm" len="sm"/>
          </a:ln>
        </p:spPr>
        <p:txBody>
          <a:bodyPr/>
          <a:lstStyle/>
          <a:p>
            <a:endParaRPr lang="es-ES"/>
          </a:p>
        </p:txBody>
      </p:sp>
      <p:sp>
        <p:nvSpPr>
          <p:cNvPr id="19" name="AutoShape 19"/>
          <p:cNvSpPr/>
          <p:nvPr/>
        </p:nvSpPr>
        <p:spPr>
          <a:xfrm flipV="1">
            <a:off x="6859905" y="1832636"/>
            <a:ext cx="0" cy="6884183"/>
          </a:xfrm>
          <a:prstGeom prst="line">
            <a:avLst/>
          </a:prstGeom>
          <a:ln w="57150" cap="flat">
            <a:solidFill>
              <a:srgbClr val="FFFFFF"/>
            </a:solidFill>
            <a:prstDash val="sysDot"/>
            <a:headEnd type="none" w="sm" len="sm"/>
            <a:tailEnd type="none" w="sm" len="sm"/>
          </a:ln>
        </p:spPr>
        <p:txBody>
          <a:bodyPr/>
          <a:lstStyle/>
          <a:p>
            <a:endParaRPr lang="es-ES"/>
          </a:p>
        </p:txBody>
      </p:sp>
      <p:grpSp>
        <p:nvGrpSpPr>
          <p:cNvPr id="20" name="Group 20"/>
          <p:cNvGrpSpPr/>
          <p:nvPr/>
        </p:nvGrpSpPr>
        <p:grpSpPr>
          <a:xfrm>
            <a:off x="5120214" y="2962212"/>
            <a:ext cx="1231585" cy="1506293"/>
            <a:chOff x="0" y="0"/>
            <a:chExt cx="348985" cy="426827"/>
          </a:xfrm>
        </p:grpSpPr>
        <p:sp>
          <p:nvSpPr>
            <p:cNvPr id="21" name="Freeform 21"/>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22" name="TextBox 22"/>
            <p:cNvSpPr txBox="1"/>
            <p:nvPr/>
          </p:nvSpPr>
          <p:spPr>
            <a:xfrm>
              <a:off x="0" y="19050"/>
              <a:ext cx="348985" cy="407777"/>
            </a:xfrm>
            <a:prstGeom prst="rect">
              <a:avLst/>
            </a:prstGeom>
          </p:spPr>
          <p:txBody>
            <a:bodyPr lIns="63500" tIns="63500" rIns="63500" bIns="63500" rtlCol="0" anchor="ctr"/>
            <a:lstStyle/>
            <a:p>
              <a:pPr algn="ctr">
                <a:lnSpc>
                  <a:spcPts val="1364"/>
                </a:lnSpc>
              </a:pPr>
              <a:endParaRPr/>
            </a:p>
          </p:txBody>
        </p:sp>
      </p:grpSp>
      <p:grpSp>
        <p:nvGrpSpPr>
          <p:cNvPr id="23" name="Group 23"/>
          <p:cNvGrpSpPr/>
          <p:nvPr/>
        </p:nvGrpSpPr>
        <p:grpSpPr>
          <a:xfrm>
            <a:off x="5026379" y="3242083"/>
            <a:ext cx="1419254" cy="553951"/>
            <a:chOff x="0" y="0"/>
            <a:chExt cx="402164" cy="156969"/>
          </a:xfrm>
        </p:grpSpPr>
        <p:sp>
          <p:nvSpPr>
            <p:cNvPr id="24" name="Freeform 24"/>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25" name="TextBox 25"/>
            <p:cNvSpPr txBox="1"/>
            <p:nvPr/>
          </p:nvSpPr>
          <p:spPr>
            <a:xfrm>
              <a:off x="0" y="19050"/>
              <a:ext cx="402164" cy="137919"/>
            </a:xfrm>
            <a:prstGeom prst="rect">
              <a:avLst/>
            </a:prstGeom>
          </p:spPr>
          <p:txBody>
            <a:bodyPr lIns="63500" tIns="63500" rIns="63500" bIns="63500" rtlCol="0" anchor="ctr"/>
            <a:lstStyle/>
            <a:p>
              <a:pPr algn="ctr">
                <a:lnSpc>
                  <a:spcPts val="1364"/>
                </a:lnSpc>
              </a:pPr>
              <a:endParaRPr/>
            </a:p>
          </p:txBody>
        </p:sp>
      </p:grpSp>
      <p:grpSp>
        <p:nvGrpSpPr>
          <p:cNvPr id="26" name="Group 26"/>
          <p:cNvGrpSpPr/>
          <p:nvPr/>
        </p:nvGrpSpPr>
        <p:grpSpPr>
          <a:xfrm>
            <a:off x="5112145" y="4729949"/>
            <a:ext cx="1231585" cy="1059940"/>
            <a:chOff x="0" y="0"/>
            <a:chExt cx="348985" cy="300347"/>
          </a:xfrm>
        </p:grpSpPr>
        <p:sp>
          <p:nvSpPr>
            <p:cNvPr id="27" name="Freeform 27"/>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28" name="TextBox 28"/>
            <p:cNvSpPr txBox="1"/>
            <p:nvPr/>
          </p:nvSpPr>
          <p:spPr>
            <a:xfrm>
              <a:off x="0" y="19050"/>
              <a:ext cx="348985" cy="281297"/>
            </a:xfrm>
            <a:prstGeom prst="rect">
              <a:avLst/>
            </a:prstGeom>
          </p:spPr>
          <p:txBody>
            <a:bodyPr lIns="63500" tIns="63500" rIns="63500" bIns="63500" rtlCol="0" anchor="ctr"/>
            <a:lstStyle/>
            <a:p>
              <a:pPr algn="ctr">
                <a:lnSpc>
                  <a:spcPts val="1364"/>
                </a:lnSpc>
              </a:pPr>
              <a:endParaRPr/>
            </a:p>
          </p:txBody>
        </p:sp>
      </p:grpSp>
      <p:grpSp>
        <p:nvGrpSpPr>
          <p:cNvPr id="29" name="Group 29"/>
          <p:cNvGrpSpPr/>
          <p:nvPr/>
        </p:nvGrpSpPr>
        <p:grpSpPr>
          <a:xfrm>
            <a:off x="4960548" y="5423304"/>
            <a:ext cx="912254" cy="799551"/>
            <a:chOff x="0" y="0"/>
            <a:chExt cx="927370" cy="812800"/>
          </a:xfrm>
        </p:grpSpPr>
        <p:sp>
          <p:nvSpPr>
            <p:cNvPr id="30" name="Freeform 3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31" name="TextBox 31"/>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2" name="Group 32"/>
          <p:cNvGrpSpPr/>
          <p:nvPr/>
        </p:nvGrpSpPr>
        <p:grpSpPr>
          <a:xfrm>
            <a:off x="5416675" y="5637014"/>
            <a:ext cx="1231585" cy="412905"/>
            <a:chOff x="0" y="0"/>
            <a:chExt cx="348985" cy="117002"/>
          </a:xfrm>
        </p:grpSpPr>
        <p:sp>
          <p:nvSpPr>
            <p:cNvPr id="33" name="Freeform 33"/>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34" name="TextBox 34"/>
            <p:cNvSpPr txBox="1"/>
            <p:nvPr/>
          </p:nvSpPr>
          <p:spPr>
            <a:xfrm>
              <a:off x="0" y="19050"/>
              <a:ext cx="348985" cy="97952"/>
            </a:xfrm>
            <a:prstGeom prst="rect">
              <a:avLst/>
            </a:prstGeom>
          </p:spPr>
          <p:txBody>
            <a:bodyPr lIns="63500" tIns="63500" rIns="63500" bIns="63500" rtlCol="0" anchor="ctr"/>
            <a:lstStyle/>
            <a:p>
              <a:pPr algn="ctr">
                <a:lnSpc>
                  <a:spcPts val="1364"/>
                </a:lnSpc>
              </a:pPr>
              <a:endParaRPr/>
            </a:p>
          </p:txBody>
        </p:sp>
      </p:grpSp>
      <p:grpSp>
        <p:nvGrpSpPr>
          <p:cNvPr id="35" name="Group 35"/>
          <p:cNvGrpSpPr/>
          <p:nvPr/>
        </p:nvGrpSpPr>
        <p:grpSpPr>
          <a:xfrm>
            <a:off x="5000003" y="6484298"/>
            <a:ext cx="1435392" cy="599039"/>
            <a:chOff x="0" y="0"/>
            <a:chExt cx="2814940" cy="1174772"/>
          </a:xfrm>
        </p:grpSpPr>
        <p:sp>
          <p:nvSpPr>
            <p:cNvPr id="36" name="Freeform 36"/>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37" name="Group 37"/>
          <p:cNvGrpSpPr/>
          <p:nvPr/>
        </p:nvGrpSpPr>
        <p:grpSpPr>
          <a:xfrm>
            <a:off x="5120214" y="7114228"/>
            <a:ext cx="359582" cy="359582"/>
            <a:chOff x="0" y="0"/>
            <a:chExt cx="812800" cy="812800"/>
          </a:xfrm>
        </p:grpSpPr>
        <p:sp>
          <p:nvSpPr>
            <p:cNvPr id="38" name="Freeform 38"/>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39" name="TextBox 39"/>
            <p:cNvSpPr txBox="1"/>
            <p:nvPr/>
          </p:nvSpPr>
          <p:spPr>
            <a:xfrm>
              <a:off x="203200" y="9525"/>
              <a:ext cx="406400" cy="701675"/>
            </a:xfrm>
            <a:prstGeom prst="rect">
              <a:avLst/>
            </a:prstGeom>
          </p:spPr>
          <p:txBody>
            <a:bodyPr lIns="63500" tIns="63500" rIns="63500" bIns="63500" rtlCol="0" anchor="ctr"/>
            <a:lstStyle/>
            <a:p>
              <a:pPr algn="ctr">
                <a:lnSpc>
                  <a:spcPts val="1405"/>
                </a:lnSpc>
              </a:pPr>
              <a:endParaRPr/>
            </a:p>
          </p:txBody>
        </p:sp>
      </p:grpSp>
      <p:sp>
        <p:nvSpPr>
          <p:cNvPr id="40" name="TextBox 40"/>
          <p:cNvSpPr txBox="1"/>
          <p:nvPr/>
        </p:nvSpPr>
        <p:spPr>
          <a:xfrm>
            <a:off x="4825922" y="2106651"/>
            <a:ext cx="1824507" cy="392600"/>
          </a:xfrm>
          <a:prstGeom prst="rect">
            <a:avLst/>
          </a:prstGeom>
        </p:spPr>
        <p:txBody>
          <a:bodyPr lIns="0" tIns="0" rIns="0" bIns="0" rtlCol="0" anchor="t">
            <a:spAutoFit/>
          </a:bodyPr>
          <a:lstStyle/>
          <a:p>
            <a:pPr algn="ctr">
              <a:lnSpc>
                <a:spcPts val="3093"/>
              </a:lnSpc>
            </a:pPr>
            <a:r>
              <a:rPr lang="en-US" sz="2621" b="1">
                <a:solidFill>
                  <a:srgbClr val="FFFFFF"/>
                </a:solidFill>
                <a:latin typeface="Roboto Bold"/>
                <a:ea typeface="Roboto Bold"/>
                <a:cs typeface="Roboto Bold"/>
                <a:sym typeface="Roboto Bold"/>
              </a:rPr>
              <a:t>100%</a:t>
            </a:r>
          </a:p>
        </p:txBody>
      </p:sp>
      <p:sp>
        <p:nvSpPr>
          <p:cNvPr id="41" name="TextBox 41"/>
          <p:cNvSpPr txBox="1"/>
          <p:nvPr/>
        </p:nvSpPr>
        <p:spPr>
          <a:xfrm>
            <a:off x="4825922" y="3911659"/>
            <a:ext cx="1824507" cy="392600"/>
          </a:xfrm>
          <a:prstGeom prst="rect">
            <a:avLst/>
          </a:prstGeom>
        </p:spPr>
        <p:txBody>
          <a:bodyPr lIns="0" tIns="0" rIns="0" bIns="0" rtlCol="0" anchor="t">
            <a:spAutoFit/>
          </a:bodyPr>
          <a:lstStyle/>
          <a:p>
            <a:pPr algn="ctr">
              <a:lnSpc>
                <a:spcPts val="3093"/>
              </a:lnSpc>
            </a:pPr>
            <a:r>
              <a:rPr lang="en-US" sz="2621" b="1">
                <a:solidFill>
                  <a:srgbClr val="FFFFFF"/>
                </a:solidFill>
                <a:latin typeface="Roboto Bold"/>
                <a:ea typeface="Roboto Bold"/>
                <a:cs typeface="Roboto Bold"/>
                <a:sym typeface="Roboto Bold"/>
              </a:rPr>
              <a:t>20%</a:t>
            </a:r>
          </a:p>
        </p:txBody>
      </p:sp>
      <p:sp>
        <p:nvSpPr>
          <p:cNvPr id="42" name="TextBox 42"/>
          <p:cNvSpPr txBox="1"/>
          <p:nvPr/>
        </p:nvSpPr>
        <p:spPr>
          <a:xfrm>
            <a:off x="4823753" y="4904245"/>
            <a:ext cx="1824507" cy="392600"/>
          </a:xfrm>
          <a:prstGeom prst="rect">
            <a:avLst/>
          </a:prstGeom>
        </p:spPr>
        <p:txBody>
          <a:bodyPr lIns="0" tIns="0" rIns="0" bIns="0" rtlCol="0" anchor="t">
            <a:spAutoFit/>
          </a:bodyPr>
          <a:lstStyle/>
          <a:p>
            <a:pPr algn="ctr">
              <a:lnSpc>
                <a:spcPts val="3093"/>
              </a:lnSpc>
            </a:pPr>
            <a:r>
              <a:rPr lang="en-US" sz="2621" b="1">
                <a:solidFill>
                  <a:srgbClr val="FFFFFF"/>
                </a:solidFill>
                <a:latin typeface="Roboto Bold"/>
                <a:ea typeface="Roboto Bold"/>
                <a:cs typeface="Roboto Bold"/>
                <a:sym typeface="Roboto Bold"/>
              </a:rPr>
              <a:t>75%</a:t>
            </a:r>
          </a:p>
        </p:txBody>
      </p:sp>
      <p:sp>
        <p:nvSpPr>
          <p:cNvPr id="43" name="TextBox 43"/>
          <p:cNvSpPr txBox="1"/>
          <p:nvPr/>
        </p:nvSpPr>
        <p:spPr>
          <a:xfrm>
            <a:off x="4688740" y="5723059"/>
            <a:ext cx="1455868" cy="262835"/>
          </a:xfrm>
          <a:prstGeom prst="rect">
            <a:avLst/>
          </a:prstGeom>
        </p:spPr>
        <p:txBody>
          <a:bodyPr lIns="0" tIns="0" rIns="0" bIns="0" rtlCol="0" anchor="t">
            <a:spAutoFit/>
          </a:bodyPr>
          <a:lstStyle/>
          <a:p>
            <a:pPr algn="ctr">
              <a:lnSpc>
                <a:spcPts val="2005"/>
              </a:lnSpc>
            </a:pPr>
            <a:r>
              <a:rPr lang="en-US" sz="1699">
                <a:solidFill>
                  <a:srgbClr val="FFFFFF"/>
                </a:solidFill>
                <a:latin typeface="Roboto"/>
                <a:ea typeface="Roboto"/>
                <a:cs typeface="Roboto"/>
                <a:sym typeface="Roboto"/>
              </a:rPr>
              <a:t>54,8€/h</a:t>
            </a:r>
          </a:p>
        </p:txBody>
      </p:sp>
      <p:sp>
        <p:nvSpPr>
          <p:cNvPr id="44" name="TextBox 44"/>
          <p:cNvSpPr txBox="1"/>
          <p:nvPr/>
        </p:nvSpPr>
        <p:spPr>
          <a:xfrm>
            <a:off x="5561154" y="5707286"/>
            <a:ext cx="1455868" cy="262835"/>
          </a:xfrm>
          <a:prstGeom prst="rect">
            <a:avLst/>
          </a:prstGeom>
        </p:spPr>
        <p:txBody>
          <a:bodyPr lIns="0" tIns="0" rIns="0" bIns="0" rtlCol="0" anchor="t">
            <a:spAutoFit/>
          </a:bodyPr>
          <a:lstStyle/>
          <a:p>
            <a:pPr algn="ctr">
              <a:lnSpc>
                <a:spcPts val="2005"/>
              </a:lnSpc>
            </a:pPr>
            <a:r>
              <a:rPr lang="en-US" sz="1699" b="1">
                <a:solidFill>
                  <a:srgbClr val="FFFFFF"/>
                </a:solidFill>
                <a:latin typeface="Roboto Bold"/>
                <a:ea typeface="Roboto Bold"/>
                <a:cs typeface="Roboto Bold"/>
                <a:sym typeface="Roboto Bold"/>
              </a:rPr>
              <a:t>-23%</a:t>
            </a:r>
          </a:p>
        </p:txBody>
      </p:sp>
      <p:sp>
        <p:nvSpPr>
          <p:cNvPr id="45" name="TextBox 45"/>
          <p:cNvSpPr txBox="1"/>
          <p:nvPr/>
        </p:nvSpPr>
        <p:spPr>
          <a:xfrm>
            <a:off x="4815684" y="6600255"/>
            <a:ext cx="1824507" cy="364092"/>
          </a:xfrm>
          <a:prstGeom prst="rect">
            <a:avLst/>
          </a:prstGeom>
        </p:spPr>
        <p:txBody>
          <a:bodyPr lIns="0" tIns="0" rIns="0" bIns="0" rtlCol="0" anchor="t">
            <a:spAutoFit/>
          </a:bodyPr>
          <a:lstStyle/>
          <a:p>
            <a:pPr algn="ctr">
              <a:lnSpc>
                <a:spcPts val="2776"/>
              </a:lnSpc>
            </a:pPr>
            <a:r>
              <a:rPr lang="en-US" sz="2352" b="1">
                <a:solidFill>
                  <a:srgbClr val="FFFFFF"/>
                </a:solidFill>
                <a:latin typeface="Roboto Bold"/>
                <a:ea typeface="Roboto Bold"/>
                <a:cs typeface="Roboto Bold"/>
                <a:sym typeface="Roboto Bold"/>
              </a:rPr>
              <a:t>58,4€/h</a:t>
            </a:r>
          </a:p>
        </p:txBody>
      </p:sp>
      <p:sp>
        <p:nvSpPr>
          <p:cNvPr id="46" name="TextBox 46"/>
          <p:cNvSpPr txBox="1"/>
          <p:nvPr/>
        </p:nvSpPr>
        <p:spPr>
          <a:xfrm>
            <a:off x="5144867" y="7157839"/>
            <a:ext cx="1455868" cy="262835"/>
          </a:xfrm>
          <a:prstGeom prst="rect">
            <a:avLst/>
          </a:prstGeom>
        </p:spPr>
        <p:txBody>
          <a:bodyPr lIns="0" tIns="0" rIns="0" bIns="0" rtlCol="0" anchor="t">
            <a:spAutoFit/>
          </a:bodyPr>
          <a:lstStyle/>
          <a:p>
            <a:pPr algn="ctr">
              <a:lnSpc>
                <a:spcPts val="2005"/>
              </a:lnSpc>
            </a:pPr>
            <a:r>
              <a:rPr lang="en-US" sz="1699" b="1" i="1">
                <a:solidFill>
                  <a:srgbClr val="FFFFFF"/>
                </a:solidFill>
                <a:latin typeface="Roboto Bold Italics"/>
                <a:ea typeface="Roboto Bold Italics"/>
                <a:cs typeface="Roboto Bold Italics"/>
                <a:sym typeface="Roboto Bold Italics"/>
              </a:rPr>
              <a:t>-18%</a:t>
            </a:r>
          </a:p>
        </p:txBody>
      </p:sp>
      <p:grpSp>
        <p:nvGrpSpPr>
          <p:cNvPr id="47" name="Group 47"/>
          <p:cNvGrpSpPr/>
          <p:nvPr/>
        </p:nvGrpSpPr>
        <p:grpSpPr>
          <a:xfrm>
            <a:off x="5279880" y="7673005"/>
            <a:ext cx="912254" cy="799551"/>
            <a:chOff x="0" y="0"/>
            <a:chExt cx="927370" cy="812800"/>
          </a:xfrm>
        </p:grpSpPr>
        <p:sp>
          <p:nvSpPr>
            <p:cNvPr id="48" name="Freeform 48"/>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49" name="TextBox 49"/>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50" name="TextBox 50"/>
          <p:cNvSpPr txBox="1"/>
          <p:nvPr/>
        </p:nvSpPr>
        <p:spPr>
          <a:xfrm>
            <a:off x="5008072" y="7959637"/>
            <a:ext cx="1455868" cy="262835"/>
          </a:xfrm>
          <a:prstGeom prst="rect">
            <a:avLst/>
          </a:prstGeom>
        </p:spPr>
        <p:txBody>
          <a:bodyPr lIns="0" tIns="0" rIns="0" bIns="0" rtlCol="0" anchor="t">
            <a:spAutoFit/>
          </a:bodyPr>
          <a:lstStyle/>
          <a:p>
            <a:pPr algn="ctr">
              <a:lnSpc>
                <a:spcPts val="2005"/>
              </a:lnSpc>
            </a:pPr>
            <a:r>
              <a:rPr lang="en-US" sz="1699">
                <a:solidFill>
                  <a:srgbClr val="FFFFFF"/>
                </a:solidFill>
                <a:latin typeface="Roboto"/>
                <a:ea typeface="Roboto"/>
                <a:cs typeface="Roboto"/>
                <a:sym typeface="Roboto"/>
              </a:rPr>
              <a:t>+24%</a:t>
            </a:r>
          </a:p>
        </p:txBody>
      </p:sp>
      <p:sp>
        <p:nvSpPr>
          <p:cNvPr id="51" name="AutoShape 51"/>
          <p:cNvSpPr/>
          <p:nvPr/>
        </p:nvSpPr>
        <p:spPr>
          <a:xfrm>
            <a:off x="6650429" y="2346525"/>
            <a:ext cx="1648744" cy="0"/>
          </a:xfrm>
          <a:prstGeom prst="line">
            <a:avLst/>
          </a:prstGeom>
          <a:ln w="66675" cap="flat">
            <a:solidFill>
              <a:srgbClr val="FFFFFF"/>
            </a:solidFill>
            <a:prstDash val="solid"/>
            <a:headEnd type="none" w="sm" len="sm"/>
            <a:tailEnd type="triangle" w="lg" len="med"/>
          </a:ln>
        </p:spPr>
        <p:txBody>
          <a:bodyPr/>
          <a:lstStyle/>
          <a:p>
            <a:endParaRPr lang="es-ES"/>
          </a:p>
        </p:txBody>
      </p:sp>
      <p:sp>
        <p:nvSpPr>
          <p:cNvPr id="52" name="AutoShape 52"/>
          <p:cNvSpPr/>
          <p:nvPr/>
        </p:nvSpPr>
        <p:spPr>
          <a:xfrm>
            <a:off x="6600735" y="3487935"/>
            <a:ext cx="2224282" cy="18856"/>
          </a:xfrm>
          <a:prstGeom prst="line">
            <a:avLst/>
          </a:prstGeom>
          <a:ln w="66675" cap="flat">
            <a:solidFill>
              <a:srgbClr val="FFFFFF"/>
            </a:solidFill>
            <a:prstDash val="solid"/>
            <a:headEnd type="none" w="sm" len="sm"/>
            <a:tailEnd type="triangle" w="lg" len="med"/>
          </a:ln>
        </p:spPr>
        <p:txBody>
          <a:bodyPr/>
          <a:lstStyle/>
          <a:p>
            <a:endParaRPr lang="es-ES"/>
          </a:p>
        </p:txBody>
      </p:sp>
      <p:sp>
        <p:nvSpPr>
          <p:cNvPr id="53" name="AutoShape 53"/>
          <p:cNvSpPr/>
          <p:nvPr/>
        </p:nvSpPr>
        <p:spPr>
          <a:xfrm>
            <a:off x="6600735" y="4139083"/>
            <a:ext cx="1648744" cy="0"/>
          </a:xfrm>
          <a:prstGeom prst="line">
            <a:avLst/>
          </a:prstGeom>
          <a:ln w="66675" cap="flat">
            <a:solidFill>
              <a:srgbClr val="FFFFFF"/>
            </a:solidFill>
            <a:prstDash val="solid"/>
            <a:headEnd type="none" w="sm" len="sm"/>
            <a:tailEnd type="triangle" w="lg" len="med"/>
          </a:ln>
        </p:spPr>
        <p:txBody>
          <a:bodyPr/>
          <a:lstStyle/>
          <a:p>
            <a:endParaRPr lang="es-ES"/>
          </a:p>
        </p:txBody>
      </p:sp>
      <p:sp>
        <p:nvSpPr>
          <p:cNvPr id="54" name="AutoShape 54"/>
          <p:cNvSpPr/>
          <p:nvPr/>
        </p:nvSpPr>
        <p:spPr>
          <a:xfrm>
            <a:off x="6600735" y="5100545"/>
            <a:ext cx="1648744" cy="0"/>
          </a:xfrm>
          <a:prstGeom prst="line">
            <a:avLst/>
          </a:prstGeom>
          <a:ln w="66675" cap="flat">
            <a:solidFill>
              <a:srgbClr val="FFFFFF"/>
            </a:solidFill>
            <a:prstDash val="solid"/>
            <a:headEnd type="none" w="sm" len="sm"/>
            <a:tailEnd type="triangle" w="lg" len="med"/>
          </a:ln>
        </p:spPr>
        <p:txBody>
          <a:bodyPr/>
          <a:lstStyle/>
          <a:p>
            <a:endParaRPr lang="es-ES"/>
          </a:p>
        </p:txBody>
      </p:sp>
      <p:sp>
        <p:nvSpPr>
          <p:cNvPr id="55" name="AutoShape 55"/>
          <p:cNvSpPr/>
          <p:nvPr/>
        </p:nvSpPr>
        <p:spPr>
          <a:xfrm>
            <a:off x="6860169" y="5854203"/>
            <a:ext cx="2224282" cy="18856"/>
          </a:xfrm>
          <a:prstGeom prst="line">
            <a:avLst/>
          </a:prstGeom>
          <a:ln w="66675" cap="flat">
            <a:solidFill>
              <a:srgbClr val="FFFFFF"/>
            </a:solidFill>
            <a:prstDash val="solid"/>
            <a:headEnd type="none" w="sm" len="sm"/>
            <a:tailEnd type="triangle" w="lg" len="med"/>
          </a:ln>
        </p:spPr>
        <p:txBody>
          <a:bodyPr/>
          <a:lstStyle/>
          <a:p>
            <a:endParaRPr lang="es-ES"/>
          </a:p>
        </p:txBody>
      </p:sp>
      <p:sp>
        <p:nvSpPr>
          <p:cNvPr id="56" name="AutoShape 56"/>
          <p:cNvSpPr/>
          <p:nvPr/>
        </p:nvSpPr>
        <p:spPr>
          <a:xfrm>
            <a:off x="6600472" y="6778224"/>
            <a:ext cx="2224282" cy="18856"/>
          </a:xfrm>
          <a:prstGeom prst="line">
            <a:avLst/>
          </a:prstGeom>
          <a:ln w="66675" cap="flat">
            <a:solidFill>
              <a:srgbClr val="FFFFFF"/>
            </a:solidFill>
            <a:prstDash val="solid"/>
            <a:headEnd type="none" w="sm" len="sm"/>
            <a:tailEnd type="triangle" w="lg" len="med"/>
          </a:ln>
        </p:spPr>
        <p:txBody>
          <a:bodyPr/>
          <a:lstStyle/>
          <a:p>
            <a:endParaRPr lang="es-ES"/>
          </a:p>
        </p:txBody>
      </p:sp>
      <p:sp>
        <p:nvSpPr>
          <p:cNvPr id="57" name="AutoShape 57"/>
          <p:cNvSpPr/>
          <p:nvPr/>
        </p:nvSpPr>
        <p:spPr>
          <a:xfrm>
            <a:off x="6351799" y="7294019"/>
            <a:ext cx="1648744" cy="0"/>
          </a:xfrm>
          <a:prstGeom prst="line">
            <a:avLst/>
          </a:prstGeom>
          <a:ln w="66675" cap="flat">
            <a:solidFill>
              <a:srgbClr val="FFFFFF"/>
            </a:solidFill>
            <a:prstDash val="solid"/>
            <a:headEnd type="none" w="sm" len="sm"/>
            <a:tailEnd type="triangle" w="lg" len="med"/>
          </a:ln>
        </p:spPr>
        <p:txBody>
          <a:bodyPr/>
          <a:lstStyle/>
          <a:p>
            <a:endParaRPr lang="es-ES"/>
          </a:p>
        </p:txBody>
      </p:sp>
      <p:sp>
        <p:nvSpPr>
          <p:cNvPr id="58" name="AutoShape 58"/>
          <p:cNvSpPr/>
          <p:nvPr/>
        </p:nvSpPr>
        <p:spPr>
          <a:xfrm>
            <a:off x="6352063" y="8103903"/>
            <a:ext cx="2224282" cy="18856"/>
          </a:xfrm>
          <a:prstGeom prst="line">
            <a:avLst/>
          </a:prstGeom>
          <a:ln w="66675" cap="flat">
            <a:solidFill>
              <a:srgbClr val="FFFFFF"/>
            </a:solidFill>
            <a:prstDash val="solid"/>
            <a:headEnd type="none" w="sm" len="sm"/>
            <a:tailEnd type="triangle" w="lg" len="med"/>
          </a:ln>
        </p:spPr>
        <p:txBody>
          <a:bodyPr/>
          <a:lstStyle/>
          <a:p>
            <a:endParaRPr lang="es-ES"/>
          </a:p>
        </p:txBody>
      </p:sp>
      <p:grpSp>
        <p:nvGrpSpPr>
          <p:cNvPr id="59" name="Group 59"/>
          <p:cNvGrpSpPr/>
          <p:nvPr/>
        </p:nvGrpSpPr>
        <p:grpSpPr>
          <a:xfrm>
            <a:off x="15433818" y="1713369"/>
            <a:ext cx="1631486" cy="1429927"/>
            <a:chOff x="0" y="0"/>
            <a:chExt cx="927370" cy="812800"/>
          </a:xfrm>
        </p:grpSpPr>
        <p:sp>
          <p:nvSpPr>
            <p:cNvPr id="60" name="Freeform 6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61" name="TextBox 61"/>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62" name="Group 62"/>
          <p:cNvGrpSpPr/>
          <p:nvPr/>
        </p:nvGrpSpPr>
        <p:grpSpPr>
          <a:xfrm>
            <a:off x="15486066" y="1773327"/>
            <a:ext cx="1494667" cy="1310011"/>
            <a:chOff x="0" y="0"/>
            <a:chExt cx="927370" cy="812800"/>
          </a:xfrm>
        </p:grpSpPr>
        <p:sp>
          <p:nvSpPr>
            <p:cNvPr id="63" name="Freeform 63"/>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64" name="TextBox 64"/>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65" name="Group 65"/>
          <p:cNvGrpSpPr/>
          <p:nvPr/>
        </p:nvGrpSpPr>
        <p:grpSpPr>
          <a:xfrm>
            <a:off x="8681190" y="7904531"/>
            <a:ext cx="8828447" cy="513484"/>
            <a:chOff x="0" y="0"/>
            <a:chExt cx="2501652" cy="145502"/>
          </a:xfrm>
        </p:grpSpPr>
        <p:sp>
          <p:nvSpPr>
            <p:cNvPr id="66" name="Freeform 66"/>
            <p:cNvSpPr/>
            <p:nvPr/>
          </p:nvSpPr>
          <p:spPr>
            <a:xfrm>
              <a:off x="0" y="0"/>
              <a:ext cx="2501652" cy="145502"/>
            </a:xfrm>
            <a:custGeom>
              <a:avLst/>
              <a:gdLst/>
              <a:ahLst/>
              <a:cxnLst/>
              <a:rect l="l" t="t" r="r" b="b"/>
              <a:pathLst>
                <a:path w="2501652" h="145502">
                  <a:moveTo>
                    <a:pt x="0" y="0"/>
                  </a:moveTo>
                  <a:lnTo>
                    <a:pt x="2501652" y="0"/>
                  </a:lnTo>
                  <a:lnTo>
                    <a:pt x="2501652" y="145502"/>
                  </a:lnTo>
                  <a:lnTo>
                    <a:pt x="0" y="145502"/>
                  </a:lnTo>
                  <a:close/>
                </a:path>
              </a:pathLst>
            </a:custGeom>
            <a:solidFill>
              <a:srgbClr val="617D84">
                <a:alpha val="40000"/>
              </a:srgbClr>
            </a:solidFill>
          </p:spPr>
          <p:txBody>
            <a:bodyPr/>
            <a:lstStyle/>
            <a:p>
              <a:endParaRPr lang="es-ES"/>
            </a:p>
          </p:txBody>
        </p:sp>
        <p:sp>
          <p:nvSpPr>
            <p:cNvPr id="67" name="TextBox 67"/>
            <p:cNvSpPr txBox="1"/>
            <p:nvPr/>
          </p:nvSpPr>
          <p:spPr>
            <a:xfrm>
              <a:off x="0" y="9525"/>
              <a:ext cx="2501652" cy="135977"/>
            </a:xfrm>
            <a:prstGeom prst="rect">
              <a:avLst/>
            </a:prstGeom>
          </p:spPr>
          <p:txBody>
            <a:bodyPr lIns="63500" tIns="63500" rIns="63500" bIns="63500" rtlCol="0" anchor="ctr"/>
            <a:lstStyle/>
            <a:p>
              <a:pPr algn="ctr">
                <a:lnSpc>
                  <a:spcPts val="1405"/>
                </a:lnSpc>
              </a:pPr>
              <a:endParaRPr/>
            </a:p>
          </p:txBody>
        </p:sp>
      </p:grpSp>
      <p:sp>
        <p:nvSpPr>
          <p:cNvPr id="68" name="TextBox 68"/>
          <p:cNvSpPr txBox="1"/>
          <p:nvPr/>
        </p:nvSpPr>
        <p:spPr>
          <a:xfrm>
            <a:off x="1309751" y="3335923"/>
            <a:ext cx="2303722" cy="341735"/>
          </a:xfrm>
          <a:prstGeom prst="rect">
            <a:avLst/>
          </a:prstGeom>
        </p:spPr>
        <p:txBody>
          <a:bodyPr lIns="0" tIns="0" rIns="0" bIns="0" rtlCol="0" anchor="t">
            <a:spAutoFit/>
          </a:bodyPr>
          <a:lstStyle/>
          <a:p>
            <a:pPr algn="ctr">
              <a:lnSpc>
                <a:spcPts val="2692"/>
              </a:lnSpc>
            </a:pPr>
            <a:r>
              <a:rPr lang="en-US" sz="2282">
                <a:solidFill>
                  <a:srgbClr val="FFFFFF"/>
                </a:solidFill>
                <a:latin typeface="Roboto"/>
                <a:ea typeface="Roboto"/>
                <a:cs typeface="Roboto"/>
                <a:sym typeface="Roboto"/>
              </a:rPr>
              <a:t>Reparto clientela</a:t>
            </a:r>
          </a:p>
        </p:txBody>
      </p:sp>
      <p:sp>
        <p:nvSpPr>
          <p:cNvPr id="69" name="TextBox 69"/>
          <p:cNvSpPr txBox="1"/>
          <p:nvPr/>
        </p:nvSpPr>
        <p:spPr>
          <a:xfrm>
            <a:off x="1309751" y="4898506"/>
            <a:ext cx="2303722" cy="677673"/>
          </a:xfrm>
          <a:prstGeom prst="rect">
            <a:avLst/>
          </a:prstGeom>
        </p:spPr>
        <p:txBody>
          <a:bodyPr lIns="0" tIns="0" rIns="0" bIns="0" rtlCol="0" anchor="t">
            <a:spAutoFit/>
          </a:bodyPr>
          <a:lstStyle/>
          <a:p>
            <a:pPr algn="ctr">
              <a:lnSpc>
                <a:spcPts val="2692"/>
              </a:lnSpc>
            </a:pPr>
            <a:r>
              <a:rPr lang="en-US" sz="2282">
                <a:solidFill>
                  <a:srgbClr val="FFFFFF"/>
                </a:solidFill>
                <a:latin typeface="Roboto"/>
                <a:ea typeface="Roboto"/>
                <a:cs typeface="Roboto"/>
                <a:sym typeface="Roboto"/>
              </a:rPr>
              <a:t>Talleres con tarifa especial</a:t>
            </a:r>
          </a:p>
        </p:txBody>
      </p:sp>
      <p:sp>
        <p:nvSpPr>
          <p:cNvPr id="70" name="TextBox 70"/>
          <p:cNvSpPr txBox="1"/>
          <p:nvPr/>
        </p:nvSpPr>
        <p:spPr>
          <a:xfrm>
            <a:off x="1309751" y="6405664"/>
            <a:ext cx="2303722" cy="677673"/>
          </a:xfrm>
          <a:prstGeom prst="rect">
            <a:avLst/>
          </a:prstGeom>
        </p:spPr>
        <p:txBody>
          <a:bodyPr lIns="0" tIns="0" rIns="0" bIns="0" rtlCol="0" anchor="t">
            <a:spAutoFit/>
          </a:bodyPr>
          <a:lstStyle/>
          <a:p>
            <a:pPr algn="ctr">
              <a:lnSpc>
                <a:spcPts val="2692"/>
              </a:lnSpc>
            </a:pPr>
            <a:r>
              <a:rPr lang="en-US" sz="2282">
                <a:solidFill>
                  <a:srgbClr val="FFFFFF"/>
                </a:solidFill>
                <a:latin typeface="Roboto"/>
                <a:ea typeface="Roboto"/>
                <a:cs typeface="Roboto"/>
                <a:sym typeface="Roboto"/>
              </a:rPr>
              <a:t>Tarifa media aplicada</a:t>
            </a:r>
          </a:p>
        </p:txBody>
      </p:sp>
      <p:sp>
        <p:nvSpPr>
          <p:cNvPr id="71" name="TextBox 71"/>
          <p:cNvSpPr txBox="1"/>
          <p:nvPr/>
        </p:nvSpPr>
        <p:spPr>
          <a:xfrm>
            <a:off x="1390553" y="7594020"/>
            <a:ext cx="2142118" cy="1013611"/>
          </a:xfrm>
          <a:prstGeom prst="rect">
            <a:avLst/>
          </a:prstGeom>
        </p:spPr>
        <p:txBody>
          <a:bodyPr lIns="0" tIns="0" rIns="0" bIns="0" rtlCol="0" anchor="t">
            <a:spAutoFit/>
          </a:bodyPr>
          <a:lstStyle/>
          <a:p>
            <a:pPr algn="ctr">
              <a:lnSpc>
                <a:spcPts val="2692"/>
              </a:lnSpc>
            </a:pPr>
            <a:r>
              <a:rPr lang="en-US" sz="2282">
                <a:solidFill>
                  <a:srgbClr val="FFFFFF"/>
                </a:solidFill>
                <a:latin typeface="Roboto"/>
                <a:ea typeface="Roboto"/>
                <a:cs typeface="Roboto"/>
                <a:sym typeface="Roboto"/>
              </a:rPr>
              <a:t>Incremento tarifa aplicada 2026 vs 2024</a:t>
            </a:r>
          </a:p>
        </p:txBody>
      </p:sp>
      <p:sp>
        <p:nvSpPr>
          <p:cNvPr id="72" name="TextBox 72"/>
          <p:cNvSpPr txBox="1"/>
          <p:nvPr/>
        </p:nvSpPr>
        <p:spPr>
          <a:xfrm>
            <a:off x="1237030" y="2020196"/>
            <a:ext cx="2449165" cy="555985"/>
          </a:xfrm>
          <a:prstGeom prst="rect">
            <a:avLst/>
          </a:prstGeom>
        </p:spPr>
        <p:txBody>
          <a:bodyPr lIns="0" tIns="0" rIns="0" bIns="0" rtlCol="0" anchor="t">
            <a:spAutoFit/>
          </a:bodyPr>
          <a:lstStyle/>
          <a:p>
            <a:pPr algn="ctr">
              <a:lnSpc>
                <a:spcPts val="2147"/>
              </a:lnSpc>
            </a:pPr>
            <a:r>
              <a:rPr lang="en-US" sz="1820">
                <a:solidFill>
                  <a:srgbClr val="FFFFFF"/>
                </a:solidFill>
                <a:latin typeface="Roboto"/>
                <a:ea typeface="Roboto"/>
                <a:cs typeface="Roboto"/>
                <a:sym typeface="Roboto"/>
              </a:rPr>
              <a:t>Talleres que trabajan con este tipo de cliente</a:t>
            </a:r>
          </a:p>
        </p:txBody>
      </p:sp>
      <p:sp>
        <p:nvSpPr>
          <p:cNvPr id="73" name="TextBox 73"/>
          <p:cNvSpPr txBox="1"/>
          <p:nvPr/>
        </p:nvSpPr>
        <p:spPr>
          <a:xfrm>
            <a:off x="5010242" y="3382879"/>
            <a:ext cx="1455868" cy="262835"/>
          </a:xfrm>
          <a:prstGeom prst="rect">
            <a:avLst/>
          </a:prstGeom>
        </p:spPr>
        <p:txBody>
          <a:bodyPr lIns="0" tIns="0" rIns="0" bIns="0" rtlCol="0" anchor="t">
            <a:spAutoFit/>
          </a:bodyPr>
          <a:lstStyle/>
          <a:p>
            <a:pPr algn="ctr">
              <a:lnSpc>
                <a:spcPts val="2005"/>
              </a:lnSpc>
            </a:pPr>
            <a:r>
              <a:rPr lang="en-US" sz="1699">
                <a:solidFill>
                  <a:srgbClr val="FFFFFF"/>
                </a:solidFill>
                <a:latin typeface="Roboto"/>
                <a:ea typeface="Roboto"/>
                <a:cs typeface="Roboto"/>
                <a:sym typeface="Roboto"/>
              </a:rPr>
              <a:t>Aseguradora</a:t>
            </a:r>
          </a:p>
        </p:txBody>
      </p:sp>
      <p:grpSp>
        <p:nvGrpSpPr>
          <p:cNvPr id="74" name="Group 74"/>
          <p:cNvGrpSpPr/>
          <p:nvPr/>
        </p:nvGrpSpPr>
        <p:grpSpPr>
          <a:xfrm>
            <a:off x="8408344" y="2089783"/>
            <a:ext cx="4758851" cy="513484"/>
            <a:chOff x="0" y="0"/>
            <a:chExt cx="1348480" cy="145502"/>
          </a:xfrm>
        </p:grpSpPr>
        <p:sp>
          <p:nvSpPr>
            <p:cNvPr id="75" name="Freeform 75"/>
            <p:cNvSpPr/>
            <p:nvPr/>
          </p:nvSpPr>
          <p:spPr>
            <a:xfrm>
              <a:off x="0" y="0"/>
              <a:ext cx="1348480" cy="145502"/>
            </a:xfrm>
            <a:custGeom>
              <a:avLst/>
              <a:gdLst/>
              <a:ahLst/>
              <a:cxnLst/>
              <a:rect l="l" t="t" r="r" b="b"/>
              <a:pathLst>
                <a:path w="1348480" h="145502">
                  <a:moveTo>
                    <a:pt x="0" y="0"/>
                  </a:moveTo>
                  <a:lnTo>
                    <a:pt x="1348480" y="0"/>
                  </a:lnTo>
                  <a:lnTo>
                    <a:pt x="1348480" y="145502"/>
                  </a:lnTo>
                  <a:lnTo>
                    <a:pt x="0" y="145502"/>
                  </a:lnTo>
                  <a:close/>
                </a:path>
              </a:pathLst>
            </a:custGeom>
            <a:solidFill>
              <a:srgbClr val="617D84">
                <a:alpha val="40000"/>
              </a:srgbClr>
            </a:solidFill>
          </p:spPr>
          <p:txBody>
            <a:bodyPr/>
            <a:lstStyle/>
            <a:p>
              <a:endParaRPr lang="es-ES"/>
            </a:p>
          </p:txBody>
        </p:sp>
        <p:sp>
          <p:nvSpPr>
            <p:cNvPr id="76" name="TextBox 76"/>
            <p:cNvSpPr txBox="1"/>
            <p:nvPr/>
          </p:nvSpPr>
          <p:spPr>
            <a:xfrm>
              <a:off x="0" y="9525"/>
              <a:ext cx="1348480" cy="135977"/>
            </a:xfrm>
            <a:prstGeom prst="rect">
              <a:avLst/>
            </a:prstGeom>
          </p:spPr>
          <p:txBody>
            <a:bodyPr lIns="63500" tIns="63500" rIns="63500" bIns="63500" rtlCol="0" anchor="ctr"/>
            <a:lstStyle/>
            <a:p>
              <a:pPr algn="ctr">
                <a:lnSpc>
                  <a:spcPts val="1405"/>
                </a:lnSpc>
              </a:pPr>
              <a:endParaRPr/>
            </a:p>
          </p:txBody>
        </p:sp>
      </p:grpSp>
      <p:sp>
        <p:nvSpPr>
          <p:cNvPr id="77" name="TextBox 77"/>
          <p:cNvSpPr txBox="1"/>
          <p:nvPr/>
        </p:nvSpPr>
        <p:spPr>
          <a:xfrm>
            <a:off x="8485918" y="2222961"/>
            <a:ext cx="5753870" cy="237603"/>
          </a:xfrm>
          <a:prstGeom prst="rect">
            <a:avLst/>
          </a:prstGeom>
        </p:spPr>
        <p:txBody>
          <a:bodyPr lIns="0" tIns="0" rIns="0" bIns="0" rtlCol="0" anchor="t">
            <a:spAutoFit/>
          </a:bodyPr>
          <a:lstStyle/>
          <a:p>
            <a:pPr algn="l">
              <a:lnSpc>
                <a:spcPts val="1850"/>
              </a:lnSpc>
            </a:pPr>
            <a:r>
              <a:rPr lang="en-US" sz="1568">
                <a:solidFill>
                  <a:srgbClr val="FFFFFF"/>
                </a:solidFill>
                <a:latin typeface="Roboto"/>
                <a:ea typeface="Roboto"/>
                <a:cs typeface="Roboto"/>
                <a:sym typeface="Roboto"/>
              </a:rPr>
              <a:t>% de talleres que trabajan esta tipología de cliente</a:t>
            </a:r>
          </a:p>
        </p:txBody>
      </p:sp>
      <p:grpSp>
        <p:nvGrpSpPr>
          <p:cNvPr id="78" name="Group 78"/>
          <p:cNvGrpSpPr/>
          <p:nvPr/>
        </p:nvGrpSpPr>
        <p:grpSpPr>
          <a:xfrm>
            <a:off x="8974678" y="3231193"/>
            <a:ext cx="2114198" cy="513484"/>
            <a:chOff x="0" y="0"/>
            <a:chExt cx="599085" cy="145502"/>
          </a:xfrm>
        </p:grpSpPr>
        <p:sp>
          <p:nvSpPr>
            <p:cNvPr id="79" name="Freeform 79"/>
            <p:cNvSpPr/>
            <p:nvPr/>
          </p:nvSpPr>
          <p:spPr>
            <a:xfrm>
              <a:off x="0" y="0"/>
              <a:ext cx="599085" cy="145502"/>
            </a:xfrm>
            <a:custGeom>
              <a:avLst/>
              <a:gdLst/>
              <a:ahLst/>
              <a:cxnLst/>
              <a:rect l="l" t="t" r="r" b="b"/>
              <a:pathLst>
                <a:path w="599085" h="145502">
                  <a:moveTo>
                    <a:pt x="0" y="0"/>
                  </a:moveTo>
                  <a:lnTo>
                    <a:pt x="599085" y="0"/>
                  </a:lnTo>
                  <a:lnTo>
                    <a:pt x="599085" y="145502"/>
                  </a:lnTo>
                  <a:lnTo>
                    <a:pt x="0" y="145502"/>
                  </a:lnTo>
                  <a:close/>
                </a:path>
              </a:pathLst>
            </a:custGeom>
            <a:solidFill>
              <a:srgbClr val="617D84">
                <a:alpha val="40000"/>
              </a:srgbClr>
            </a:solidFill>
          </p:spPr>
          <p:txBody>
            <a:bodyPr/>
            <a:lstStyle/>
            <a:p>
              <a:endParaRPr lang="es-ES"/>
            </a:p>
          </p:txBody>
        </p:sp>
        <p:sp>
          <p:nvSpPr>
            <p:cNvPr id="80" name="TextBox 80"/>
            <p:cNvSpPr txBox="1"/>
            <p:nvPr/>
          </p:nvSpPr>
          <p:spPr>
            <a:xfrm>
              <a:off x="0" y="9525"/>
              <a:ext cx="599085" cy="135977"/>
            </a:xfrm>
            <a:prstGeom prst="rect">
              <a:avLst/>
            </a:prstGeom>
          </p:spPr>
          <p:txBody>
            <a:bodyPr lIns="63500" tIns="63500" rIns="63500" bIns="63500" rtlCol="0" anchor="ctr"/>
            <a:lstStyle/>
            <a:p>
              <a:pPr algn="ctr">
                <a:lnSpc>
                  <a:spcPts val="1405"/>
                </a:lnSpc>
              </a:pPr>
              <a:endParaRPr/>
            </a:p>
          </p:txBody>
        </p:sp>
      </p:grpSp>
      <p:sp>
        <p:nvSpPr>
          <p:cNvPr id="81" name="TextBox 81"/>
          <p:cNvSpPr txBox="1"/>
          <p:nvPr/>
        </p:nvSpPr>
        <p:spPr>
          <a:xfrm>
            <a:off x="9074275" y="3345376"/>
            <a:ext cx="2475324" cy="237603"/>
          </a:xfrm>
          <a:prstGeom prst="rect">
            <a:avLst/>
          </a:prstGeom>
        </p:spPr>
        <p:txBody>
          <a:bodyPr lIns="0" tIns="0" rIns="0" bIns="0" rtlCol="0" anchor="t">
            <a:spAutoFit/>
          </a:bodyPr>
          <a:lstStyle/>
          <a:p>
            <a:pPr algn="l">
              <a:lnSpc>
                <a:spcPts val="1850"/>
              </a:lnSpc>
            </a:pPr>
            <a:r>
              <a:rPr lang="en-US" sz="1568">
                <a:solidFill>
                  <a:srgbClr val="FFFFFF"/>
                </a:solidFill>
                <a:latin typeface="Roboto"/>
                <a:ea typeface="Roboto"/>
                <a:cs typeface="Roboto"/>
                <a:sym typeface="Roboto"/>
              </a:rPr>
              <a:t>Tipología de cliente</a:t>
            </a:r>
          </a:p>
        </p:txBody>
      </p:sp>
      <p:grpSp>
        <p:nvGrpSpPr>
          <p:cNvPr id="82" name="Group 82"/>
          <p:cNvGrpSpPr/>
          <p:nvPr/>
        </p:nvGrpSpPr>
        <p:grpSpPr>
          <a:xfrm>
            <a:off x="8408344" y="3882436"/>
            <a:ext cx="5953825" cy="513484"/>
            <a:chOff x="0" y="0"/>
            <a:chExt cx="1687091" cy="145502"/>
          </a:xfrm>
        </p:grpSpPr>
        <p:sp>
          <p:nvSpPr>
            <p:cNvPr id="83" name="Freeform 83"/>
            <p:cNvSpPr/>
            <p:nvPr/>
          </p:nvSpPr>
          <p:spPr>
            <a:xfrm>
              <a:off x="0" y="0"/>
              <a:ext cx="1687091" cy="145502"/>
            </a:xfrm>
            <a:custGeom>
              <a:avLst/>
              <a:gdLst/>
              <a:ahLst/>
              <a:cxnLst/>
              <a:rect l="l" t="t" r="r" b="b"/>
              <a:pathLst>
                <a:path w="1687091" h="145502">
                  <a:moveTo>
                    <a:pt x="0" y="0"/>
                  </a:moveTo>
                  <a:lnTo>
                    <a:pt x="1687091" y="0"/>
                  </a:lnTo>
                  <a:lnTo>
                    <a:pt x="1687091" y="145502"/>
                  </a:lnTo>
                  <a:lnTo>
                    <a:pt x="0" y="145502"/>
                  </a:lnTo>
                  <a:close/>
                </a:path>
              </a:pathLst>
            </a:custGeom>
            <a:solidFill>
              <a:srgbClr val="617D84">
                <a:alpha val="40000"/>
              </a:srgbClr>
            </a:solidFill>
          </p:spPr>
          <p:txBody>
            <a:bodyPr/>
            <a:lstStyle/>
            <a:p>
              <a:endParaRPr lang="es-ES"/>
            </a:p>
          </p:txBody>
        </p:sp>
        <p:sp>
          <p:nvSpPr>
            <p:cNvPr id="84" name="TextBox 84"/>
            <p:cNvSpPr txBox="1"/>
            <p:nvPr/>
          </p:nvSpPr>
          <p:spPr>
            <a:xfrm>
              <a:off x="0" y="9525"/>
              <a:ext cx="1687091" cy="135977"/>
            </a:xfrm>
            <a:prstGeom prst="rect">
              <a:avLst/>
            </a:prstGeom>
          </p:spPr>
          <p:txBody>
            <a:bodyPr lIns="63500" tIns="63500" rIns="63500" bIns="63500" rtlCol="0" anchor="ctr"/>
            <a:lstStyle/>
            <a:p>
              <a:pPr algn="ctr">
                <a:lnSpc>
                  <a:spcPts val="1405"/>
                </a:lnSpc>
              </a:pPr>
              <a:endParaRPr/>
            </a:p>
          </p:txBody>
        </p:sp>
      </p:grpSp>
      <p:sp>
        <p:nvSpPr>
          <p:cNvPr id="85" name="TextBox 85"/>
          <p:cNvSpPr txBox="1"/>
          <p:nvPr/>
        </p:nvSpPr>
        <p:spPr>
          <a:xfrm>
            <a:off x="8576345" y="3996524"/>
            <a:ext cx="6728806" cy="237603"/>
          </a:xfrm>
          <a:prstGeom prst="rect">
            <a:avLst/>
          </a:prstGeom>
        </p:spPr>
        <p:txBody>
          <a:bodyPr lIns="0" tIns="0" rIns="0" bIns="0" rtlCol="0" anchor="t">
            <a:spAutoFit/>
          </a:bodyPr>
          <a:lstStyle/>
          <a:p>
            <a:pPr algn="l">
              <a:lnSpc>
                <a:spcPts val="1850"/>
              </a:lnSpc>
            </a:pPr>
            <a:r>
              <a:rPr lang="en-US" sz="1568">
                <a:solidFill>
                  <a:srgbClr val="FFFFFF"/>
                </a:solidFill>
                <a:latin typeface="Roboto"/>
                <a:ea typeface="Roboto"/>
                <a:cs typeface="Roboto"/>
                <a:sym typeface="Roboto"/>
              </a:rPr>
              <a:t>Peso de esta tipología de clientela sobre el total de sus clientes</a:t>
            </a:r>
          </a:p>
        </p:txBody>
      </p:sp>
      <p:grpSp>
        <p:nvGrpSpPr>
          <p:cNvPr id="86" name="Group 86"/>
          <p:cNvGrpSpPr/>
          <p:nvPr/>
        </p:nvGrpSpPr>
        <p:grpSpPr>
          <a:xfrm>
            <a:off x="8355143" y="4843802"/>
            <a:ext cx="6525217" cy="513484"/>
            <a:chOff x="0" y="0"/>
            <a:chExt cx="1849003" cy="145502"/>
          </a:xfrm>
        </p:grpSpPr>
        <p:sp>
          <p:nvSpPr>
            <p:cNvPr id="87" name="Freeform 87"/>
            <p:cNvSpPr/>
            <p:nvPr/>
          </p:nvSpPr>
          <p:spPr>
            <a:xfrm>
              <a:off x="0" y="0"/>
              <a:ext cx="1849002" cy="145502"/>
            </a:xfrm>
            <a:custGeom>
              <a:avLst/>
              <a:gdLst/>
              <a:ahLst/>
              <a:cxnLst/>
              <a:rect l="l" t="t" r="r" b="b"/>
              <a:pathLst>
                <a:path w="1849002" h="145502">
                  <a:moveTo>
                    <a:pt x="0" y="0"/>
                  </a:moveTo>
                  <a:lnTo>
                    <a:pt x="1849002" y="0"/>
                  </a:lnTo>
                  <a:lnTo>
                    <a:pt x="1849002" y="145502"/>
                  </a:lnTo>
                  <a:lnTo>
                    <a:pt x="0" y="145502"/>
                  </a:lnTo>
                  <a:close/>
                </a:path>
              </a:pathLst>
            </a:custGeom>
            <a:solidFill>
              <a:srgbClr val="617D84">
                <a:alpha val="40000"/>
              </a:srgbClr>
            </a:solidFill>
          </p:spPr>
          <p:txBody>
            <a:bodyPr/>
            <a:lstStyle/>
            <a:p>
              <a:endParaRPr lang="es-ES"/>
            </a:p>
          </p:txBody>
        </p:sp>
        <p:sp>
          <p:nvSpPr>
            <p:cNvPr id="88" name="TextBox 88"/>
            <p:cNvSpPr txBox="1"/>
            <p:nvPr/>
          </p:nvSpPr>
          <p:spPr>
            <a:xfrm>
              <a:off x="0" y="9525"/>
              <a:ext cx="1849003" cy="135977"/>
            </a:xfrm>
            <a:prstGeom prst="rect">
              <a:avLst/>
            </a:prstGeom>
          </p:spPr>
          <p:txBody>
            <a:bodyPr lIns="63500" tIns="63500" rIns="63500" bIns="63500" rtlCol="0" anchor="ctr"/>
            <a:lstStyle/>
            <a:p>
              <a:pPr algn="ctr">
                <a:lnSpc>
                  <a:spcPts val="1405"/>
                </a:lnSpc>
              </a:pPr>
              <a:endParaRPr/>
            </a:p>
          </p:txBody>
        </p:sp>
      </p:grpSp>
      <p:sp>
        <p:nvSpPr>
          <p:cNvPr id="89" name="TextBox 89"/>
          <p:cNvSpPr txBox="1"/>
          <p:nvPr/>
        </p:nvSpPr>
        <p:spPr>
          <a:xfrm>
            <a:off x="8436225" y="4962615"/>
            <a:ext cx="7582128" cy="237603"/>
          </a:xfrm>
          <a:prstGeom prst="rect">
            <a:avLst/>
          </a:prstGeom>
        </p:spPr>
        <p:txBody>
          <a:bodyPr lIns="0" tIns="0" rIns="0" bIns="0" rtlCol="0" anchor="t">
            <a:spAutoFit/>
          </a:bodyPr>
          <a:lstStyle/>
          <a:p>
            <a:pPr algn="l">
              <a:lnSpc>
                <a:spcPts val="1850"/>
              </a:lnSpc>
            </a:pPr>
            <a:r>
              <a:rPr lang="en-US" sz="1568">
                <a:solidFill>
                  <a:srgbClr val="FFFFFF"/>
                </a:solidFill>
                <a:latin typeface="Roboto"/>
                <a:ea typeface="Roboto"/>
                <a:cs typeface="Roboto"/>
                <a:sym typeface="Roboto"/>
              </a:rPr>
              <a:t>% de talleres que aplican una tarifa de mano de obra distinta a la oficial</a:t>
            </a:r>
          </a:p>
        </p:txBody>
      </p:sp>
      <p:grpSp>
        <p:nvGrpSpPr>
          <p:cNvPr id="90" name="Group 90"/>
          <p:cNvGrpSpPr/>
          <p:nvPr/>
        </p:nvGrpSpPr>
        <p:grpSpPr>
          <a:xfrm>
            <a:off x="9165057" y="5658515"/>
            <a:ext cx="6743312" cy="513484"/>
            <a:chOff x="0" y="0"/>
            <a:chExt cx="1910803" cy="145502"/>
          </a:xfrm>
        </p:grpSpPr>
        <p:sp>
          <p:nvSpPr>
            <p:cNvPr id="91" name="Freeform 91"/>
            <p:cNvSpPr/>
            <p:nvPr/>
          </p:nvSpPr>
          <p:spPr>
            <a:xfrm>
              <a:off x="0" y="0"/>
              <a:ext cx="1910803" cy="145502"/>
            </a:xfrm>
            <a:custGeom>
              <a:avLst/>
              <a:gdLst/>
              <a:ahLst/>
              <a:cxnLst/>
              <a:rect l="l" t="t" r="r" b="b"/>
              <a:pathLst>
                <a:path w="1910803" h="145502">
                  <a:moveTo>
                    <a:pt x="0" y="0"/>
                  </a:moveTo>
                  <a:lnTo>
                    <a:pt x="1910803" y="0"/>
                  </a:lnTo>
                  <a:lnTo>
                    <a:pt x="1910803" y="145502"/>
                  </a:lnTo>
                  <a:lnTo>
                    <a:pt x="0" y="145502"/>
                  </a:lnTo>
                  <a:close/>
                </a:path>
              </a:pathLst>
            </a:custGeom>
            <a:solidFill>
              <a:srgbClr val="617D84">
                <a:alpha val="40000"/>
              </a:srgbClr>
            </a:solidFill>
          </p:spPr>
          <p:txBody>
            <a:bodyPr/>
            <a:lstStyle/>
            <a:p>
              <a:endParaRPr lang="es-ES"/>
            </a:p>
          </p:txBody>
        </p:sp>
        <p:sp>
          <p:nvSpPr>
            <p:cNvPr id="92" name="TextBox 92"/>
            <p:cNvSpPr txBox="1"/>
            <p:nvPr/>
          </p:nvSpPr>
          <p:spPr>
            <a:xfrm>
              <a:off x="0" y="9525"/>
              <a:ext cx="1910803" cy="135977"/>
            </a:xfrm>
            <a:prstGeom prst="rect">
              <a:avLst/>
            </a:prstGeom>
          </p:spPr>
          <p:txBody>
            <a:bodyPr lIns="63500" tIns="63500" rIns="63500" bIns="63500" rtlCol="0" anchor="ctr"/>
            <a:lstStyle/>
            <a:p>
              <a:pPr algn="ctr">
                <a:lnSpc>
                  <a:spcPts val="1405"/>
                </a:lnSpc>
              </a:pPr>
              <a:endParaRPr/>
            </a:p>
          </p:txBody>
        </p:sp>
      </p:grpSp>
      <p:sp>
        <p:nvSpPr>
          <p:cNvPr id="93" name="TextBox 93"/>
          <p:cNvSpPr txBox="1"/>
          <p:nvPr/>
        </p:nvSpPr>
        <p:spPr>
          <a:xfrm>
            <a:off x="9271460" y="5710301"/>
            <a:ext cx="6636910" cy="461698"/>
          </a:xfrm>
          <a:prstGeom prst="rect">
            <a:avLst/>
          </a:prstGeom>
        </p:spPr>
        <p:txBody>
          <a:bodyPr lIns="0" tIns="0" rIns="0" bIns="0" rtlCol="0" anchor="t">
            <a:spAutoFit/>
          </a:bodyPr>
          <a:lstStyle/>
          <a:p>
            <a:pPr algn="l">
              <a:lnSpc>
                <a:spcPts val="1850"/>
              </a:lnSpc>
            </a:pPr>
            <a:r>
              <a:rPr lang="en-US" sz="1568">
                <a:solidFill>
                  <a:srgbClr val="FFFFFF"/>
                </a:solidFill>
                <a:latin typeface="Roboto"/>
                <a:ea typeface="Roboto"/>
                <a:cs typeface="Roboto"/>
                <a:sym typeface="Roboto"/>
              </a:rPr>
              <a:t>Tarifa aplicada entre esos talleres que aplican tarifa especial y diferencia frente a la oficial</a:t>
            </a:r>
          </a:p>
        </p:txBody>
      </p:sp>
      <p:grpSp>
        <p:nvGrpSpPr>
          <p:cNvPr id="94" name="Group 94"/>
          <p:cNvGrpSpPr/>
          <p:nvPr/>
        </p:nvGrpSpPr>
        <p:grpSpPr>
          <a:xfrm>
            <a:off x="8913842" y="6595289"/>
            <a:ext cx="7878326" cy="513484"/>
            <a:chOff x="0" y="0"/>
            <a:chExt cx="2232423" cy="145502"/>
          </a:xfrm>
        </p:grpSpPr>
        <p:sp>
          <p:nvSpPr>
            <p:cNvPr id="95" name="Freeform 95"/>
            <p:cNvSpPr/>
            <p:nvPr/>
          </p:nvSpPr>
          <p:spPr>
            <a:xfrm>
              <a:off x="0" y="0"/>
              <a:ext cx="2232423" cy="145502"/>
            </a:xfrm>
            <a:custGeom>
              <a:avLst/>
              <a:gdLst/>
              <a:ahLst/>
              <a:cxnLst/>
              <a:rect l="l" t="t" r="r" b="b"/>
              <a:pathLst>
                <a:path w="2232423" h="145502">
                  <a:moveTo>
                    <a:pt x="0" y="0"/>
                  </a:moveTo>
                  <a:lnTo>
                    <a:pt x="2232423" y="0"/>
                  </a:lnTo>
                  <a:lnTo>
                    <a:pt x="2232423" y="145502"/>
                  </a:lnTo>
                  <a:lnTo>
                    <a:pt x="0" y="145502"/>
                  </a:lnTo>
                  <a:close/>
                </a:path>
              </a:pathLst>
            </a:custGeom>
            <a:solidFill>
              <a:srgbClr val="617D84">
                <a:alpha val="40000"/>
              </a:srgbClr>
            </a:solidFill>
          </p:spPr>
          <p:txBody>
            <a:bodyPr/>
            <a:lstStyle/>
            <a:p>
              <a:endParaRPr lang="es-ES"/>
            </a:p>
          </p:txBody>
        </p:sp>
        <p:sp>
          <p:nvSpPr>
            <p:cNvPr id="96" name="TextBox 96"/>
            <p:cNvSpPr txBox="1"/>
            <p:nvPr/>
          </p:nvSpPr>
          <p:spPr>
            <a:xfrm>
              <a:off x="0" y="9525"/>
              <a:ext cx="2232423" cy="135977"/>
            </a:xfrm>
            <a:prstGeom prst="rect">
              <a:avLst/>
            </a:prstGeom>
          </p:spPr>
          <p:txBody>
            <a:bodyPr lIns="63500" tIns="63500" rIns="63500" bIns="63500" rtlCol="0" anchor="ctr"/>
            <a:lstStyle/>
            <a:p>
              <a:pPr algn="ctr">
                <a:lnSpc>
                  <a:spcPts val="1405"/>
                </a:lnSpc>
              </a:pPr>
              <a:endParaRPr/>
            </a:p>
          </p:txBody>
        </p:sp>
      </p:grpSp>
      <p:sp>
        <p:nvSpPr>
          <p:cNvPr id="97" name="TextBox 97"/>
          <p:cNvSpPr txBox="1"/>
          <p:nvPr/>
        </p:nvSpPr>
        <p:spPr>
          <a:xfrm>
            <a:off x="8986864" y="6635666"/>
            <a:ext cx="7805304" cy="461698"/>
          </a:xfrm>
          <a:prstGeom prst="rect">
            <a:avLst/>
          </a:prstGeom>
        </p:spPr>
        <p:txBody>
          <a:bodyPr lIns="0" tIns="0" rIns="0" bIns="0" rtlCol="0" anchor="t">
            <a:spAutoFit/>
          </a:bodyPr>
          <a:lstStyle/>
          <a:p>
            <a:pPr algn="l">
              <a:lnSpc>
                <a:spcPts val="1850"/>
              </a:lnSpc>
            </a:pPr>
            <a:r>
              <a:rPr lang="en-US" sz="1568">
                <a:solidFill>
                  <a:srgbClr val="FFFFFF"/>
                </a:solidFill>
                <a:latin typeface="Roboto"/>
                <a:ea typeface="Roboto"/>
                <a:cs typeface="Roboto"/>
                <a:sym typeface="Roboto"/>
              </a:rPr>
              <a:t>Tarifa media finalmente aplicada para esta tipología de cliente (teniendo en cuenta los que aplican una especial y los que no)</a:t>
            </a:r>
          </a:p>
        </p:txBody>
      </p:sp>
      <p:grpSp>
        <p:nvGrpSpPr>
          <p:cNvPr id="98" name="Group 98"/>
          <p:cNvGrpSpPr/>
          <p:nvPr/>
        </p:nvGrpSpPr>
        <p:grpSpPr>
          <a:xfrm>
            <a:off x="8045718" y="7172062"/>
            <a:ext cx="8363141" cy="513484"/>
            <a:chOff x="0" y="0"/>
            <a:chExt cx="2369802" cy="145502"/>
          </a:xfrm>
        </p:grpSpPr>
        <p:sp>
          <p:nvSpPr>
            <p:cNvPr id="99" name="Freeform 99"/>
            <p:cNvSpPr/>
            <p:nvPr/>
          </p:nvSpPr>
          <p:spPr>
            <a:xfrm>
              <a:off x="0" y="0"/>
              <a:ext cx="2369802" cy="145502"/>
            </a:xfrm>
            <a:custGeom>
              <a:avLst/>
              <a:gdLst/>
              <a:ahLst/>
              <a:cxnLst/>
              <a:rect l="l" t="t" r="r" b="b"/>
              <a:pathLst>
                <a:path w="2369802" h="145502">
                  <a:moveTo>
                    <a:pt x="0" y="0"/>
                  </a:moveTo>
                  <a:lnTo>
                    <a:pt x="2369802" y="0"/>
                  </a:lnTo>
                  <a:lnTo>
                    <a:pt x="2369802" y="145502"/>
                  </a:lnTo>
                  <a:lnTo>
                    <a:pt x="0" y="145502"/>
                  </a:lnTo>
                  <a:close/>
                </a:path>
              </a:pathLst>
            </a:custGeom>
            <a:solidFill>
              <a:srgbClr val="617D84">
                <a:alpha val="40000"/>
              </a:srgbClr>
            </a:solidFill>
          </p:spPr>
          <p:txBody>
            <a:bodyPr/>
            <a:lstStyle/>
            <a:p>
              <a:endParaRPr lang="es-ES"/>
            </a:p>
          </p:txBody>
        </p:sp>
        <p:sp>
          <p:nvSpPr>
            <p:cNvPr id="100" name="TextBox 100"/>
            <p:cNvSpPr txBox="1"/>
            <p:nvPr/>
          </p:nvSpPr>
          <p:spPr>
            <a:xfrm>
              <a:off x="0" y="9525"/>
              <a:ext cx="2369802" cy="135977"/>
            </a:xfrm>
            <a:prstGeom prst="rect">
              <a:avLst/>
            </a:prstGeom>
          </p:spPr>
          <p:txBody>
            <a:bodyPr lIns="63500" tIns="63500" rIns="63500" bIns="63500" rtlCol="0" anchor="ctr"/>
            <a:lstStyle/>
            <a:p>
              <a:pPr algn="ctr">
                <a:lnSpc>
                  <a:spcPts val="1405"/>
                </a:lnSpc>
              </a:pPr>
              <a:endParaRPr/>
            </a:p>
          </p:txBody>
        </p:sp>
      </p:grpSp>
      <p:sp>
        <p:nvSpPr>
          <p:cNvPr id="101" name="TextBox 101"/>
          <p:cNvSpPr txBox="1"/>
          <p:nvPr/>
        </p:nvSpPr>
        <p:spPr>
          <a:xfrm>
            <a:off x="8162389" y="7218739"/>
            <a:ext cx="8330426" cy="685792"/>
          </a:xfrm>
          <a:prstGeom prst="rect">
            <a:avLst/>
          </a:prstGeom>
        </p:spPr>
        <p:txBody>
          <a:bodyPr lIns="0" tIns="0" rIns="0" bIns="0" rtlCol="0" anchor="t">
            <a:spAutoFit/>
          </a:bodyPr>
          <a:lstStyle/>
          <a:p>
            <a:pPr algn="l">
              <a:lnSpc>
                <a:spcPts val="1850"/>
              </a:lnSpc>
            </a:pPr>
            <a:r>
              <a:rPr lang="en-US" sz="1568">
                <a:solidFill>
                  <a:srgbClr val="FFFFFF"/>
                </a:solidFill>
                <a:latin typeface="Roboto"/>
                <a:ea typeface="Roboto"/>
                <a:cs typeface="Roboto"/>
                <a:sym typeface="Roboto"/>
              </a:rPr>
              <a:t>Diferencia entre la tarifa media finalmente aplicada y la tarifa oficial del canal analizado para esta tipología de cliente</a:t>
            </a:r>
          </a:p>
          <a:p>
            <a:pPr algn="l">
              <a:lnSpc>
                <a:spcPts val="1850"/>
              </a:lnSpc>
            </a:pPr>
            <a:endParaRPr lang="en-US" sz="1568">
              <a:solidFill>
                <a:srgbClr val="FFFFFF"/>
              </a:solidFill>
              <a:latin typeface="Roboto"/>
              <a:ea typeface="Roboto"/>
              <a:cs typeface="Roboto"/>
              <a:sym typeface="Roboto"/>
            </a:endParaRPr>
          </a:p>
        </p:txBody>
      </p:sp>
      <p:sp>
        <p:nvSpPr>
          <p:cNvPr id="102" name="TextBox 102"/>
          <p:cNvSpPr txBox="1"/>
          <p:nvPr/>
        </p:nvSpPr>
        <p:spPr>
          <a:xfrm>
            <a:off x="8824754" y="8031953"/>
            <a:ext cx="8684883" cy="461698"/>
          </a:xfrm>
          <a:prstGeom prst="rect">
            <a:avLst/>
          </a:prstGeom>
        </p:spPr>
        <p:txBody>
          <a:bodyPr lIns="0" tIns="0" rIns="0" bIns="0" rtlCol="0" anchor="t">
            <a:spAutoFit/>
          </a:bodyPr>
          <a:lstStyle/>
          <a:p>
            <a:pPr algn="l">
              <a:lnSpc>
                <a:spcPts val="1850"/>
              </a:lnSpc>
            </a:pPr>
            <a:r>
              <a:rPr lang="en-US" sz="1568">
                <a:solidFill>
                  <a:srgbClr val="FFFFFF"/>
                </a:solidFill>
                <a:latin typeface="Roboto"/>
                <a:ea typeface="Roboto"/>
                <a:cs typeface="Roboto"/>
                <a:sym typeface="Roboto"/>
              </a:rPr>
              <a:t>Evolución de la tarifa aplicada para esta tipología de cliente frente al año 2024 (última medición)</a:t>
            </a:r>
          </a:p>
          <a:p>
            <a:pPr algn="l">
              <a:lnSpc>
                <a:spcPts val="1850"/>
              </a:lnSpc>
            </a:pPr>
            <a:endParaRPr lang="en-US" sz="1568">
              <a:solidFill>
                <a:srgbClr val="FFFFFF"/>
              </a:solidFill>
              <a:latin typeface="Roboto"/>
              <a:ea typeface="Roboto"/>
              <a:cs typeface="Roboto"/>
              <a:sym typeface="Roboto"/>
            </a:endParaRPr>
          </a:p>
        </p:txBody>
      </p:sp>
      <p:sp>
        <p:nvSpPr>
          <p:cNvPr id="103" name="TextBox 103"/>
          <p:cNvSpPr txBox="1"/>
          <p:nvPr/>
        </p:nvSpPr>
        <p:spPr>
          <a:xfrm>
            <a:off x="15040728" y="2382894"/>
            <a:ext cx="2385344" cy="427250"/>
          </a:xfrm>
          <a:prstGeom prst="rect">
            <a:avLst/>
          </a:prstGeom>
        </p:spPr>
        <p:txBody>
          <a:bodyPr lIns="0" tIns="0" rIns="0" bIns="0" rtlCol="0" anchor="t">
            <a:spAutoFit/>
          </a:bodyPr>
          <a:lstStyle/>
          <a:p>
            <a:pPr algn="ctr">
              <a:lnSpc>
                <a:spcPts val="3285"/>
              </a:lnSpc>
            </a:pPr>
            <a:r>
              <a:rPr lang="en-US" sz="2783" b="1">
                <a:solidFill>
                  <a:srgbClr val="FFFFFF"/>
                </a:solidFill>
                <a:latin typeface="Roboto Bold"/>
                <a:ea typeface="Roboto Bold"/>
                <a:cs typeface="Roboto Bold"/>
                <a:sym typeface="Roboto Bold"/>
              </a:rPr>
              <a:t>70,9€/h</a:t>
            </a:r>
          </a:p>
        </p:txBody>
      </p:sp>
      <p:sp>
        <p:nvSpPr>
          <p:cNvPr id="104" name="TextBox 104"/>
          <p:cNvSpPr txBox="1"/>
          <p:nvPr/>
        </p:nvSpPr>
        <p:spPr>
          <a:xfrm>
            <a:off x="14880323" y="3294104"/>
            <a:ext cx="2889962" cy="251306"/>
          </a:xfrm>
          <a:prstGeom prst="rect">
            <a:avLst/>
          </a:prstGeom>
        </p:spPr>
        <p:txBody>
          <a:bodyPr lIns="0" tIns="0" rIns="0" bIns="0" rtlCol="0" anchor="t">
            <a:spAutoFit/>
          </a:bodyPr>
          <a:lstStyle/>
          <a:p>
            <a:pPr algn="ctr">
              <a:lnSpc>
                <a:spcPts val="1874"/>
              </a:lnSpc>
            </a:pPr>
            <a:r>
              <a:rPr lang="en-US" sz="1588">
                <a:solidFill>
                  <a:srgbClr val="FFFFFF"/>
                </a:solidFill>
                <a:latin typeface="Roboto"/>
                <a:ea typeface="Roboto"/>
                <a:cs typeface="Roboto"/>
                <a:sym typeface="Roboto"/>
              </a:rPr>
              <a:t>Tarifa oficial del canal analizado</a:t>
            </a:r>
          </a:p>
        </p:txBody>
      </p:sp>
      <p:sp>
        <p:nvSpPr>
          <p:cNvPr id="105" name="TextBox 105"/>
          <p:cNvSpPr txBox="1"/>
          <p:nvPr/>
        </p:nvSpPr>
        <p:spPr>
          <a:xfrm>
            <a:off x="15040728" y="2002519"/>
            <a:ext cx="2385344" cy="326824"/>
          </a:xfrm>
          <a:prstGeom prst="rect">
            <a:avLst/>
          </a:prstGeom>
        </p:spPr>
        <p:txBody>
          <a:bodyPr lIns="0" tIns="0" rIns="0" bIns="0" rtlCol="0" anchor="t">
            <a:spAutoFit/>
          </a:bodyPr>
          <a:lstStyle/>
          <a:p>
            <a:pPr algn="ctr">
              <a:lnSpc>
                <a:spcPts val="2409"/>
              </a:lnSpc>
            </a:pPr>
            <a:r>
              <a:rPr lang="en-US" sz="2042" b="1">
                <a:solidFill>
                  <a:srgbClr val="FFFFFF"/>
                </a:solidFill>
                <a:latin typeface="Roboto Bold"/>
                <a:ea typeface="Roboto Bold"/>
                <a:cs typeface="Roboto Bold"/>
                <a:sym typeface="Roboto Bold"/>
              </a:rPr>
              <a:t>Tarifa</a:t>
            </a:r>
          </a:p>
        </p:txBody>
      </p:sp>
      <p:sp>
        <p:nvSpPr>
          <p:cNvPr id="106" name="TextBox 106"/>
          <p:cNvSpPr txBox="1"/>
          <p:nvPr/>
        </p:nvSpPr>
        <p:spPr>
          <a:xfrm>
            <a:off x="1119170" y="545154"/>
            <a:ext cx="6500830" cy="410369"/>
          </a:xfrm>
          <a:prstGeom prst="rect">
            <a:avLst/>
          </a:prstGeom>
        </p:spPr>
        <p:txBody>
          <a:bodyPr wrap="square" lIns="0" tIns="0" rIns="0" bIns="0" rtlCol="0" anchor="t">
            <a:spAutoFit/>
          </a:bodyPr>
          <a:lstStyle/>
          <a:p>
            <a:pPr algn="l">
              <a:lnSpc>
                <a:spcPts val="3158"/>
              </a:lnSpc>
              <a:spcBef>
                <a:spcPct val="0"/>
              </a:spcBef>
            </a:pPr>
            <a:r>
              <a:rPr lang="en-US" sz="3008" b="1" dirty="0" err="1">
                <a:solidFill>
                  <a:srgbClr val="FFFFFF"/>
                </a:solidFill>
                <a:latin typeface="Roboto Bold"/>
                <a:ea typeface="Roboto Bold"/>
                <a:cs typeface="Roboto Bold"/>
                <a:sym typeface="Roboto Bold"/>
              </a:rPr>
              <a:t>Interpretación</a:t>
            </a:r>
            <a:r>
              <a:rPr lang="en-US" sz="3008" b="1" dirty="0">
                <a:solidFill>
                  <a:srgbClr val="FFFFFF"/>
                </a:solidFill>
                <a:latin typeface="Roboto Bold"/>
                <a:ea typeface="Roboto Bold"/>
                <a:cs typeface="Roboto Bold"/>
                <a:sym typeface="Roboto Bold"/>
              </a:rPr>
              <a:t> de las </a:t>
            </a:r>
            <a:r>
              <a:rPr lang="en-US" sz="3008" b="1" dirty="0" err="1">
                <a:solidFill>
                  <a:srgbClr val="FFFFFF"/>
                </a:solidFill>
                <a:latin typeface="Roboto Bold"/>
                <a:ea typeface="Roboto Bold"/>
                <a:cs typeface="Roboto Bold"/>
                <a:sym typeface="Roboto Bold"/>
              </a:rPr>
              <a:t>diapositivas</a:t>
            </a:r>
            <a:endParaRPr lang="en-US" sz="3008" b="1" dirty="0">
              <a:solidFill>
                <a:srgbClr val="FFFFFF"/>
              </a:solidFill>
              <a:latin typeface="Roboto Bold"/>
              <a:ea typeface="Roboto Bold"/>
              <a:cs typeface="Roboto Bold"/>
              <a:sym typeface="Roboto Bold"/>
            </a:endParaRPr>
          </a:p>
        </p:txBody>
      </p:sp>
      <p:sp>
        <p:nvSpPr>
          <p:cNvPr id="107" name="Freeform 107"/>
          <p:cNvSpPr/>
          <p:nvPr/>
        </p:nvSpPr>
        <p:spPr>
          <a:xfrm>
            <a:off x="6851362" y="1251878"/>
            <a:ext cx="223630" cy="195397"/>
          </a:xfrm>
          <a:custGeom>
            <a:avLst/>
            <a:gdLst/>
            <a:ahLst/>
            <a:cxnLst/>
            <a:rect l="l" t="t" r="r" b="b"/>
            <a:pathLst>
              <a:path w="223630" h="195397">
                <a:moveTo>
                  <a:pt x="0" y="0"/>
                </a:moveTo>
                <a:lnTo>
                  <a:pt x="223630" y="0"/>
                </a:lnTo>
                <a:lnTo>
                  <a:pt x="223630" y="195397"/>
                </a:lnTo>
                <a:lnTo>
                  <a:pt x="0" y="19539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108" name="Freeform 108"/>
          <p:cNvSpPr/>
          <p:nvPr/>
        </p:nvSpPr>
        <p:spPr>
          <a:xfrm>
            <a:off x="7116301" y="1251878"/>
            <a:ext cx="271857" cy="195397"/>
          </a:xfrm>
          <a:custGeom>
            <a:avLst/>
            <a:gdLst/>
            <a:ahLst/>
            <a:cxnLst/>
            <a:rect l="l" t="t" r="r" b="b"/>
            <a:pathLst>
              <a:path w="271857" h="195397">
                <a:moveTo>
                  <a:pt x="0" y="0"/>
                </a:moveTo>
                <a:lnTo>
                  <a:pt x="271857" y="0"/>
                </a:lnTo>
                <a:lnTo>
                  <a:pt x="271857" y="195397"/>
                </a:lnTo>
                <a:lnTo>
                  <a:pt x="0" y="1953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109" name="Freeform 109"/>
          <p:cNvSpPr/>
          <p:nvPr/>
        </p:nvSpPr>
        <p:spPr>
          <a:xfrm>
            <a:off x="7430797" y="1251878"/>
            <a:ext cx="329585" cy="200223"/>
          </a:xfrm>
          <a:custGeom>
            <a:avLst/>
            <a:gdLst/>
            <a:ahLst/>
            <a:cxnLst/>
            <a:rect l="l" t="t" r="r" b="b"/>
            <a:pathLst>
              <a:path w="329585" h="200223">
                <a:moveTo>
                  <a:pt x="0" y="0"/>
                </a:moveTo>
                <a:lnTo>
                  <a:pt x="329585" y="0"/>
                </a:lnTo>
                <a:lnTo>
                  <a:pt x="329585" y="200223"/>
                </a:lnTo>
                <a:lnTo>
                  <a:pt x="0" y="20022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110" name="AutoShape 110"/>
          <p:cNvSpPr/>
          <p:nvPr/>
        </p:nvSpPr>
        <p:spPr>
          <a:xfrm>
            <a:off x="7859656" y="1349577"/>
            <a:ext cx="934515" cy="0"/>
          </a:xfrm>
          <a:prstGeom prst="line">
            <a:avLst/>
          </a:prstGeom>
          <a:ln w="57150" cap="flat">
            <a:solidFill>
              <a:srgbClr val="FF5C56"/>
            </a:solidFill>
            <a:prstDash val="solid"/>
            <a:headEnd type="none" w="sm" len="sm"/>
            <a:tailEnd type="none" w="sm" len="sm"/>
          </a:ln>
        </p:spPr>
        <p:txBody>
          <a:bodyPr/>
          <a:lstStyle/>
          <a:p>
            <a:endParaRPr lang="es-ES"/>
          </a:p>
        </p:txBody>
      </p:sp>
      <p:sp>
        <p:nvSpPr>
          <p:cNvPr id="111" name="AutoShape 111"/>
          <p:cNvSpPr/>
          <p:nvPr/>
        </p:nvSpPr>
        <p:spPr>
          <a:xfrm>
            <a:off x="1119170" y="1349577"/>
            <a:ext cx="5614645" cy="0"/>
          </a:xfrm>
          <a:prstGeom prst="line">
            <a:avLst/>
          </a:prstGeom>
          <a:ln w="57150" cap="flat">
            <a:solidFill>
              <a:srgbClr val="FF5C56"/>
            </a:solidFill>
            <a:prstDash val="solid"/>
            <a:headEnd type="none" w="sm" len="sm"/>
            <a:tailEnd type="none" w="sm" len="sm"/>
          </a:ln>
        </p:spPr>
        <p:txBody>
          <a:bodyPr/>
          <a:lstStyle/>
          <a:p>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1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2"/>
                                        </p:tgtEl>
                                      </p:cBhvr>
                                    </p:cmd>
                                  </p:childTnLst>
                                </p:cTn>
                              </p:par>
                            </p:childTnLst>
                          </p:cTn>
                        </p:par>
                      </p:childTnLst>
                    </p:cTn>
                  </p:par>
                </p:childTnLst>
              </p:cTn>
              <p:nextCondLst>
                <p:cond evt="onClick" delay="0">
                  <p:tgtEl>
                    <p:spTgt spid="112"/>
                  </p:tgtEl>
                </p:cond>
              </p:nextCondLst>
            </p:seq>
            <p:video>
              <p:cMediaNode vol="80000">
                <p:cTn id="12" repeatCount="indefinite" fill="hold" display="0">
                  <p:stCondLst>
                    <p:cond delay="indefinite"/>
                  </p:stCondLst>
                </p:cTn>
                <p:tgtEl>
                  <p:spTgt spid="11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8" name="Diseño sin título (15)">
            <a:hlinkClick r:id="" action="ppaction://media"/>
            <a:extLst>
              <a:ext uri="{FF2B5EF4-FFF2-40B4-BE49-F238E27FC236}">
                <a16:creationId xmlns:a16="http://schemas.microsoft.com/office/drawing/2014/main" id="{EFB6E35D-AA75-37BA-29D2-DFA7229760B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8265548" y="1407298"/>
            <a:ext cx="1756905" cy="1756905"/>
          </a:xfrm>
          <a:custGeom>
            <a:avLst/>
            <a:gdLst/>
            <a:ahLst/>
            <a:cxnLst/>
            <a:rect l="l" t="t" r="r" b="b"/>
            <a:pathLst>
              <a:path w="1756905" h="1756905">
                <a:moveTo>
                  <a:pt x="0" y="0"/>
                </a:moveTo>
                <a:lnTo>
                  <a:pt x="1756904" y="0"/>
                </a:lnTo>
                <a:lnTo>
                  <a:pt x="1756904" y="1756905"/>
                </a:lnTo>
                <a:lnTo>
                  <a:pt x="0" y="1756905"/>
                </a:lnTo>
                <a:lnTo>
                  <a:pt x="0" y="0"/>
                </a:lnTo>
                <a:close/>
              </a:path>
            </a:pathLst>
          </a:custGeom>
          <a:blipFill>
            <a:blip r:embed="rId5"/>
            <a:stretch>
              <a:fillRect/>
            </a:stretch>
          </a:blipFill>
        </p:spPr>
        <p:txBody>
          <a:bodyPr/>
          <a:lstStyle/>
          <a:p>
            <a:endParaRPr lang="es-ES"/>
          </a:p>
        </p:txBody>
      </p:sp>
      <p:sp>
        <p:nvSpPr>
          <p:cNvPr id="3" name="TextBox 3"/>
          <p:cNvSpPr txBox="1"/>
          <p:nvPr/>
        </p:nvSpPr>
        <p:spPr>
          <a:xfrm>
            <a:off x="7517118" y="3924300"/>
            <a:ext cx="3245154" cy="678552"/>
          </a:xfrm>
          <a:prstGeom prst="rect">
            <a:avLst/>
          </a:prstGeom>
        </p:spPr>
        <p:txBody>
          <a:bodyPr wrap="square" lIns="0" tIns="0" rIns="0" bIns="0" rtlCol="0" anchor="t">
            <a:spAutoFit/>
          </a:bodyPr>
          <a:lstStyle/>
          <a:p>
            <a:pPr algn="ctr">
              <a:lnSpc>
                <a:spcPts val="5177"/>
              </a:lnSpc>
              <a:spcBef>
                <a:spcPct val="0"/>
              </a:spcBef>
            </a:pPr>
            <a:r>
              <a:rPr lang="en-US" sz="4930" b="1" dirty="0">
                <a:solidFill>
                  <a:srgbClr val="FFFFFF"/>
                </a:solidFill>
                <a:latin typeface="Roboto Bold"/>
                <a:ea typeface="Roboto Bold"/>
                <a:cs typeface="Roboto Bold"/>
                <a:sym typeface="Roboto Bold"/>
              </a:rPr>
              <a:t>Red </a:t>
            </a:r>
            <a:r>
              <a:rPr lang="en-US" sz="4930" b="1" dirty="0" err="1">
                <a:solidFill>
                  <a:srgbClr val="FFFFFF"/>
                </a:solidFill>
                <a:latin typeface="Roboto Bold"/>
                <a:ea typeface="Roboto Bold"/>
                <a:cs typeface="Roboto Bold"/>
                <a:sym typeface="Roboto Bold"/>
              </a:rPr>
              <a:t>oficial</a:t>
            </a:r>
            <a:endParaRPr lang="en-US" sz="4930" b="1" dirty="0">
              <a:solidFill>
                <a:srgbClr val="FFFFFF"/>
              </a:solidFill>
              <a:latin typeface="Roboto Bold"/>
              <a:ea typeface="Roboto Bold"/>
              <a:cs typeface="Roboto Bold"/>
              <a:sym typeface="Roboto Bold"/>
            </a:endParaRPr>
          </a:p>
        </p:txBody>
      </p:sp>
      <p:sp>
        <p:nvSpPr>
          <p:cNvPr id="4" name="Freeform 4"/>
          <p:cNvSpPr/>
          <p:nvPr/>
        </p:nvSpPr>
        <p:spPr>
          <a:xfrm>
            <a:off x="577415" y="731342"/>
            <a:ext cx="1649631" cy="486641"/>
          </a:xfrm>
          <a:custGeom>
            <a:avLst/>
            <a:gdLst/>
            <a:ahLst/>
            <a:cxnLst/>
            <a:rect l="l" t="t" r="r" b="b"/>
            <a:pathLst>
              <a:path w="1649631" h="486641">
                <a:moveTo>
                  <a:pt x="0" y="0"/>
                </a:moveTo>
                <a:lnTo>
                  <a:pt x="1649631" y="0"/>
                </a:lnTo>
                <a:lnTo>
                  <a:pt x="1649631" y="486641"/>
                </a:lnTo>
                <a:lnTo>
                  <a:pt x="0" y="48664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 name="AutoShape 5"/>
          <p:cNvSpPr/>
          <p:nvPr/>
        </p:nvSpPr>
        <p:spPr>
          <a:xfrm flipV="1">
            <a:off x="857419" y="748763"/>
            <a:ext cx="1369627" cy="0"/>
          </a:xfrm>
          <a:prstGeom prst="line">
            <a:avLst/>
          </a:prstGeom>
          <a:ln w="9525" cap="flat">
            <a:solidFill>
              <a:srgbClr val="FF5C56"/>
            </a:solidFill>
            <a:prstDash val="solid"/>
            <a:headEnd type="none" w="sm" len="sm"/>
            <a:tailEnd type="none" w="sm" len="sm"/>
          </a:ln>
        </p:spPr>
        <p:txBody>
          <a:bodyPr/>
          <a:lstStyle/>
          <a:p>
            <a:endParaRPr lang="es-ES"/>
          </a:p>
        </p:txBody>
      </p:sp>
      <p:sp>
        <p:nvSpPr>
          <p:cNvPr id="6" name="TextBox 6"/>
          <p:cNvSpPr txBox="1"/>
          <p:nvPr/>
        </p:nvSpPr>
        <p:spPr>
          <a:xfrm>
            <a:off x="590865" y="478129"/>
            <a:ext cx="713761" cy="200199"/>
          </a:xfrm>
          <a:prstGeom prst="rect">
            <a:avLst/>
          </a:prstGeom>
        </p:spPr>
        <p:txBody>
          <a:bodyPr lIns="0" tIns="0" rIns="0" bIns="0" rtlCol="0" anchor="t">
            <a:spAutoFit/>
          </a:bodyPr>
          <a:lstStyle/>
          <a:p>
            <a:pPr algn="ctr">
              <a:lnSpc>
                <a:spcPts val="1448"/>
              </a:lnSpc>
            </a:pPr>
            <a:r>
              <a:rPr lang="en-US" sz="1379">
                <a:solidFill>
                  <a:srgbClr val="FF5C56"/>
                </a:solidFill>
                <a:latin typeface="Roboto"/>
                <a:ea typeface="Roboto"/>
                <a:cs typeface="Roboto"/>
                <a:sym typeface="Roboto"/>
              </a:rPr>
              <a:t>ESPACIO</a:t>
            </a:r>
          </a:p>
        </p:txBody>
      </p:sp>
      <p:sp>
        <p:nvSpPr>
          <p:cNvPr id="7" name="TextBox 7"/>
          <p:cNvSpPr txBox="1"/>
          <p:nvPr/>
        </p:nvSpPr>
        <p:spPr>
          <a:xfrm>
            <a:off x="1337508" y="478129"/>
            <a:ext cx="1024692" cy="179536"/>
          </a:xfrm>
          <a:prstGeom prst="rect">
            <a:avLst/>
          </a:prstGeom>
        </p:spPr>
        <p:txBody>
          <a:bodyPr wrap="square" lIns="0" tIns="0" rIns="0" bIns="0" rtlCol="0" anchor="t">
            <a:spAutoFit/>
          </a:bodyPr>
          <a:lstStyle/>
          <a:p>
            <a:pPr algn="ctr">
              <a:lnSpc>
                <a:spcPts val="1448"/>
              </a:lnSpc>
            </a:pPr>
            <a:r>
              <a:rPr lang="en-US" sz="1379" dirty="0">
                <a:solidFill>
                  <a:srgbClr val="F5F5EF"/>
                </a:solidFill>
                <a:latin typeface="Roboto"/>
                <a:ea typeface="Roboto"/>
                <a:cs typeface="Roboto"/>
                <a:sym typeface="Roboto"/>
              </a:rPr>
              <a:t>POSVENTA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248" name="Diseño sin título (15)">
            <a:hlinkClick r:id="" action="ppaction://media"/>
            <a:extLst>
              <a:ext uri="{FF2B5EF4-FFF2-40B4-BE49-F238E27FC236}">
                <a16:creationId xmlns:a16="http://schemas.microsoft.com/office/drawing/2014/main" id="{57C2B05E-AB3A-1221-D675-952091C1DA6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grpSp>
        <p:nvGrpSpPr>
          <p:cNvPr id="2" name="Group 2"/>
          <p:cNvGrpSpPr/>
          <p:nvPr/>
        </p:nvGrpSpPr>
        <p:grpSpPr>
          <a:xfrm>
            <a:off x="973931" y="3387705"/>
            <a:ext cx="2600328" cy="833676"/>
            <a:chOff x="0" y="0"/>
            <a:chExt cx="932939" cy="299104"/>
          </a:xfrm>
        </p:grpSpPr>
        <p:sp>
          <p:nvSpPr>
            <p:cNvPr id="3" name="Freeform 3"/>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F59423"/>
            </a:solidFill>
          </p:spPr>
          <p:txBody>
            <a:bodyPr/>
            <a:lstStyle/>
            <a:p>
              <a:endParaRPr lang="es-ES"/>
            </a:p>
          </p:txBody>
        </p:sp>
        <p:sp>
          <p:nvSpPr>
            <p:cNvPr id="4" name="TextBox 4"/>
            <p:cNvSpPr txBox="1"/>
            <p:nvPr/>
          </p:nvSpPr>
          <p:spPr>
            <a:xfrm>
              <a:off x="0" y="19050"/>
              <a:ext cx="932939" cy="280054"/>
            </a:xfrm>
            <a:prstGeom prst="rect">
              <a:avLst/>
            </a:prstGeom>
          </p:spPr>
          <p:txBody>
            <a:bodyPr lIns="63500" tIns="63500" rIns="63500" bIns="63500" rtlCol="0" anchor="ctr"/>
            <a:lstStyle/>
            <a:p>
              <a:pPr algn="ctr">
                <a:lnSpc>
                  <a:spcPts val="1364"/>
                </a:lnSpc>
              </a:pPr>
              <a:endParaRPr/>
            </a:p>
          </p:txBody>
        </p:sp>
      </p:grpSp>
      <p:grpSp>
        <p:nvGrpSpPr>
          <p:cNvPr id="5" name="Group 5"/>
          <p:cNvGrpSpPr/>
          <p:nvPr/>
        </p:nvGrpSpPr>
        <p:grpSpPr>
          <a:xfrm>
            <a:off x="4586614" y="2355260"/>
            <a:ext cx="1302414" cy="717933"/>
            <a:chOff x="0" y="0"/>
            <a:chExt cx="2814940" cy="1551686"/>
          </a:xfrm>
        </p:grpSpPr>
        <p:sp>
          <p:nvSpPr>
            <p:cNvPr id="6" name="Freeform 6"/>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grpSp>
        <p:nvGrpSpPr>
          <p:cNvPr id="7" name="Group 7"/>
          <p:cNvGrpSpPr/>
          <p:nvPr/>
        </p:nvGrpSpPr>
        <p:grpSpPr>
          <a:xfrm>
            <a:off x="973931" y="4958720"/>
            <a:ext cx="2600328" cy="833676"/>
            <a:chOff x="0" y="0"/>
            <a:chExt cx="932939" cy="299104"/>
          </a:xfrm>
        </p:grpSpPr>
        <p:sp>
          <p:nvSpPr>
            <p:cNvPr id="8" name="Freeform 8"/>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369AA6"/>
            </a:solidFill>
          </p:spPr>
          <p:txBody>
            <a:bodyPr/>
            <a:lstStyle/>
            <a:p>
              <a:endParaRPr lang="es-ES"/>
            </a:p>
          </p:txBody>
        </p:sp>
        <p:sp>
          <p:nvSpPr>
            <p:cNvPr id="9" name="TextBox 9"/>
            <p:cNvSpPr txBox="1"/>
            <p:nvPr/>
          </p:nvSpPr>
          <p:spPr>
            <a:xfrm>
              <a:off x="0" y="19050"/>
              <a:ext cx="932939" cy="280054"/>
            </a:xfrm>
            <a:prstGeom prst="rect">
              <a:avLst/>
            </a:prstGeom>
          </p:spPr>
          <p:txBody>
            <a:bodyPr lIns="63500" tIns="63500" rIns="63500" bIns="63500" rtlCol="0" anchor="ctr"/>
            <a:lstStyle/>
            <a:p>
              <a:pPr algn="ctr">
                <a:lnSpc>
                  <a:spcPts val="1364"/>
                </a:lnSpc>
              </a:pPr>
              <a:endParaRPr/>
            </a:p>
          </p:txBody>
        </p:sp>
      </p:grpSp>
      <p:grpSp>
        <p:nvGrpSpPr>
          <p:cNvPr id="10" name="Group 10"/>
          <p:cNvGrpSpPr/>
          <p:nvPr/>
        </p:nvGrpSpPr>
        <p:grpSpPr>
          <a:xfrm>
            <a:off x="973931" y="6325467"/>
            <a:ext cx="2600328" cy="833676"/>
            <a:chOff x="0" y="0"/>
            <a:chExt cx="932939" cy="299104"/>
          </a:xfrm>
        </p:grpSpPr>
        <p:sp>
          <p:nvSpPr>
            <p:cNvPr id="11" name="Freeform 11"/>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FF66C4"/>
            </a:solidFill>
          </p:spPr>
          <p:txBody>
            <a:bodyPr/>
            <a:lstStyle/>
            <a:p>
              <a:endParaRPr lang="es-ES"/>
            </a:p>
          </p:txBody>
        </p:sp>
        <p:sp>
          <p:nvSpPr>
            <p:cNvPr id="12" name="TextBox 12"/>
            <p:cNvSpPr txBox="1"/>
            <p:nvPr/>
          </p:nvSpPr>
          <p:spPr>
            <a:xfrm>
              <a:off x="0" y="19050"/>
              <a:ext cx="932939" cy="280054"/>
            </a:xfrm>
            <a:prstGeom prst="rect">
              <a:avLst/>
            </a:prstGeom>
          </p:spPr>
          <p:txBody>
            <a:bodyPr lIns="63500" tIns="63500" rIns="63500" bIns="63500" rtlCol="0" anchor="ctr"/>
            <a:lstStyle/>
            <a:p>
              <a:pPr algn="ctr">
                <a:lnSpc>
                  <a:spcPts val="1364"/>
                </a:lnSpc>
              </a:pPr>
              <a:endParaRPr/>
            </a:p>
          </p:txBody>
        </p:sp>
      </p:grpSp>
      <p:grpSp>
        <p:nvGrpSpPr>
          <p:cNvPr id="13" name="Group 13"/>
          <p:cNvGrpSpPr/>
          <p:nvPr/>
        </p:nvGrpSpPr>
        <p:grpSpPr>
          <a:xfrm>
            <a:off x="973931" y="7404962"/>
            <a:ext cx="2600328" cy="1126941"/>
            <a:chOff x="0" y="0"/>
            <a:chExt cx="932939" cy="404321"/>
          </a:xfrm>
        </p:grpSpPr>
        <p:sp>
          <p:nvSpPr>
            <p:cNvPr id="14" name="Freeform 14"/>
            <p:cNvSpPr/>
            <p:nvPr/>
          </p:nvSpPr>
          <p:spPr>
            <a:xfrm>
              <a:off x="0" y="0"/>
              <a:ext cx="932939" cy="404321"/>
            </a:xfrm>
            <a:custGeom>
              <a:avLst/>
              <a:gdLst/>
              <a:ahLst/>
              <a:cxnLst/>
              <a:rect l="l" t="t" r="r" b="b"/>
              <a:pathLst>
                <a:path w="932939" h="404321">
                  <a:moveTo>
                    <a:pt x="133978" y="0"/>
                  </a:moveTo>
                  <a:lnTo>
                    <a:pt x="798961" y="0"/>
                  </a:lnTo>
                  <a:cubicBezTo>
                    <a:pt x="834494" y="0"/>
                    <a:pt x="868572" y="14115"/>
                    <a:pt x="893697" y="39241"/>
                  </a:cubicBezTo>
                  <a:cubicBezTo>
                    <a:pt x="918823" y="64367"/>
                    <a:pt x="932939" y="98445"/>
                    <a:pt x="932939" y="133978"/>
                  </a:cubicBezTo>
                  <a:lnTo>
                    <a:pt x="932939" y="270343"/>
                  </a:lnTo>
                  <a:cubicBezTo>
                    <a:pt x="932939" y="344337"/>
                    <a:pt x="872955" y="404321"/>
                    <a:pt x="798961" y="404321"/>
                  </a:cubicBezTo>
                  <a:lnTo>
                    <a:pt x="133978" y="404321"/>
                  </a:lnTo>
                  <a:cubicBezTo>
                    <a:pt x="59984" y="404321"/>
                    <a:pt x="0" y="344337"/>
                    <a:pt x="0" y="270343"/>
                  </a:cubicBezTo>
                  <a:lnTo>
                    <a:pt x="0" y="133978"/>
                  </a:lnTo>
                  <a:cubicBezTo>
                    <a:pt x="0" y="59984"/>
                    <a:pt x="59984" y="0"/>
                    <a:pt x="133978" y="0"/>
                  </a:cubicBezTo>
                  <a:close/>
                </a:path>
              </a:pathLst>
            </a:custGeom>
            <a:solidFill>
              <a:srgbClr val="0CB664"/>
            </a:solidFill>
          </p:spPr>
          <p:txBody>
            <a:bodyPr/>
            <a:lstStyle/>
            <a:p>
              <a:endParaRPr lang="es-ES"/>
            </a:p>
          </p:txBody>
        </p:sp>
        <p:sp>
          <p:nvSpPr>
            <p:cNvPr id="15" name="TextBox 15"/>
            <p:cNvSpPr txBox="1"/>
            <p:nvPr/>
          </p:nvSpPr>
          <p:spPr>
            <a:xfrm>
              <a:off x="0" y="19050"/>
              <a:ext cx="932939" cy="385271"/>
            </a:xfrm>
            <a:prstGeom prst="rect">
              <a:avLst/>
            </a:prstGeom>
          </p:spPr>
          <p:txBody>
            <a:bodyPr lIns="63500" tIns="63500" rIns="63500" bIns="63500" rtlCol="0" anchor="ctr"/>
            <a:lstStyle/>
            <a:p>
              <a:pPr algn="ctr">
                <a:lnSpc>
                  <a:spcPts val="1364"/>
                </a:lnSpc>
              </a:pPr>
              <a:endParaRPr/>
            </a:p>
          </p:txBody>
        </p:sp>
      </p:grpSp>
      <p:grpSp>
        <p:nvGrpSpPr>
          <p:cNvPr id="16" name="Group 16"/>
          <p:cNvGrpSpPr/>
          <p:nvPr/>
        </p:nvGrpSpPr>
        <p:grpSpPr>
          <a:xfrm>
            <a:off x="973931" y="2285485"/>
            <a:ext cx="2600328" cy="853489"/>
            <a:chOff x="0" y="0"/>
            <a:chExt cx="5620154" cy="1844666"/>
          </a:xfrm>
        </p:grpSpPr>
        <p:sp>
          <p:nvSpPr>
            <p:cNvPr id="17" name="Freeform 17"/>
            <p:cNvSpPr/>
            <p:nvPr/>
          </p:nvSpPr>
          <p:spPr>
            <a:xfrm>
              <a:off x="0" y="0"/>
              <a:ext cx="5620154" cy="1844666"/>
            </a:xfrm>
            <a:custGeom>
              <a:avLst/>
              <a:gdLst/>
              <a:ahLst/>
              <a:cxnLst/>
              <a:rect l="l" t="t" r="r" b="b"/>
              <a:pathLst>
                <a:path w="5620154" h="1844666">
                  <a:moveTo>
                    <a:pt x="0" y="0"/>
                  </a:moveTo>
                  <a:lnTo>
                    <a:pt x="0" y="1844666"/>
                  </a:lnTo>
                  <a:lnTo>
                    <a:pt x="5620154" y="1844666"/>
                  </a:lnTo>
                  <a:lnTo>
                    <a:pt x="5620154" y="0"/>
                  </a:lnTo>
                  <a:lnTo>
                    <a:pt x="0" y="0"/>
                  </a:lnTo>
                  <a:close/>
                  <a:moveTo>
                    <a:pt x="5559194" y="1783706"/>
                  </a:moveTo>
                  <a:lnTo>
                    <a:pt x="59690" y="1783706"/>
                  </a:lnTo>
                  <a:lnTo>
                    <a:pt x="59690" y="59690"/>
                  </a:lnTo>
                  <a:lnTo>
                    <a:pt x="5559194" y="59690"/>
                  </a:lnTo>
                  <a:lnTo>
                    <a:pt x="5559194" y="1783706"/>
                  </a:lnTo>
                  <a:close/>
                </a:path>
              </a:pathLst>
            </a:custGeom>
            <a:solidFill>
              <a:srgbClr val="009CDF"/>
            </a:solidFill>
          </p:spPr>
          <p:txBody>
            <a:bodyPr/>
            <a:lstStyle/>
            <a:p>
              <a:endParaRPr lang="es-ES"/>
            </a:p>
          </p:txBody>
        </p:sp>
      </p:grpSp>
      <p:sp>
        <p:nvSpPr>
          <p:cNvPr id="18" name="AutoShape 18"/>
          <p:cNvSpPr/>
          <p:nvPr/>
        </p:nvSpPr>
        <p:spPr>
          <a:xfrm flipV="1">
            <a:off x="4229302" y="2285485"/>
            <a:ext cx="0" cy="6246418"/>
          </a:xfrm>
          <a:prstGeom prst="line">
            <a:avLst/>
          </a:prstGeom>
          <a:ln w="47625" cap="flat">
            <a:solidFill>
              <a:srgbClr val="FFFFFF"/>
            </a:solidFill>
            <a:prstDash val="sysDot"/>
            <a:headEnd type="none" w="sm" len="sm"/>
            <a:tailEnd type="none" w="sm" len="sm"/>
          </a:ln>
        </p:spPr>
        <p:txBody>
          <a:bodyPr/>
          <a:lstStyle/>
          <a:p>
            <a:endParaRPr lang="es-ES"/>
          </a:p>
        </p:txBody>
      </p:sp>
      <p:sp>
        <p:nvSpPr>
          <p:cNvPr id="19" name="AutoShape 19"/>
          <p:cNvSpPr/>
          <p:nvPr/>
        </p:nvSpPr>
        <p:spPr>
          <a:xfrm flipV="1">
            <a:off x="6264921" y="2285485"/>
            <a:ext cx="0" cy="6246418"/>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20" name="Group 20"/>
          <p:cNvGrpSpPr/>
          <p:nvPr/>
        </p:nvGrpSpPr>
        <p:grpSpPr>
          <a:xfrm>
            <a:off x="4686398" y="3310416"/>
            <a:ext cx="1117489" cy="1366747"/>
            <a:chOff x="0" y="0"/>
            <a:chExt cx="348985" cy="426827"/>
          </a:xfrm>
        </p:grpSpPr>
        <p:sp>
          <p:nvSpPr>
            <p:cNvPr id="21" name="Freeform 21"/>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22" name="TextBox 22"/>
            <p:cNvSpPr txBox="1"/>
            <p:nvPr/>
          </p:nvSpPr>
          <p:spPr>
            <a:xfrm>
              <a:off x="0" y="19050"/>
              <a:ext cx="348985" cy="407777"/>
            </a:xfrm>
            <a:prstGeom prst="rect">
              <a:avLst/>
            </a:prstGeom>
          </p:spPr>
          <p:txBody>
            <a:bodyPr lIns="63500" tIns="63500" rIns="63500" bIns="63500" rtlCol="0" anchor="ctr"/>
            <a:lstStyle/>
            <a:p>
              <a:pPr algn="ctr">
                <a:lnSpc>
                  <a:spcPts val="1364"/>
                </a:lnSpc>
              </a:pPr>
              <a:endParaRPr/>
            </a:p>
          </p:txBody>
        </p:sp>
      </p:grpSp>
      <p:grpSp>
        <p:nvGrpSpPr>
          <p:cNvPr id="23" name="Group 23"/>
          <p:cNvGrpSpPr/>
          <p:nvPr/>
        </p:nvGrpSpPr>
        <p:grpSpPr>
          <a:xfrm>
            <a:off x="4601257" y="3564359"/>
            <a:ext cx="1287772" cy="502632"/>
            <a:chOff x="0" y="0"/>
            <a:chExt cx="402164" cy="156969"/>
          </a:xfrm>
        </p:grpSpPr>
        <p:sp>
          <p:nvSpPr>
            <p:cNvPr id="24" name="Freeform 24"/>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25" name="TextBox 25"/>
            <p:cNvSpPr txBox="1"/>
            <p:nvPr/>
          </p:nvSpPr>
          <p:spPr>
            <a:xfrm>
              <a:off x="0" y="19050"/>
              <a:ext cx="402164" cy="137919"/>
            </a:xfrm>
            <a:prstGeom prst="rect">
              <a:avLst/>
            </a:prstGeom>
          </p:spPr>
          <p:txBody>
            <a:bodyPr lIns="63500" tIns="63500" rIns="63500" bIns="63500" rtlCol="0" anchor="ctr"/>
            <a:lstStyle/>
            <a:p>
              <a:pPr algn="ctr">
                <a:lnSpc>
                  <a:spcPts val="1364"/>
                </a:lnSpc>
              </a:pPr>
              <a:endParaRPr/>
            </a:p>
          </p:txBody>
        </p:sp>
      </p:grpSp>
      <p:grpSp>
        <p:nvGrpSpPr>
          <p:cNvPr id="26" name="Group 26"/>
          <p:cNvGrpSpPr/>
          <p:nvPr/>
        </p:nvGrpSpPr>
        <p:grpSpPr>
          <a:xfrm>
            <a:off x="4679077" y="4914385"/>
            <a:ext cx="1117489" cy="961745"/>
            <a:chOff x="0" y="0"/>
            <a:chExt cx="348985" cy="300347"/>
          </a:xfrm>
        </p:grpSpPr>
        <p:sp>
          <p:nvSpPr>
            <p:cNvPr id="27" name="Freeform 27"/>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28" name="TextBox 28"/>
            <p:cNvSpPr txBox="1"/>
            <p:nvPr/>
          </p:nvSpPr>
          <p:spPr>
            <a:xfrm>
              <a:off x="0" y="19050"/>
              <a:ext cx="348985" cy="281297"/>
            </a:xfrm>
            <a:prstGeom prst="rect">
              <a:avLst/>
            </a:prstGeom>
          </p:spPr>
          <p:txBody>
            <a:bodyPr lIns="63500" tIns="63500" rIns="63500" bIns="63500" rtlCol="0" anchor="ctr"/>
            <a:lstStyle/>
            <a:p>
              <a:pPr algn="ctr">
                <a:lnSpc>
                  <a:spcPts val="1364"/>
                </a:lnSpc>
              </a:pPr>
              <a:endParaRPr/>
            </a:p>
          </p:txBody>
        </p:sp>
      </p:grpSp>
      <p:grpSp>
        <p:nvGrpSpPr>
          <p:cNvPr id="29" name="Group 29"/>
          <p:cNvGrpSpPr/>
          <p:nvPr/>
        </p:nvGrpSpPr>
        <p:grpSpPr>
          <a:xfrm>
            <a:off x="4833241" y="5543507"/>
            <a:ext cx="827740" cy="725479"/>
            <a:chOff x="0" y="0"/>
            <a:chExt cx="927370" cy="812800"/>
          </a:xfrm>
        </p:grpSpPr>
        <p:sp>
          <p:nvSpPr>
            <p:cNvPr id="30" name="Freeform 3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31" name="TextBox 31"/>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2" name="Group 32"/>
          <p:cNvGrpSpPr/>
          <p:nvPr/>
        </p:nvGrpSpPr>
        <p:grpSpPr>
          <a:xfrm>
            <a:off x="4577325" y="6506208"/>
            <a:ext cx="1302414" cy="543542"/>
            <a:chOff x="0" y="0"/>
            <a:chExt cx="2814940" cy="1174772"/>
          </a:xfrm>
        </p:grpSpPr>
        <p:sp>
          <p:nvSpPr>
            <p:cNvPr id="33" name="Freeform 33"/>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sp>
        <p:nvSpPr>
          <p:cNvPr id="34" name="TextBox 34"/>
          <p:cNvSpPr txBox="1"/>
          <p:nvPr/>
        </p:nvSpPr>
        <p:spPr>
          <a:xfrm>
            <a:off x="4419371" y="2524590"/>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100%</a:t>
            </a:r>
          </a:p>
        </p:txBody>
      </p:sp>
      <p:sp>
        <p:nvSpPr>
          <p:cNvPr id="35" name="TextBox 35"/>
          <p:cNvSpPr txBox="1"/>
          <p:nvPr/>
        </p:nvSpPr>
        <p:spPr>
          <a:xfrm>
            <a:off x="4419371" y="4162378"/>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12%</a:t>
            </a:r>
          </a:p>
        </p:txBody>
      </p:sp>
      <p:sp>
        <p:nvSpPr>
          <p:cNvPr id="36" name="TextBox 36"/>
          <p:cNvSpPr txBox="1"/>
          <p:nvPr/>
        </p:nvSpPr>
        <p:spPr>
          <a:xfrm>
            <a:off x="4417402" y="5063009"/>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_ _</a:t>
            </a:r>
          </a:p>
        </p:txBody>
      </p:sp>
      <p:sp>
        <p:nvSpPr>
          <p:cNvPr id="37" name="TextBox 37"/>
          <p:cNvSpPr txBox="1"/>
          <p:nvPr/>
        </p:nvSpPr>
        <p:spPr>
          <a:xfrm>
            <a:off x="4586614" y="5814609"/>
            <a:ext cx="1320994" cy="239368"/>
          </a:xfrm>
          <a:prstGeom prst="rect">
            <a:avLst/>
          </a:prstGeom>
        </p:spPr>
        <p:txBody>
          <a:bodyPr lIns="0" tIns="0" rIns="0" bIns="0" rtlCol="0" anchor="t">
            <a:spAutoFit/>
          </a:bodyPr>
          <a:lstStyle/>
          <a:p>
            <a:pPr algn="ctr">
              <a:lnSpc>
                <a:spcPts val="1819"/>
              </a:lnSpc>
            </a:pPr>
            <a:r>
              <a:rPr lang="en-US" sz="1541" dirty="0">
                <a:solidFill>
                  <a:srgbClr val="FFFFFF"/>
                </a:solidFill>
                <a:latin typeface="Roboto"/>
                <a:ea typeface="Roboto"/>
                <a:cs typeface="Roboto"/>
                <a:sym typeface="Roboto"/>
              </a:rPr>
              <a:t>70,9€/h</a:t>
            </a:r>
          </a:p>
        </p:txBody>
      </p:sp>
      <p:sp>
        <p:nvSpPr>
          <p:cNvPr id="38" name="TextBox 38"/>
          <p:cNvSpPr txBox="1"/>
          <p:nvPr/>
        </p:nvSpPr>
        <p:spPr>
          <a:xfrm>
            <a:off x="4410081" y="6610540"/>
            <a:ext cx="1655481" cy="331244"/>
          </a:xfrm>
          <a:prstGeom prst="rect">
            <a:avLst/>
          </a:prstGeom>
        </p:spPr>
        <p:txBody>
          <a:bodyPr lIns="0" tIns="0" rIns="0" bIns="0" rtlCol="0" anchor="t">
            <a:spAutoFit/>
          </a:bodyPr>
          <a:lstStyle/>
          <a:p>
            <a:pPr algn="ctr">
              <a:lnSpc>
                <a:spcPts val="2518"/>
              </a:lnSpc>
            </a:pPr>
            <a:r>
              <a:rPr lang="en-US" sz="2134" b="1">
                <a:solidFill>
                  <a:srgbClr val="FFFFFF"/>
                </a:solidFill>
                <a:latin typeface="Roboto Bold"/>
                <a:ea typeface="Roboto Bold"/>
                <a:cs typeface="Roboto Bold"/>
                <a:sym typeface="Roboto Bold"/>
              </a:rPr>
              <a:t>70,9/h</a:t>
            </a:r>
          </a:p>
        </p:txBody>
      </p:sp>
      <p:grpSp>
        <p:nvGrpSpPr>
          <p:cNvPr id="39" name="Group 39"/>
          <p:cNvGrpSpPr/>
          <p:nvPr/>
        </p:nvGrpSpPr>
        <p:grpSpPr>
          <a:xfrm>
            <a:off x="4831273" y="7584790"/>
            <a:ext cx="827740" cy="725479"/>
            <a:chOff x="0" y="0"/>
            <a:chExt cx="927370" cy="812800"/>
          </a:xfrm>
        </p:grpSpPr>
        <p:sp>
          <p:nvSpPr>
            <p:cNvPr id="40" name="Freeform 4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41" name="TextBox 41"/>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42" name="TextBox 42"/>
          <p:cNvSpPr txBox="1"/>
          <p:nvPr/>
        </p:nvSpPr>
        <p:spPr>
          <a:xfrm>
            <a:off x="4584646" y="7843986"/>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+20%</a:t>
            </a:r>
          </a:p>
        </p:txBody>
      </p:sp>
      <p:sp>
        <p:nvSpPr>
          <p:cNvPr id="43" name="TextBox 43"/>
          <p:cNvSpPr txBox="1"/>
          <p:nvPr/>
        </p:nvSpPr>
        <p:spPr>
          <a:xfrm>
            <a:off x="1228945" y="3649505"/>
            <a:ext cx="2090300" cy="310076"/>
          </a:xfrm>
          <a:prstGeom prst="rect">
            <a:avLst/>
          </a:prstGeom>
        </p:spPr>
        <p:txBody>
          <a:bodyPr lIns="0" tIns="0" rIns="0" bIns="0" rtlCol="0" anchor="t">
            <a:spAutoFit/>
          </a:bodyPr>
          <a:lstStyle/>
          <a:p>
            <a:pPr algn="ctr">
              <a:lnSpc>
                <a:spcPts val="2443"/>
              </a:lnSpc>
            </a:pPr>
            <a:r>
              <a:rPr lang="en-US" sz="2070">
                <a:solidFill>
                  <a:srgbClr val="FFFFFF"/>
                </a:solidFill>
                <a:latin typeface="Roboto"/>
                <a:ea typeface="Roboto"/>
                <a:cs typeface="Roboto"/>
                <a:sym typeface="Roboto"/>
              </a:rPr>
              <a:t>Reparto clientela</a:t>
            </a:r>
          </a:p>
        </p:txBody>
      </p:sp>
      <p:sp>
        <p:nvSpPr>
          <p:cNvPr id="44" name="TextBox 44"/>
          <p:cNvSpPr txBox="1"/>
          <p:nvPr/>
        </p:nvSpPr>
        <p:spPr>
          <a:xfrm>
            <a:off x="1228945" y="5067327"/>
            <a:ext cx="2090300" cy="614892"/>
          </a:xfrm>
          <a:prstGeom prst="rect">
            <a:avLst/>
          </a:prstGeom>
        </p:spPr>
        <p:txBody>
          <a:bodyPr lIns="0" tIns="0" rIns="0" bIns="0" rtlCol="0" anchor="t">
            <a:spAutoFit/>
          </a:bodyPr>
          <a:lstStyle/>
          <a:p>
            <a:pPr algn="ctr">
              <a:lnSpc>
                <a:spcPts val="2443"/>
              </a:lnSpc>
            </a:pPr>
            <a:r>
              <a:rPr lang="en-US" sz="2070">
                <a:solidFill>
                  <a:srgbClr val="FFFFFF"/>
                </a:solidFill>
                <a:latin typeface="Roboto"/>
                <a:ea typeface="Roboto"/>
                <a:cs typeface="Roboto"/>
                <a:sym typeface="Roboto"/>
              </a:rPr>
              <a:t>Talleres con tarifa especial</a:t>
            </a:r>
          </a:p>
        </p:txBody>
      </p:sp>
      <p:sp>
        <p:nvSpPr>
          <p:cNvPr id="45" name="TextBox 45"/>
          <p:cNvSpPr txBox="1"/>
          <p:nvPr/>
        </p:nvSpPr>
        <p:spPr>
          <a:xfrm>
            <a:off x="1228945" y="6434859"/>
            <a:ext cx="2090300" cy="614892"/>
          </a:xfrm>
          <a:prstGeom prst="rect">
            <a:avLst/>
          </a:prstGeom>
        </p:spPr>
        <p:txBody>
          <a:bodyPr lIns="0" tIns="0" rIns="0" bIns="0" rtlCol="0" anchor="t">
            <a:spAutoFit/>
          </a:bodyPr>
          <a:lstStyle/>
          <a:p>
            <a:pPr algn="ctr">
              <a:lnSpc>
                <a:spcPts val="2443"/>
              </a:lnSpc>
            </a:pPr>
            <a:r>
              <a:rPr lang="en-US" sz="2070" dirty="0">
                <a:solidFill>
                  <a:srgbClr val="FFFFFF"/>
                </a:solidFill>
                <a:latin typeface="Roboto"/>
                <a:ea typeface="Roboto"/>
                <a:cs typeface="Roboto"/>
                <a:sym typeface="Roboto"/>
              </a:rPr>
              <a:t>Tarifa media </a:t>
            </a:r>
            <a:r>
              <a:rPr lang="en-US" sz="2070" dirty="0" err="1">
                <a:solidFill>
                  <a:srgbClr val="FFFFFF"/>
                </a:solidFill>
                <a:latin typeface="Roboto"/>
                <a:ea typeface="Roboto"/>
                <a:cs typeface="Roboto"/>
                <a:sym typeface="Roboto"/>
              </a:rPr>
              <a:t>aplicada</a:t>
            </a:r>
            <a:endParaRPr lang="en-US" sz="2070" dirty="0">
              <a:solidFill>
                <a:srgbClr val="FFFFFF"/>
              </a:solidFill>
              <a:latin typeface="Roboto"/>
              <a:ea typeface="Roboto"/>
              <a:cs typeface="Roboto"/>
              <a:sym typeface="Roboto"/>
            </a:endParaRPr>
          </a:p>
        </p:txBody>
      </p:sp>
      <p:sp>
        <p:nvSpPr>
          <p:cNvPr id="46" name="TextBox 46"/>
          <p:cNvSpPr txBox="1"/>
          <p:nvPr/>
        </p:nvSpPr>
        <p:spPr>
          <a:xfrm>
            <a:off x="1302262" y="7513123"/>
            <a:ext cx="1943668" cy="919708"/>
          </a:xfrm>
          <a:prstGeom prst="rect">
            <a:avLst/>
          </a:prstGeom>
        </p:spPr>
        <p:txBody>
          <a:bodyPr lIns="0" tIns="0" rIns="0" bIns="0" rtlCol="0" anchor="t">
            <a:spAutoFit/>
          </a:bodyPr>
          <a:lstStyle/>
          <a:p>
            <a:pPr algn="ctr">
              <a:lnSpc>
                <a:spcPts val="2443"/>
              </a:lnSpc>
            </a:pPr>
            <a:r>
              <a:rPr lang="en-US" sz="2070" dirty="0" err="1">
                <a:solidFill>
                  <a:srgbClr val="FFFFFF"/>
                </a:solidFill>
                <a:latin typeface="Roboto"/>
                <a:ea typeface="Roboto"/>
                <a:cs typeface="Roboto"/>
                <a:sym typeface="Roboto"/>
              </a:rPr>
              <a:t>Incremento</a:t>
            </a:r>
            <a:r>
              <a:rPr lang="en-US" sz="2070" dirty="0">
                <a:solidFill>
                  <a:srgbClr val="FFFFFF"/>
                </a:solidFill>
                <a:latin typeface="Roboto"/>
                <a:ea typeface="Roboto"/>
                <a:cs typeface="Roboto"/>
                <a:sym typeface="Roboto"/>
              </a:rPr>
              <a:t> </a:t>
            </a:r>
            <a:r>
              <a:rPr lang="en-US" sz="2070" dirty="0" err="1">
                <a:solidFill>
                  <a:srgbClr val="FFFFFF"/>
                </a:solidFill>
                <a:latin typeface="Roboto"/>
                <a:ea typeface="Roboto"/>
                <a:cs typeface="Roboto"/>
                <a:sym typeface="Roboto"/>
              </a:rPr>
              <a:t>tarifa</a:t>
            </a:r>
            <a:r>
              <a:rPr lang="en-US" sz="2070" dirty="0">
                <a:solidFill>
                  <a:srgbClr val="FFFFFF"/>
                </a:solidFill>
                <a:latin typeface="Roboto"/>
                <a:ea typeface="Roboto"/>
                <a:cs typeface="Roboto"/>
                <a:sym typeface="Roboto"/>
              </a:rPr>
              <a:t> </a:t>
            </a:r>
            <a:r>
              <a:rPr lang="en-US" sz="2070" dirty="0" err="1">
                <a:solidFill>
                  <a:srgbClr val="FFFFFF"/>
                </a:solidFill>
                <a:latin typeface="Roboto"/>
                <a:ea typeface="Roboto"/>
                <a:cs typeface="Roboto"/>
                <a:sym typeface="Roboto"/>
              </a:rPr>
              <a:t>aplicada</a:t>
            </a:r>
            <a:r>
              <a:rPr lang="en-US" sz="2070" dirty="0">
                <a:solidFill>
                  <a:srgbClr val="FFFFFF"/>
                </a:solidFill>
                <a:latin typeface="Roboto"/>
                <a:ea typeface="Roboto"/>
                <a:cs typeface="Roboto"/>
                <a:sym typeface="Roboto"/>
              </a:rPr>
              <a:t> 2026 vs 2024</a:t>
            </a:r>
          </a:p>
        </p:txBody>
      </p:sp>
      <p:sp>
        <p:nvSpPr>
          <p:cNvPr id="47" name="TextBox 47"/>
          <p:cNvSpPr txBox="1"/>
          <p:nvPr/>
        </p:nvSpPr>
        <p:spPr>
          <a:xfrm>
            <a:off x="1162961" y="2464312"/>
            <a:ext cx="2222270" cy="495834"/>
          </a:xfrm>
          <a:prstGeom prst="rect">
            <a:avLst/>
          </a:prstGeom>
        </p:spPr>
        <p:txBody>
          <a:bodyPr lIns="0" tIns="0" rIns="0" bIns="0" rtlCol="0" anchor="t">
            <a:spAutoFit/>
          </a:bodyPr>
          <a:lstStyle/>
          <a:p>
            <a:pPr algn="ctr">
              <a:lnSpc>
                <a:spcPts val="1949"/>
              </a:lnSpc>
            </a:pPr>
            <a:r>
              <a:rPr lang="en-US" sz="1651">
                <a:solidFill>
                  <a:srgbClr val="FFFFFF"/>
                </a:solidFill>
                <a:latin typeface="Roboto"/>
                <a:ea typeface="Roboto"/>
                <a:cs typeface="Roboto"/>
                <a:sym typeface="Roboto"/>
              </a:rPr>
              <a:t>Talleres que trabajan con este tipo de cliente</a:t>
            </a:r>
          </a:p>
        </p:txBody>
      </p:sp>
      <p:sp>
        <p:nvSpPr>
          <p:cNvPr id="48" name="TextBox 48"/>
          <p:cNvSpPr txBox="1"/>
          <p:nvPr/>
        </p:nvSpPr>
        <p:spPr>
          <a:xfrm>
            <a:off x="4586614" y="3691229"/>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Particulares</a:t>
            </a:r>
          </a:p>
        </p:txBody>
      </p:sp>
      <p:sp>
        <p:nvSpPr>
          <p:cNvPr id="49" name="TextBox 49"/>
          <p:cNvSpPr txBox="1"/>
          <p:nvPr/>
        </p:nvSpPr>
        <p:spPr>
          <a:xfrm>
            <a:off x="1630783" y="1143738"/>
            <a:ext cx="9707689" cy="371897"/>
          </a:xfrm>
          <a:prstGeom prst="rect">
            <a:avLst/>
          </a:prstGeom>
        </p:spPr>
        <p:txBody>
          <a:bodyPr wrap="square" lIns="0" tIns="0" rIns="0" bIns="0" rtlCol="0" anchor="t">
            <a:spAutoFit/>
          </a:bodyPr>
          <a:lstStyle/>
          <a:p>
            <a:pPr algn="l">
              <a:lnSpc>
                <a:spcPts val="2865"/>
              </a:lnSpc>
              <a:spcBef>
                <a:spcPct val="0"/>
              </a:spcBef>
            </a:pPr>
            <a:r>
              <a:rPr lang="en-US" sz="2729" b="1" dirty="0" err="1">
                <a:solidFill>
                  <a:srgbClr val="FFFFFF"/>
                </a:solidFill>
                <a:latin typeface="Roboto Bold"/>
                <a:ea typeface="Roboto Bold"/>
                <a:cs typeface="Roboto Bold"/>
                <a:sym typeface="Roboto Bold"/>
              </a:rPr>
              <a:t>Precio</a:t>
            </a:r>
            <a:r>
              <a:rPr lang="en-US" sz="2729" b="1" dirty="0">
                <a:solidFill>
                  <a:srgbClr val="FFFFFF"/>
                </a:solidFill>
                <a:latin typeface="Roboto Bold"/>
                <a:ea typeface="Roboto Bold"/>
                <a:cs typeface="Roboto Bold"/>
                <a:sym typeface="Roboto Bold"/>
              </a:rPr>
              <a:t> de la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 Tarifa </a:t>
            </a:r>
            <a:r>
              <a:rPr lang="en-US" sz="2729" b="1" dirty="0" err="1">
                <a:solidFill>
                  <a:srgbClr val="FFFFFF"/>
                </a:solidFill>
                <a:latin typeface="Roboto Bold"/>
                <a:ea typeface="Roboto Bold"/>
                <a:cs typeface="Roboto Bold"/>
                <a:sym typeface="Roboto Bold"/>
              </a:rPr>
              <a:t>oficial</a:t>
            </a:r>
            <a:r>
              <a:rPr lang="en-US" sz="2729" b="1" dirty="0">
                <a:solidFill>
                  <a:srgbClr val="FFFFFF"/>
                </a:solidFill>
                <a:latin typeface="Roboto Bold"/>
                <a:ea typeface="Roboto Bold"/>
                <a:cs typeface="Roboto Bold"/>
                <a:sym typeface="Roboto Bold"/>
              </a:rPr>
              <a:t> vs Tarifa </a:t>
            </a:r>
            <a:r>
              <a:rPr lang="en-US" sz="2729" b="1" dirty="0" err="1">
                <a:solidFill>
                  <a:srgbClr val="FFFFFF"/>
                </a:solidFill>
                <a:latin typeface="Roboto Bold"/>
                <a:ea typeface="Roboto Bold"/>
                <a:cs typeface="Roboto Bold"/>
                <a:sym typeface="Roboto Bold"/>
              </a:rPr>
              <a:t>aplicada</a:t>
            </a:r>
            <a:endParaRPr lang="en-US" sz="2729" b="1" dirty="0">
              <a:solidFill>
                <a:srgbClr val="FFFFFF"/>
              </a:solidFill>
              <a:latin typeface="Roboto Bold"/>
              <a:ea typeface="Roboto Bold"/>
              <a:cs typeface="Roboto Bold"/>
              <a:sym typeface="Roboto Bold"/>
            </a:endParaRPr>
          </a:p>
        </p:txBody>
      </p:sp>
      <p:sp>
        <p:nvSpPr>
          <p:cNvPr id="50" name="Freeform 50"/>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51" name="Freeform 51"/>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2" name="Freeform 52"/>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3" name="AutoShape 53"/>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54" name="AutoShape 54"/>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55" name="Group 55"/>
          <p:cNvGrpSpPr/>
          <p:nvPr/>
        </p:nvGrpSpPr>
        <p:grpSpPr>
          <a:xfrm>
            <a:off x="6841207" y="2355260"/>
            <a:ext cx="1302414" cy="717933"/>
            <a:chOff x="0" y="0"/>
            <a:chExt cx="2814940" cy="1551686"/>
          </a:xfrm>
        </p:grpSpPr>
        <p:sp>
          <p:nvSpPr>
            <p:cNvPr id="56" name="Freeform 56"/>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57" name="AutoShape 57"/>
          <p:cNvSpPr/>
          <p:nvPr/>
        </p:nvSpPr>
        <p:spPr>
          <a:xfrm flipV="1">
            <a:off x="6483895" y="2285485"/>
            <a:ext cx="0" cy="6246418"/>
          </a:xfrm>
          <a:prstGeom prst="line">
            <a:avLst/>
          </a:prstGeom>
          <a:ln w="47625" cap="flat">
            <a:solidFill>
              <a:srgbClr val="FFFFFF"/>
            </a:solidFill>
            <a:prstDash val="sysDot"/>
            <a:headEnd type="none" w="sm" len="sm"/>
            <a:tailEnd type="none" w="sm" len="sm"/>
          </a:ln>
        </p:spPr>
        <p:txBody>
          <a:bodyPr/>
          <a:lstStyle/>
          <a:p>
            <a:endParaRPr lang="es-ES"/>
          </a:p>
        </p:txBody>
      </p:sp>
      <p:sp>
        <p:nvSpPr>
          <p:cNvPr id="58" name="AutoShape 58"/>
          <p:cNvSpPr/>
          <p:nvPr/>
        </p:nvSpPr>
        <p:spPr>
          <a:xfrm flipV="1">
            <a:off x="8519514" y="2285485"/>
            <a:ext cx="0" cy="6246418"/>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59" name="Group 59"/>
          <p:cNvGrpSpPr/>
          <p:nvPr/>
        </p:nvGrpSpPr>
        <p:grpSpPr>
          <a:xfrm>
            <a:off x="6940991" y="3310416"/>
            <a:ext cx="1117489" cy="1366747"/>
            <a:chOff x="0" y="0"/>
            <a:chExt cx="348985" cy="426827"/>
          </a:xfrm>
        </p:grpSpPr>
        <p:sp>
          <p:nvSpPr>
            <p:cNvPr id="60" name="Freeform 60"/>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61" name="TextBox 61"/>
            <p:cNvSpPr txBox="1"/>
            <p:nvPr/>
          </p:nvSpPr>
          <p:spPr>
            <a:xfrm>
              <a:off x="0" y="19050"/>
              <a:ext cx="348985" cy="407777"/>
            </a:xfrm>
            <a:prstGeom prst="rect">
              <a:avLst/>
            </a:prstGeom>
          </p:spPr>
          <p:txBody>
            <a:bodyPr lIns="63500" tIns="63500" rIns="63500" bIns="63500" rtlCol="0" anchor="ctr"/>
            <a:lstStyle/>
            <a:p>
              <a:pPr algn="ctr">
                <a:lnSpc>
                  <a:spcPts val="1364"/>
                </a:lnSpc>
              </a:pPr>
              <a:endParaRPr/>
            </a:p>
          </p:txBody>
        </p:sp>
      </p:grpSp>
      <p:grpSp>
        <p:nvGrpSpPr>
          <p:cNvPr id="62" name="Group 62"/>
          <p:cNvGrpSpPr/>
          <p:nvPr/>
        </p:nvGrpSpPr>
        <p:grpSpPr>
          <a:xfrm>
            <a:off x="6855850" y="3564359"/>
            <a:ext cx="1287772" cy="502632"/>
            <a:chOff x="0" y="0"/>
            <a:chExt cx="402164" cy="156969"/>
          </a:xfrm>
        </p:grpSpPr>
        <p:sp>
          <p:nvSpPr>
            <p:cNvPr id="63" name="Freeform 63"/>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64" name="TextBox 64"/>
            <p:cNvSpPr txBox="1"/>
            <p:nvPr/>
          </p:nvSpPr>
          <p:spPr>
            <a:xfrm>
              <a:off x="0" y="19050"/>
              <a:ext cx="402164" cy="137919"/>
            </a:xfrm>
            <a:prstGeom prst="rect">
              <a:avLst/>
            </a:prstGeom>
          </p:spPr>
          <p:txBody>
            <a:bodyPr lIns="63500" tIns="63500" rIns="63500" bIns="63500" rtlCol="0" anchor="ctr"/>
            <a:lstStyle/>
            <a:p>
              <a:pPr algn="ctr">
                <a:lnSpc>
                  <a:spcPts val="1364"/>
                </a:lnSpc>
              </a:pPr>
              <a:endParaRPr/>
            </a:p>
          </p:txBody>
        </p:sp>
      </p:grpSp>
      <p:grpSp>
        <p:nvGrpSpPr>
          <p:cNvPr id="65" name="Group 65"/>
          <p:cNvGrpSpPr/>
          <p:nvPr/>
        </p:nvGrpSpPr>
        <p:grpSpPr>
          <a:xfrm>
            <a:off x="6933670" y="4914385"/>
            <a:ext cx="1117489" cy="961745"/>
            <a:chOff x="0" y="0"/>
            <a:chExt cx="348985" cy="300347"/>
          </a:xfrm>
        </p:grpSpPr>
        <p:sp>
          <p:nvSpPr>
            <p:cNvPr id="66" name="Freeform 66"/>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67" name="TextBox 67"/>
            <p:cNvSpPr txBox="1"/>
            <p:nvPr/>
          </p:nvSpPr>
          <p:spPr>
            <a:xfrm>
              <a:off x="0" y="19050"/>
              <a:ext cx="348985" cy="281297"/>
            </a:xfrm>
            <a:prstGeom prst="rect">
              <a:avLst/>
            </a:prstGeom>
          </p:spPr>
          <p:txBody>
            <a:bodyPr lIns="63500" tIns="63500" rIns="63500" bIns="63500" rtlCol="0" anchor="ctr"/>
            <a:lstStyle/>
            <a:p>
              <a:pPr algn="ctr">
                <a:lnSpc>
                  <a:spcPts val="1364"/>
                </a:lnSpc>
              </a:pPr>
              <a:endParaRPr/>
            </a:p>
          </p:txBody>
        </p:sp>
      </p:grpSp>
      <p:grpSp>
        <p:nvGrpSpPr>
          <p:cNvPr id="68" name="Group 68"/>
          <p:cNvGrpSpPr/>
          <p:nvPr/>
        </p:nvGrpSpPr>
        <p:grpSpPr>
          <a:xfrm>
            <a:off x="6796117" y="5543507"/>
            <a:ext cx="827740" cy="725479"/>
            <a:chOff x="0" y="0"/>
            <a:chExt cx="927370" cy="812800"/>
          </a:xfrm>
        </p:grpSpPr>
        <p:sp>
          <p:nvSpPr>
            <p:cNvPr id="69" name="Freeform 6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70" name="TextBox 7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71" name="Group 71"/>
          <p:cNvGrpSpPr/>
          <p:nvPr/>
        </p:nvGrpSpPr>
        <p:grpSpPr>
          <a:xfrm>
            <a:off x="7209988" y="5737418"/>
            <a:ext cx="1117489" cy="374652"/>
            <a:chOff x="0" y="0"/>
            <a:chExt cx="348985" cy="117002"/>
          </a:xfrm>
        </p:grpSpPr>
        <p:sp>
          <p:nvSpPr>
            <p:cNvPr id="72" name="Freeform 72"/>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73" name="TextBox 73"/>
            <p:cNvSpPr txBox="1"/>
            <p:nvPr/>
          </p:nvSpPr>
          <p:spPr>
            <a:xfrm>
              <a:off x="0" y="19050"/>
              <a:ext cx="348985" cy="97952"/>
            </a:xfrm>
            <a:prstGeom prst="rect">
              <a:avLst/>
            </a:prstGeom>
          </p:spPr>
          <p:txBody>
            <a:bodyPr lIns="63500" tIns="63500" rIns="63500" bIns="63500" rtlCol="0" anchor="ctr"/>
            <a:lstStyle/>
            <a:p>
              <a:pPr algn="ctr">
                <a:lnSpc>
                  <a:spcPts val="1364"/>
                </a:lnSpc>
              </a:pPr>
              <a:endParaRPr/>
            </a:p>
          </p:txBody>
        </p:sp>
      </p:grpSp>
      <p:grpSp>
        <p:nvGrpSpPr>
          <p:cNvPr id="74" name="Group 74"/>
          <p:cNvGrpSpPr/>
          <p:nvPr/>
        </p:nvGrpSpPr>
        <p:grpSpPr>
          <a:xfrm>
            <a:off x="6831918" y="6506208"/>
            <a:ext cx="1302414" cy="543542"/>
            <a:chOff x="0" y="0"/>
            <a:chExt cx="2814940" cy="1174772"/>
          </a:xfrm>
        </p:grpSpPr>
        <p:sp>
          <p:nvSpPr>
            <p:cNvPr id="75" name="Freeform 75"/>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76" name="Group 76"/>
          <p:cNvGrpSpPr/>
          <p:nvPr/>
        </p:nvGrpSpPr>
        <p:grpSpPr>
          <a:xfrm>
            <a:off x="6940991" y="7077779"/>
            <a:ext cx="326270" cy="326270"/>
            <a:chOff x="0" y="0"/>
            <a:chExt cx="812800" cy="812800"/>
          </a:xfrm>
        </p:grpSpPr>
        <p:sp>
          <p:nvSpPr>
            <p:cNvPr id="77" name="Freeform 77"/>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78" name="TextBox 78"/>
            <p:cNvSpPr txBox="1"/>
            <p:nvPr/>
          </p:nvSpPr>
          <p:spPr>
            <a:xfrm>
              <a:off x="203200" y="9525"/>
              <a:ext cx="406400" cy="701675"/>
            </a:xfrm>
            <a:prstGeom prst="rect">
              <a:avLst/>
            </a:prstGeom>
          </p:spPr>
          <p:txBody>
            <a:bodyPr lIns="63500" tIns="63500" rIns="63500" bIns="63500" rtlCol="0" anchor="ctr"/>
            <a:lstStyle/>
            <a:p>
              <a:pPr algn="ctr">
                <a:lnSpc>
                  <a:spcPts val="1405"/>
                </a:lnSpc>
              </a:pPr>
              <a:endParaRPr/>
            </a:p>
          </p:txBody>
        </p:sp>
      </p:grpSp>
      <p:sp>
        <p:nvSpPr>
          <p:cNvPr id="79" name="TextBox 79"/>
          <p:cNvSpPr txBox="1"/>
          <p:nvPr/>
        </p:nvSpPr>
        <p:spPr>
          <a:xfrm>
            <a:off x="6673964" y="2524590"/>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100%</a:t>
            </a:r>
          </a:p>
        </p:txBody>
      </p:sp>
      <p:sp>
        <p:nvSpPr>
          <p:cNvPr id="80" name="TextBox 80"/>
          <p:cNvSpPr txBox="1"/>
          <p:nvPr/>
        </p:nvSpPr>
        <p:spPr>
          <a:xfrm>
            <a:off x="6673964" y="4162378"/>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33%</a:t>
            </a:r>
          </a:p>
        </p:txBody>
      </p:sp>
      <p:sp>
        <p:nvSpPr>
          <p:cNvPr id="81" name="TextBox 81"/>
          <p:cNvSpPr txBox="1"/>
          <p:nvPr/>
        </p:nvSpPr>
        <p:spPr>
          <a:xfrm>
            <a:off x="6671995" y="5063009"/>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55%</a:t>
            </a:r>
          </a:p>
        </p:txBody>
      </p:sp>
      <p:sp>
        <p:nvSpPr>
          <p:cNvPr id="82" name="TextBox 82"/>
          <p:cNvSpPr txBox="1"/>
          <p:nvPr/>
        </p:nvSpPr>
        <p:spPr>
          <a:xfrm>
            <a:off x="6876558" y="5814609"/>
            <a:ext cx="666860"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61,1€/h</a:t>
            </a:r>
          </a:p>
        </p:txBody>
      </p:sp>
      <p:sp>
        <p:nvSpPr>
          <p:cNvPr id="83" name="TextBox 83"/>
          <p:cNvSpPr txBox="1"/>
          <p:nvPr/>
        </p:nvSpPr>
        <p:spPr>
          <a:xfrm>
            <a:off x="7341083" y="5800298"/>
            <a:ext cx="1320994" cy="239368"/>
          </a:xfrm>
          <a:prstGeom prst="rect">
            <a:avLst/>
          </a:prstGeom>
        </p:spPr>
        <p:txBody>
          <a:bodyPr lIns="0" tIns="0" rIns="0" bIns="0" rtlCol="0" anchor="t">
            <a:spAutoFit/>
          </a:bodyPr>
          <a:lstStyle/>
          <a:p>
            <a:pPr algn="ctr">
              <a:lnSpc>
                <a:spcPts val="1819"/>
              </a:lnSpc>
            </a:pPr>
            <a:r>
              <a:rPr lang="en-US" sz="1541" b="1">
                <a:solidFill>
                  <a:srgbClr val="FFFFFF"/>
                </a:solidFill>
                <a:latin typeface="Roboto Bold"/>
                <a:ea typeface="Roboto Bold"/>
                <a:cs typeface="Roboto Bold"/>
                <a:sym typeface="Roboto Bold"/>
              </a:rPr>
              <a:t>-14%</a:t>
            </a:r>
          </a:p>
        </p:txBody>
      </p:sp>
      <p:sp>
        <p:nvSpPr>
          <p:cNvPr id="84" name="TextBox 84"/>
          <p:cNvSpPr txBox="1"/>
          <p:nvPr/>
        </p:nvSpPr>
        <p:spPr>
          <a:xfrm>
            <a:off x="6664674" y="6610540"/>
            <a:ext cx="1655481" cy="331244"/>
          </a:xfrm>
          <a:prstGeom prst="rect">
            <a:avLst/>
          </a:prstGeom>
        </p:spPr>
        <p:txBody>
          <a:bodyPr lIns="0" tIns="0" rIns="0" bIns="0" rtlCol="0" anchor="t">
            <a:spAutoFit/>
          </a:bodyPr>
          <a:lstStyle/>
          <a:p>
            <a:pPr algn="ctr">
              <a:lnSpc>
                <a:spcPts val="2518"/>
              </a:lnSpc>
            </a:pPr>
            <a:r>
              <a:rPr lang="en-US" sz="2134" b="1">
                <a:solidFill>
                  <a:srgbClr val="FFFFFF"/>
                </a:solidFill>
                <a:latin typeface="Roboto Bold"/>
                <a:ea typeface="Roboto Bold"/>
                <a:cs typeface="Roboto Bold"/>
                <a:sym typeface="Roboto Bold"/>
              </a:rPr>
              <a:t>65,5€/h</a:t>
            </a:r>
          </a:p>
        </p:txBody>
      </p:sp>
      <p:sp>
        <p:nvSpPr>
          <p:cNvPr id="85" name="TextBox 85"/>
          <p:cNvSpPr txBox="1"/>
          <p:nvPr/>
        </p:nvSpPr>
        <p:spPr>
          <a:xfrm>
            <a:off x="6963361" y="7116468"/>
            <a:ext cx="1320994" cy="239368"/>
          </a:xfrm>
          <a:prstGeom prst="rect">
            <a:avLst/>
          </a:prstGeom>
        </p:spPr>
        <p:txBody>
          <a:bodyPr lIns="0" tIns="0" rIns="0" bIns="0" rtlCol="0" anchor="t">
            <a:spAutoFit/>
          </a:bodyPr>
          <a:lstStyle/>
          <a:p>
            <a:pPr algn="ctr">
              <a:lnSpc>
                <a:spcPts val="1819"/>
              </a:lnSpc>
            </a:pPr>
            <a:r>
              <a:rPr lang="en-US" sz="1541" b="1" i="1">
                <a:solidFill>
                  <a:srgbClr val="FFFFFF"/>
                </a:solidFill>
                <a:latin typeface="Roboto Bold Italics"/>
                <a:ea typeface="Roboto Bold Italics"/>
                <a:cs typeface="Roboto Bold Italics"/>
                <a:sym typeface="Roboto Bold Italics"/>
              </a:rPr>
              <a:t>-8%</a:t>
            </a:r>
          </a:p>
        </p:txBody>
      </p:sp>
      <p:grpSp>
        <p:nvGrpSpPr>
          <p:cNvPr id="86" name="Group 86"/>
          <p:cNvGrpSpPr/>
          <p:nvPr/>
        </p:nvGrpSpPr>
        <p:grpSpPr>
          <a:xfrm>
            <a:off x="7085866" y="7584790"/>
            <a:ext cx="827740" cy="725479"/>
            <a:chOff x="0" y="0"/>
            <a:chExt cx="927370" cy="812800"/>
          </a:xfrm>
        </p:grpSpPr>
        <p:sp>
          <p:nvSpPr>
            <p:cNvPr id="87" name="Freeform 8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88" name="TextBox 8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89" name="TextBox 89"/>
          <p:cNvSpPr txBox="1"/>
          <p:nvPr/>
        </p:nvSpPr>
        <p:spPr>
          <a:xfrm>
            <a:off x="6839239" y="7843986"/>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+20%</a:t>
            </a:r>
          </a:p>
        </p:txBody>
      </p:sp>
      <p:sp>
        <p:nvSpPr>
          <p:cNvPr id="90" name="TextBox 90"/>
          <p:cNvSpPr txBox="1"/>
          <p:nvPr/>
        </p:nvSpPr>
        <p:spPr>
          <a:xfrm>
            <a:off x="6864895" y="3587547"/>
            <a:ext cx="1320994" cy="465294"/>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Buenos clientes</a:t>
            </a:r>
          </a:p>
        </p:txBody>
      </p:sp>
      <p:grpSp>
        <p:nvGrpSpPr>
          <p:cNvPr id="91" name="Group 91"/>
          <p:cNvGrpSpPr/>
          <p:nvPr/>
        </p:nvGrpSpPr>
        <p:grpSpPr>
          <a:xfrm>
            <a:off x="9090826" y="2375328"/>
            <a:ext cx="1302414" cy="717933"/>
            <a:chOff x="0" y="0"/>
            <a:chExt cx="2814940" cy="1551686"/>
          </a:xfrm>
        </p:grpSpPr>
        <p:sp>
          <p:nvSpPr>
            <p:cNvPr id="92" name="Freeform 92"/>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93" name="AutoShape 93"/>
          <p:cNvSpPr/>
          <p:nvPr/>
        </p:nvSpPr>
        <p:spPr>
          <a:xfrm flipV="1">
            <a:off x="8733514" y="2305554"/>
            <a:ext cx="0" cy="6246418"/>
          </a:xfrm>
          <a:prstGeom prst="line">
            <a:avLst/>
          </a:prstGeom>
          <a:ln w="47625" cap="flat">
            <a:solidFill>
              <a:srgbClr val="FFFFFF"/>
            </a:solidFill>
            <a:prstDash val="sysDot"/>
            <a:headEnd type="none" w="sm" len="sm"/>
            <a:tailEnd type="none" w="sm" len="sm"/>
          </a:ln>
        </p:spPr>
        <p:txBody>
          <a:bodyPr/>
          <a:lstStyle/>
          <a:p>
            <a:endParaRPr lang="es-ES"/>
          </a:p>
        </p:txBody>
      </p:sp>
      <p:sp>
        <p:nvSpPr>
          <p:cNvPr id="94" name="AutoShape 94"/>
          <p:cNvSpPr/>
          <p:nvPr/>
        </p:nvSpPr>
        <p:spPr>
          <a:xfrm flipV="1">
            <a:off x="10769133" y="2305554"/>
            <a:ext cx="0" cy="6246418"/>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95" name="Group 95"/>
          <p:cNvGrpSpPr/>
          <p:nvPr/>
        </p:nvGrpSpPr>
        <p:grpSpPr>
          <a:xfrm>
            <a:off x="9190610" y="3330484"/>
            <a:ext cx="1117489" cy="1366747"/>
            <a:chOff x="0" y="0"/>
            <a:chExt cx="348985" cy="426827"/>
          </a:xfrm>
        </p:grpSpPr>
        <p:sp>
          <p:nvSpPr>
            <p:cNvPr id="96" name="Freeform 96"/>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97" name="TextBox 97"/>
            <p:cNvSpPr txBox="1"/>
            <p:nvPr/>
          </p:nvSpPr>
          <p:spPr>
            <a:xfrm>
              <a:off x="0" y="19050"/>
              <a:ext cx="348985" cy="407777"/>
            </a:xfrm>
            <a:prstGeom prst="rect">
              <a:avLst/>
            </a:prstGeom>
          </p:spPr>
          <p:txBody>
            <a:bodyPr lIns="63500" tIns="63500" rIns="63500" bIns="63500" rtlCol="0" anchor="ctr"/>
            <a:lstStyle/>
            <a:p>
              <a:pPr algn="ctr">
                <a:lnSpc>
                  <a:spcPts val="1364"/>
                </a:lnSpc>
              </a:pPr>
              <a:endParaRPr/>
            </a:p>
          </p:txBody>
        </p:sp>
      </p:grpSp>
      <p:grpSp>
        <p:nvGrpSpPr>
          <p:cNvPr id="98" name="Group 98"/>
          <p:cNvGrpSpPr/>
          <p:nvPr/>
        </p:nvGrpSpPr>
        <p:grpSpPr>
          <a:xfrm>
            <a:off x="9105469" y="3584427"/>
            <a:ext cx="1287772" cy="502632"/>
            <a:chOff x="0" y="0"/>
            <a:chExt cx="402164" cy="156969"/>
          </a:xfrm>
        </p:grpSpPr>
        <p:sp>
          <p:nvSpPr>
            <p:cNvPr id="99" name="Freeform 99"/>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00" name="TextBox 100"/>
            <p:cNvSpPr txBox="1"/>
            <p:nvPr/>
          </p:nvSpPr>
          <p:spPr>
            <a:xfrm>
              <a:off x="0" y="19050"/>
              <a:ext cx="402164" cy="137919"/>
            </a:xfrm>
            <a:prstGeom prst="rect">
              <a:avLst/>
            </a:prstGeom>
          </p:spPr>
          <p:txBody>
            <a:bodyPr lIns="63500" tIns="63500" rIns="63500" bIns="63500" rtlCol="0" anchor="ctr"/>
            <a:lstStyle/>
            <a:p>
              <a:pPr algn="ctr">
                <a:lnSpc>
                  <a:spcPts val="1364"/>
                </a:lnSpc>
              </a:pPr>
              <a:endParaRPr/>
            </a:p>
          </p:txBody>
        </p:sp>
      </p:grpSp>
      <p:grpSp>
        <p:nvGrpSpPr>
          <p:cNvPr id="101" name="Group 101"/>
          <p:cNvGrpSpPr/>
          <p:nvPr/>
        </p:nvGrpSpPr>
        <p:grpSpPr>
          <a:xfrm>
            <a:off x="9183289" y="4934454"/>
            <a:ext cx="1117489" cy="961745"/>
            <a:chOff x="0" y="0"/>
            <a:chExt cx="348985" cy="300347"/>
          </a:xfrm>
        </p:grpSpPr>
        <p:sp>
          <p:nvSpPr>
            <p:cNvPr id="102" name="Freeform 102"/>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03" name="TextBox 103"/>
            <p:cNvSpPr txBox="1"/>
            <p:nvPr/>
          </p:nvSpPr>
          <p:spPr>
            <a:xfrm>
              <a:off x="0" y="19050"/>
              <a:ext cx="348985" cy="281297"/>
            </a:xfrm>
            <a:prstGeom prst="rect">
              <a:avLst/>
            </a:prstGeom>
          </p:spPr>
          <p:txBody>
            <a:bodyPr lIns="63500" tIns="63500" rIns="63500" bIns="63500" rtlCol="0" anchor="ctr"/>
            <a:lstStyle/>
            <a:p>
              <a:pPr algn="ctr">
                <a:lnSpc>
                  <a:spcPts val="1364"/>
                </a:lnSpc>
              </a:pPr>
              <a:endParaRPr/>
            </a:p>
          </p:txBody>
        </p:sp>
      </p:grpSp>
      <p:grpSp>
        <p:nvGrpSpPr>
          <p:cNvPr id="104" name="Group 104"/>
          <p:cNvGrpSpPr/>
          <p:nvPr/>
        </p:nvGrpSpPr>
        <p:grpSpPr>
          <a:xfrm>
            <a:off x="9045736" y="5563575"/>
            <a:ext cx="827740" cy="725479"/>
            <a:chOff x="0" y="0"/>
            <a:chExt cx="927370" cy="812800"/>
          </a:xfrm>
        </p:grpSpPr>
        <p:sp>
          <p:nvSpPr>
            <p:cNvPr id="105" name="Freeform 10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06" name="TextBox 10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107" name="Group 107"/>
          <p:cNvGrpSpPr/>
          <p:nvPr/>
        </p:nvGrpSpPr>
        <p:grpSpPr>
          <a:xfrm>
            <a:off x="9459607" y="5757486"/>
            <a:ext cx="1117489" cy="374652"/>
            <a:chOff x="0" y="0"/>
            <a:chExt cx="348985" cy="117002"/>
          </a:xfrm>
        </p:grpSpPr>
        <p:sp>
          <p:nvSpPr>
            <p:cNvPr id="108" name="Freeform 108"/>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09" name="TextBox 109"/>
            <p:cNvSpPr txBox="1"/>
            <p:nvPr/>
          </p:nvSpPr>
          <p:spPr>
            <a:xfrm>
              <a:off x="0" y="19050"/>
              <a:ext cx="348985" cy="97952"/>
            </a:xfrm>
            <a:prstGeom prst="rect">
              <a:avLst/>
            </a:prstGeom>
          </p:spPr>
          <p:txBody>
            <a:bodyPr lIns="63500" tIns="63500" rIns="63500" bIns="63500" rtlCol="0" anchor="ctr"/>
            <a:lstStyle/>
            <a:p>
              <a:pPr algn="ctr">
                <a:lnSpc>
                  <a:spcPts val="1364"/>
                </a:lnSpc>
              </a:pPr>
              <a:endParaRPr/>
            </a:p>
          </p:txBody>
        </p:sp>
      </p:grpSp>
      <p:grpSp>
        <p:nvGrpSpPr>
          <p:cNvPr id="110" name="Group 110"/>
          <p:cNvGrpSpPr/>
          <p:nvPr/>
        </p:nvGrpSpPr>
        <p:grpSpPr>
          <a:xfrm>
            <a:off x="9081537" y="6526277"/>
            <a:ext cx="1302414" cy="543542"/>
            <a:chOff x="0" y="0"/>
            <a:chExt cx="2814940" cy="1174772"/>
          </a:xfrm>
        </p:grpSpPr>
        <p:sp>
          <p:nvSpPr>
            <p:cNvPr id="111" name="Freeform 111"/>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12" name="Group 112"/>
          <p:cNvGrpSpPr/>
          <p:nvPr/>
        </p:nvGrpSpPr>
        <p:grpSpPr>
          <a:xfrm>
            <a:off x="9190610" y="7097848"/>
            <a:ext cx="326270" cy="326270"/>
            <a:chOff x="0" y="0"/>
            <a:chExt cx="812800" cy="812800"/>
          </a:xfrm>
        </p:grpSpPr>
        <p:sp>
          <p:nvSpPr>
            <p:cNvPr id="113" name="Freeform 113"/>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114" name="TextBox 114"/>
            <p:cNvSpPr txBox="1"/>
            <p:nvPr/>
          </p:nvSpPr>
          <p:spPr>
            <a:xfrm>
              <a:off x="203200" y="9525"/>
              <a:ext cx="406400" cy="701675"/>
            </a:xfrm>
            <a:prstGeom prst="rect">
              <a:avLst/>
            </a:prstGeom>
          </p:spPr>
          <p:txBody>
            <a:bodyPr lIns="63500" tIns="63500" rIns="63500" bIns="63500" rtlCol="0" anchor="ctr"/>
            <a:lstStyle/>
            <a:p>
              <a:pPr algn="ctr">
                <a:lnSpc>
                  <a:spcPts val="1405"/>
                </a:lnSpc>
              </a:pPr>
              <a:endParaRPr/>
            </a:p>
          </p:txBody>
        </p:sp>
      </p:grpSp>
      <p:sp>
        <p:nvSpPr>
          <p:cNvPr id="115" name="TextBox 115"/>
          <p:cNvSpPr txBox="1"/>
          <p:nvPr/>
        </p:nvSpPr>
        <p:spPr>
          <a:xfrm>
            <a:off x="8923583" y="2544659"/>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89%</a:t>
            </a:r>
          </a:p>
        </p:txBody>
      </p:sp>
      <p:sp>
        <p:nvSpPr>
          <p:cNvPr id="116" name="TextBox 116"/>
          <p:cNvSpPr txBox="1"/>
          <p:nvPr/>
        </p:nvSpPr>
        <p:spPr>
          <a:xfrm>
            <a:off x="8923583" y="4182447"/>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12%</a:t>
            </a:r>
          </a:p>
        </p:txBody>
      </p:sp>
      <p:sp>
        <p:nvSpPr>
          <p:cNvPr id="117" name="TextBox 117"/>
          <p:cNvSpPr txBox="1"/>
          <p:nvPr/>
        </p:nvSpPr>
        <p:spPr>
          <a:xfrm>
            <a:off x="8921614" y="5083077"/>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65%</a:t>
            </a:r>
          </a:p>
        </p:txBody>
      </p:sp>
      <p:sp>
        <p:nvSpPr>
          <p:cNvPr id="118" name="TextBox 118"/>
          <p:cNvSpPr txBox="1"/>
          <p:nvPr/>
        </p:nvSpPr>
        <p:spPr>
          <a:xfrm>
            <a:off x="8799110" y="5834677"/>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57,1€/h</a:t>
            </a:r>
          </a:p>
        </p:txBody>
      </p:sp>
      <p:sp>
        <p:nvSpPr>
          <p:cNvPr id="119" name="TextBox 119"/>
          <p:cNvSpPr txBox="1"/>
          <p:nvPr/>
        </p:nvSpPr>
        <p:spPr>
          <a:xfrm>
            <a:off x="9590702" y="5820366"/>
            <a:ext cx="1320994" cy="239368"/>
          </a:xfrm>
          <a:prstGeom prst="rect">
            <a:avLst/>
          </a:prstGeom>
        </p:spPr>
        <p:txBody>
          <a:bodyPr lIns="0" tIns="0" rIns="0" bIns="0" rtlCol="0" anchor="t">
            <a:spAutoFit/>
          </a:bodyPr>
          <a:lstStyle/>
          <a:p>
            <a:pPr algn="ctr">
              <a:lnSpc>
                <a:spcPts val="1819"/>
              </a:lnSpc>
            </a:pPr>
            <a:r>
              <a:rPr lang="en-US" sz="1541" b="1">
                <a:solidFill>
                  <a:srgbClr val="FFFFFF"/>
                </a:solidFill>
                <a:latin typeface="Roboto Bold"/>
                <a:ea typeface="Roboto Bold"/>
                <a:cs typeface="Roboto Bold"/>
                <a:sym typeface="Roboto Bold"/>
              </a:rPr>
              <a:t>-19%</a:t>
            </a:r>
          </a:p>
        </p:txBody>
      </p:sp>
      <p:sp>
        <p:nvSpPr>
          <p:cNvPr id="120" name="TextBox 120"/>
          <p:cNvSpPr txBox="1"/>
          <p:nvPr/>
        </p:nvSpPr>
        <p:spPr>
          <a:xfrm>
            <a:off x="8914293" y="6630608"/>
            <a:ext cx="1655481" cy="331244"/>
          </a:xfrm>
          <a:prstGeom prst="rect">
            <a:avLst/>
          </a:prstGeom>
        </p:spPr>
        <p:txBody>
          <a:bodyPr lIns="0" tIns="0" rIns="0" bIns="0" rtlCol="0" anchor="t">
            <a:spAutoFit/>
          </a:bodyPr>
          <a:lstStyle/>
          <a:p>
            <a:pPr algn="ctr">
              <a:lnSpc>
                <a:spcPts val="2518"/>
              </a:lnSpc>
            </a:pPr>
            <a:r>
              <a:rPr lang="en-US" sz="2134" b="1">
                <a:solidFill>
                  <a:srgbClr val="FFFFFF"/>
                </a:solidFill>
                <a:latin typeface="Roboto Bold"/>
                <a:ea typeface="Roboto Bold"/>
                <a:cs typeface="Roboto Bold"/>
                <a:sym typeface="Roboto Bold"/>
              </a:rPr>
              <a:t>62,2€/h</a:t>
            </a:r>
          </a:p>
        </p:txBody>
      </p:sp>
      <p:sp>
        <p:nvSpPr>
          <p:cNvPr id="121" name="TextBox 121"/>
          <p:cNvSpPr txBox="1"/>
          <p:nvPr/>
        </p:nvSpPr>
        <p:spPr>
          <a:xfrm>
            <a:off x="9212980" y="7136536"/>
            <a:ext cx="1320994" cy="239368"/>
          </a:xfrm>
          <a:prstGeom prst="rect">
            <a:avLst/>
          </a:prstGeom>
        </p:spPr>
        <p:txBody>
          <a:bodyPr lIns="0" tIns="0" rIns="0" bIns="0" rtlCol="0" anchor="t">
            <a:spAutoFit/>
          </a:bodyPr>
          <a:lstStyle/>
          <a:p>
            <a:pPr algn="ctr">
              <a:lnSpc>
                <a:spcPts val="1819"/>
              </a:lnSpc>
            </a:pPr>
            <a:r>
              <a:rPr lang="en-US" sz="1541" b="1" i="1">
                <a:solidFill>
                  <a:srgbClr val="FFFFFF"/>
                </a:solidFill>
                <a:latin typeface="Roboto Bold Italics"/>
                <a:ea typeface="Roboto Bold Italics"/>
                <a:cs typeface="Roboto Bold Italics"/>
                <a:sym typeface="Roboto Bold Italics"/>
              </a:rPr>
              <a:t>-12%</a:t>
            </a:r>
          </a:p>
        </p:txBody>
      </p:sp>
      <p:grpSp>
        <p:nvGrpSpPr>
          <p:cNvPr id="122" name="Group 122"/>
          <p:cNvGrpSpPr/>
          <p:nvPr/>
        </p:nvGrpSpPr>
        <p:grpSpPr>
          <a:xfrm>
            <a:off x="9335485" y="7604858"/>
            <a:ext cx="827740" cy="725479"/>
            <a:chOff x="0" y="0"/>
            <a:chExt cx="927370" cy="812800"/>
          </a:xfrm>
        </p:grpSpPr>
        <p:sp>
          <p:nvSpPr>
            <p:cNvPr id="123" name="Freeform 123"/>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24" name="TextBox 124"/>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125" name="TextBox 125"/>
          <p:cNvSpPr txBox="1"/>
          <p:nvPr/>
        </p:nvSpPr>
        <p:spPr>
          <a:xfrm>
            <a:off x="9088858" y="7864054"/>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+21%</a:t>
            </a:r>
          </a:p>
        </p:txBody>
      </p:sp>
      <p:sp>
        <p:nvSpPr>
          <p:cNvPr id="126" name="TextBox 126"/>
          <p:cNvSpPr txBox="1"/>
          <p:nvPr/>
        </p:nvSpPr>
        <p:spPr>
          <a:xfrm>
            <a:off x="9090826" y="3711297"/>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Renting/flotas</a:t>
            </a:r>
          </a:p>
        </p:txBody>
      </p:sp>
      <p:grpSp>
        <p:nvGrpSpPr>
          <p:cNvPr id="127" name="Group 127"/>
          <p:cNvGrpSpPr/>
          <p:nvPr/>
        </p:nvGrpSpPr>
        <p:grpSpPr>
          <a:xfrm>
            <a:off x="11340445" y="2355260"/>
            <a:ext cx="1302414" cy="717933"/>
            <a:chOff x="0" y="0"/>
            <a:chExt cx="2814940" cy="1551686"/>
          </a:xfrm>
        </p:grpSpPr>
        <p:sp>
          <p:nvSpPr>
            <p:cNvPr id="128" name="Freeform 128"/>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129" name="AutoShape 129"/>
          <p:cNvSpPr/>
          <p:nvPr/>
        </p:nvSpPr>
        <p:spPr>
          <a:xfrm flipV="1">
            <a:off x="10983133" y="2285485"/>
            <a:ext cx="0" cy="6246418"/>
          </a:xfrm>
          <a:prstGeom prst="line">
            <a:avLst/>
          </a:prstGeom>
          <a:ln w="47625" cap="flat">
            <a:solidFill>
              <a:srgbClr val="FFFFFF"/>
            </a:solidFill>
            <a:prstDash val="sysDot"/>
            <a:headEnd type="none" w="sm" len="sm"/>
            <a:tailEnd type="none" w="sm" len="sm"/>
          </a:ln>
        </p:spPr>
        <p:txBody>
          <a:bodyPr/>
          <a:lstStyle/>
          <a:p>
            <a:endParaRPr lang="es-ES"/>
          </a:p>
        </p:txBody>
      </p:sp>
      <p:sp>
        <p:nvSpPr>
          <p:cNvPr id="130" name="AutoShape 130"/>
          <p:cNvSpPr/>
          <p:nvPr/>
        </p:nvSpPr>
        <p:spPr>
          <a:xfrm flipV="1">
            <a:off x="13018752" y="2285485"/>
            <a:ext cx="0" cy="6246418"/>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131" name="Group 131"/>
          <p:cNvGrpSpPr/>
          <p:nvPr/>
        </p:nvGrpSpPr>
        <p:grpSpPr>
          <a:xfrm>
            <a:off x="11440229" y="3310416"/>
            <a:ext cx="1117489" cy="1366747"/>
            <a:chOff x="0" y="0"/>
            <a:chExt cx="348985" cy="426827"/>
          </a:xfrm>
        </p:grpSpPr>
        <p:sp>
          <p:nvSpPr>
            <p:cNvPr id="132" name="Freeform 132"/>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133" name="TextBox 133"/>
            <p:cNvSpPr txBox="1"/>
            <p:nvPr/>
          </p:nvSpPr>
          <p:spPr>
            <a:xfrm>
              <a:off x="0" y="19050"/>
              <a:ext cx="348985" cy="407777"/>
            </a:xfrm>
            <a:prstGeom prst="rect">
              <a:avLst/>
            </a:prstGeom>
          </p:spPr>
          <p:txBody>
            <a:bodyPr lIns="63500" tIns="63500" rIns="63500" bIns="63500" rtlCol="0" anchor="ctr"/>
            <a:lstStyle/>
            <a:p>
              <a:pPr algn="ctr">
                <a:lnSpc>
                  <a:spcPts val="1364"/>
                </a:lnSpc>
              </a:pPr>
              <a:endParaRPr/>
            </a:p>
          </p:txBody>
        </p:sp>
      </p:grpSp>
      <p:grpSp>
        <p:nvGrpSpPr>
          <p:cNvPr id="134" name="Group 134"/>
          <p:cNvGrpSpPr/>
          <p:nvPr/>
        </p:nvGrpSpPr>
        <p:grpSpPr>
          <a:xfrm>
            <a:off x="11355088" y="3564359"/>
            <a:ext cx="1287772" cy="502632"/>
            <a:chOff x="0" y="0"/>
            <a:chExt cx="402164" cy="156969"/>
          </a:xfrm>
        </p:grpSpPr>
        <p:sp>
          <p:nvSpPr>
            <p:cNvPr id="135" name="Freeform 135"/>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36" name="TextBox 136"/>
            <p:cNvSpPr txBox="1"/>
            <p:nvPr/>
          </p:nvSpPr>
          <p:spPr>
            <a:xfrm>
              <a:off x="0" y="19050"/>
              <a:ext cx="402164" cy="137919"/>
            </a:xfrm>
            <a:prstGeom prst="rect">
              <a:avLst/>
            </a:prstGeom>
          </p:spPr>
          <p:txBody>
            <a:bodyPr lIns="63500" tIns="63500" rIns="63500" bIns="63500" rtlCol="0" anchor="ctr"/>
            <a:lstStyle/>
            <a:p>
              <a:pPr algn="ctr">
                <a:lnSpc>
                  <a:spcPts val="1364"/>
                </a:lnSpc>
              </a:pPr>
              <a:endParaRPr/>
            </a:p>
          </p:txBody>
        </p:sp>
      </p:grpSp>
      <p:grpSp>
        <p:nvGrpSpPr>
          <p:cNvPr id="137" name="Group 137"/>
          <p:cNvGrpSpPr/>
          <p:nvPr/>
        </p:nvGrpSpPr>
        <p:grpSpPr>
          <a:xfrm>
            <a:off x="11432908" y="4914385"/>
            <a:ext cx="1117489" cy="961745"/>
            <a:chOff x="0" y="0"/>
            <a:chExt cx="348985" cy="300347"/>
          </a:xfrm>
        </p:grpSpPr>
        <p:sp>
          <p:nvSpPr>
            <p:cNvPr id="138" name="Freeform 138"/>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39" name="TextBox 139"/>
            <p:cNvSpPr txBox="1"/>
            <p:nvPr/>
          </p:nvSpPr>
          <p:spPr>
            <a:xfrm>
              <a:off x="0" y="19050"/>
              <a:ext cx="348985" cy="281297"/>
            </a:xfrm>
            <a:prstGeom prst="rect">
              <a:avLst/>
            </a:prstGeom>
          </p:spPr>
          <p:txBody>
            <a:bodyPr lIns="63500" tIns="63500" rIns="63500" bIns="63500" rtlCol="0" anchor="ctr"/>
            <a:lstStyle/>
            <a:p>
              <a:pPr algn="ctr">
                <a:lnSpc>
                  <a:spcPts val="1364"/>
                </a:lnSpc>
              </a:pPr>
              <a:endParaRPr/>
            </a:p>
          </p:txBody>
        </p:sp>
      </p:grpSp>
      <p:grpSp>
        <p:nvGrpSpPr>
          <p:cNvPr id="140" name="Group 140"/>
          <p:cNvGrpSpPr/>
          <p:nvPr/>
        </p:nvGrpSpPr>
        <p:grpSpPr>
          <a:xfrm>
            <a:off x="11295355" y="5543507"/>
            <a:ext cx="827740" cy="725479"/>
            <a:chOff x="0" y="0"/>
            <a:chExt cx="927370" cy="812800"/>
          </a:xfrm>
        </p:grpSpPr>
        <p:sp>
          <p:nvSpPr>
            <p:cNvPr id="141" name="Freeform 14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42" name="TextBox 142"/>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143" name="Group 143"/>
          <p:cNvGrpSpPr/>
          <p:nvPr/>
        </p:nvGrpSpPr>
        <p:grpSpPr>
          <a:xfrm>
            <a:off x="11709226" y="5737418"/>
            <a:ext cx="1117489" cy="374652"/>
            <a:chOff x="0" y="0"/>
            <a:chExt cx="348985" cy="117002"/>
          </a:xfrm>
        </p:grpSpPr>
        <p:sp>
          <p:nvSpPr>
            <p:cNvPr id="144" name="Freeform 144"/>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45" name="TextBox 145"/>
            <p:cNvSpPr txBox="1"/>
            <p:nvPr/>
          </p:nvSpPr>
          <p:spPr>
            <a:xfrm>
              <a:off x="0" y="19050"/>
              <a:ext cx="348985" cy="97952"/>
            </a:xfrm>
            <a:prstGeom prst="rect">
              <a:avLst/>
            </a:prstGeom>
          </p:spPr>
          <p:txBody>
            <a:bodyPr lIns="63500" tIns="63500" rIns="63500" bIns="63500" rtlCol="0" anchor="ctr"/>
            <a:lstStyle/>
            <a:p>
              <a:pPr algn="ctr">
                <a:lnSpc>
                  <a:spcPts val="1364"/>
                </a:lnSpc>
              </a:pPr>
              <a:endParaRPr/>
            </a:p>
          </p:txBody>
        </p:sp>
      </p:grpSp>
      <p:grpSp>
        <p:nvGrpSpPr>
          <p:cNvPr id="146" name="Group 146"/>
          <p:cNvGrpSpPr/>
          <p:nvPr/>
        </p:nvGrpSpPr>
        <p:grpSpPr>
          <a:xfrm>
            <a:off x="11331156" y="6506208"/>
            <a:ext cx="1302414" cy="543542"/>
            <a:chOff x="0" y="0"/>
            <a:chExt cx="2814940" cy="1174772"/>
          </a:xfrm>
        </p:grpSpPr>
        <p:sp>
          <p:nvSpPr>
            <p:cNvPr id="147" name="Freeform 147"/>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48" name="Group 148"/>
          <p:cNvGrpSpPr/>
          <p:nvPr/>
        </p:nvGrpSpPr>
        <p:grpSpPr>
          <a:xfrm>
            <a:off x="11440229" y="7077779"/>
            <a:ext cx="326270" cy="326270"/>
            <a:chOff x="0" y="0"/>
            <a:chExt cx="812800" cy="812800"/>
          </a:xfrm>
        </p:grpSpPr>
        <p:sp>
          <p:nvSpPr>
            <p:cNvPr id="149" name="Freeform 149"/>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150" name="TextBox 150"/>
            <p:cNvSpPr txBox="1"/>
            <p:nvPr/>
          </p:nvSpPr>
          <p:spPr>
            <a:xfrm>
              <a:off x="203200" y="9525"/>
              <a:ext cx="406400" cy="701675"/>
            </a:xfrm>
            <a:prstGeom prst="rect">
              <a:avLst/>
            </a:prstGeom>
          </p:spPr>
          <p:txBody>
            <a:bodyPr lIns="63500" tIns="63500" rIns="63500" bIns="63500" rtlCol="0" anchor="ctr"/>
            <a:lstStyle/>
            <a:p>
              <a:pPr algn="ctr">
                <a:lnSpc>
                  <a:spcPts val="1405"/>
                </a:lnSpc>
              </a:pPr>
              <a:endParaRPr/>
            </a:p>
          </p:txBody>
        </p:sp>
      </p:grpSp>
      <p:sp>
        <p:nvSpPr>
          <p:cNvPr id="151" name="TextBox 151"/>
          <p:cNvSpPr txBox="1"/>
          <p:nvPr/>
        </p:nvSpPr>
        <p:spPr>
          <a:xfrm>
            <a:off x="11173202" y="2524590"/>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100%</a:t>
            </a:r>
          </a:p>
        </p:txBody>
      </p:sp>
      <p:sp>
        <p:nvSpPr>
          <p:cNvPr id="152" name="TextBox 152"/>
          <p:cNvSpPr txBox="1"/>
          <p:nvPr/>
        </p:nvSpPr>
        <p:spPr>
          <a:xfrm>
            <a:off x="11173202" y="4162378"/>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20%</a:t>
            </a:r>
          </a:p>
        </p:txBody>
      </p:sp>
      <p:sp>
        <p:nvSpPr>
          <p:cNvPr id="153" name="TextBox 153"/>
          <p:cNvSpPr txBox="1"/>
          <p:nvPr/>
        </p:nvSpPr>
        <p:spPr>
          <a:xfrm>
            <a:off x="11171233" y="5063009"/>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75%</a:t>
            </a:r>
          </a:p>
        </p:txBody>
      </p:sp>
      <p:sp>
        <p:nvSpPr>
          <p:cNvPr id="154" name="TextBox 154"/>
          <p:cNvSpPr txBox="1"/>
          <p:nvPr/>
        </p:nvSpPr>
        <p:spPr>
          <a:xfrm>
            <a:off x="11048729" y="5814609"/>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54,8€/h</a:t>
            </a:r>
          </a:p>
        </p:txBody>
      </p:sp>
      <p:sp>
        <p:nvSpPr>
          <p:cNvPr id="155" name="TextBox 155"/>
          <p:cNvSpPr txBox="1"/>
          <p:nvPr/>
        </p:nvSpPr>
        <p:spPr>
          <a:xfrm>
            <a:off x="11840321" y="5800298"/>
            <a:ext cx="1320994" cy="239368"/>
          </a:xfrm>
          <a:prstGeom prst="rect">
            <a:avLst/>
          </a:prstGeom>
        </p:spPr>
        <p:txBody>
          <a:bodyPr lIns="0" tIns="0" rIns="0" bIns="0" rtlCol="0" anchor="t">
            <a:spAutoFit/>
          </a:bodyPr>
          <a:lstStyle/>
          <a:p>
            <a:pPr algn="ctr">
              <a:lnSpc>
                <a:spcPts val="1819"/>
              </a:lnSpc>
            </a:pPr>
            <a:r>
              <a:rPr lang="en-US" sz="1541" b="1">
                <a:solidFill>
                  <a:srgbClr val="FFFFFF"/>
                </a:solidFill>
                <a:latin typeface="Roboto Bold"/>
                <a:ea typeface="Roboto Bold"/>
                <a:cs typeface="Roboto Bold"/>
                <a:sym typeface="Roboto Bold"/>
              </a:rPr>
              <a:t>-23%</a:t>
            </a:r>
          </a:p>
        </p:txBody>
      </p:sp>
      <p:sp>
        <p:nvSpPr>
          <p:cNvPr id="156" name="TextBox 156"/>
          <p:cNvSpPr txBox="1"/>
          <p:nvPr/>
        </p:nvSpPr>
        <p:spPr>
          <a:xfrm>
            <a:off x="11163912" y="6610540"/>
            <a:ext cx="1655481" cy="331244"/>
          </a:xfrm>
          <a:prstGeom prst="rect">
            <a:avLst/>
          </a:prstGeom>
        </p:spPr>
        <p:txBody>
          <a:bodyPr lIns="0" tIns="0" rIns="0" bIns="0" rtlCol="0" anchor="t">
            <a:spAutoFit/>
          </a:bodyPr>
          <a:lstStyle/>
          <a:p>
            <a:pPr algn="ctr">
              <a:lnSpc>
                <a:spcPts val="2518"/>
              </a:lnSpc>
            </a:pPr>
            <a:r>
              <a:rPr lang="en-US" sz="2134" b="1">
                <a:solidFill>
                  <a:srgbClr val="FFFFFF"/>
                </a:solidFill>
                <a:latin typeface="Roboto Bold"/>
                <a:ea typeface="Roboto Bold"/>
                <a:cs typeface="Roboto Bold"/>
                <a:sym typeface="Roboto Bold"/>
              </a:rPr>
              <a:t>58,4€/h</a:t>
            </a:r>
          </a:p>
        </p:txBody>
      </p:sp>
      <p:sp>
        <p:nvSpPr>
          <p:cNvPr id="157" name="TextBox 157"/>
          <p:cNvSpPr txBox="1"/>
          <p:nvPr/>
        </p:nvSpPr>
        <p:spPr>
          <a:xfrm>
            <a:off x="11462599" y="7116468"/>
            <a:ext cx="1320994" cy="239368"/>
          </a:xfrm>
          <a:prstGeom prst="rect">
            <a:avLst/>
          </a:prstGeom>
        </p:spPr>
        <p:txBody>
          <a:bodyPr lIns="0" tIns="0" rIns="0" bIns="0" rtlCol="0" anchor="t">
            <a:spAutoFit/>
          </a:bodyPr>
          <a:lstStyle/>
          <a:p>
            <a:pPr algn="ctr">
              <a:lnSpc>
                <a:spcPts val="1819"/>
              </a:lnSpc>
            </a:pPr>
            <a:r>
              <a:rPr lang="en-US" sz="1541" b="1" i="1">
                <a:solidFill>
                  <a:srgbClr val="FFFFFF"/>
                </a:solidFill>
                <a:latin typeface="Roboto Bold Italics"/>
                <a:ea typeface="Roboto Bold Italics"/>
                <a:cs typeface="Roboto Bold Italics"/>
                <a:sym typeface="Roboto Bold Italics"/>
              </a:rPr>
              <a:t>-18%</a:t>
            </a:r>
          </a:p>
        </p:txBody>
      </p:sp>
      <p:grpSp>
        <p:nvGrpSpPr>
          <p:cNvPr id="158" name="Group 158"/>
          <p:cNvGrpSpPr/>
          <p:nvPr/>
        </p:nvGrpSpPr>
        <p:grpSpPr>
          <a:xfrm>
            <a:off x="11585104" y="7584790"/>
            <a:ext cx="827740" cy="725479"/>
            <a:chOff x="0" y="0"/>
            <a:chExt cx="927370" cy="812800"/>
          </a:xfrm>
        </p:grpSpPr>
        <p:sp>
          <p:nvSpPr>
            <p:cNvPr id="159" name="Freeform 15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60" name="TextBox 16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161" name="TextBox 161"/>
          <p:cNvSpPr txBox="1"/>
          <p:nvPr/>
        </p:nvSpPr>
        <p:spPr>
          <a:xfrm>
            <a:off x="11338477" y="7843986"/>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+24%</a:t>
            </a:r>
          </a:p>
        </p:txBody>
      </p:sp>
      <p:sp>
        <p:nvSpPr>
          <p:cNvPr id="162" name="TextBox 162"/>
          <p:cNvSpPr txBox="1"/>
          <p:nvPr/>
        </p:nvSpPr>
        <p:spPr>
          <a:xfrm>
            <a:off x="11340445" y="3691229"/>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Aseguradora</a:t>
            </a:r>
          </a:p>
        </p:txBody>
      </p:sp>
      <p:grpSp>
        <p:nvGrpSpPr>
          <p:cNvPr id="163" name="Group 163"/>
          <p:cNvGrpSpPr/>
          <p:nvPr/>
        </p:nvGrpSpPr>
        <p:grpSpPr>
          <a:xfrm>
            <a:off x="13590064" y="2375328"/>
            <a:ext cx="1302414" cy="717933"/>
            <a:chOff x="0" y="0"/>
            <a:chExt cx="2814940" cy="1551686"/>
          </a:xfrm>
        </p:grpSpPr>
        <p:sp>
          <p:nvSpPr>
            <p:cNvPr id="164" name="Freeform 164"/>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165" name="AutoShape 165"/>
          <p:cNvSpPr/>
          <p:nvPr/>
        </p:nvSpPr>
        <p:spPr>
          <a:xfrm flipV="1">
            <a:off x="13232752" y="2305554"/>
            <a:ext cx="0" cy="6246418"/>
          </a:xfrm>
          <a:prstGeom prst="line">
            <a:avLst/>
          </a:prstGeom>
          <a:ln w="47625" cap="flat">
            <a:solidFill>
              <a:srgbClr val="FFFFFF"/>
            </a:solidFill>
            <a:prstDash val="sysDot"/>
            <a:headEnd type="none" w="sm" len="sm"/>
            <a:tailEnd type="none" w="sm" len="sm"/>
          </a:ln>
        </p:spPr>
        <p:txBody>
          <a:bodyPr/>
          <a:lstStyle/>
          <a:p>
            <a:endParaRPr lang="es-ES"/>
          </a:p>
        </p:txBody>
      </p:sp>
      <p:sp>
        <p:nvSpPr>
          <p:cNvPr id="166" name="AutoShape 166"/>
          <p:cNvSpPr/>
          <p:nvPr/>
        </p:nvSpPr>
        <p:spPr>
          <a:xfrm flipV="1">
            <a:off x="15268371" y="2305554"/>
            <a:ext cx="0" cy="6246418"/>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167" name="Group 167"/>
          <p:cNvGrpSpPr/>
          <p:nvPr/>
        </p:nvGrpSpPr>
        <p:grpSpPr>
          <a:xfrm>
            <a:off x="13689848" y="3330484"/>
            <a:ext cx="1117489" cy="1366747"/>
            <a:chOff x="0" y="0"/>
            <a:chExt cx="348985" cy="426827"/>
          </a:xfrm>
        </p:grpSpPr>
        <p:sp>
          <p:nvSpPr>
            <p:cNvPr id="168" name="Freeform 168"/>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169" name="TextBox 169"/>
            <p:cNvSpPr txBox="1"/>
            <p:nvPr/>
          </p:nvSpPr>
          <p:spPr>
            <a:xfrm>
              <a:off x="0" y="19050"/>
              <a:ext cx="348985" cy="407777"/>
            </a:xfrm>
            <a:prstGeom prst="rect">
              <a:avLst/>
            </a:prstGeom>
          </p:spPr>
          <p:txBody>
            <a:bodyPr lIns="63500" tIns="63500" rIns="63500" bIns="63500" rtlCol="0" anchor="ctr"/>
            <a:lstStyle/>
            <a:p>
              <a:pPr algn="ctr">
                <a:lnSpc>
                  <a:spcPts val="1364"/>
                </a:lnSpc>
              </a:pPr>
              <a:endParaRPr/>
            </a:p>
          </p:txBody>
        </p:sp>
      </p:grpSp>
      <p:grpSp>
        <p:nvGrpSpPr>
          <p:cNvPr id="170" name="Group 170"/>
          <p:cNvGrpSpPr/>
          <p:nvPr/>
        </p:nvGrpSpPr>
        <p:grpSpPr>
          <a:xfrm>
            <a:off x="13604707" y="3584427"/>
            <a:ext cx="1287772" cy="502632"/>
            <a:chOff x="0" y="0"/>
            <a:chExt cx="402164" cy="156969"/>
          </a:xfrm>
        </p:grpSpPr>
        <p:sp>
          <p:nvSpPr>
            <p:cNvPr id="171" name="Freeform 171"/>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72" name="TextBox 172"/>
            <p:cNvSpPr txBox="1"/>
            <p:nvPr/>
          </p:nvSpPr>
          <p:spPr>
            <a:xfrm>
              <a:off x="0" y="19050"/>
              <a:ext cx="402164" cy="137919"/>
            </a:xfrm>
            <a:prstGeom prst="rect">
              <a:avLst/>
            </a:prstGeom>
          </p:spPr>
          <p:txBody>
            <a:bodyPr lIns="63500" tIns="63500" rIns="63500" bIns="63500" rtlCol="0" anchor="ctr"/>
            <a:lstStyle/>
            <a:p>
              <a:pPr algn="ctr">
                <a:lnSpc>
                  <a:spcPts val="1364"/>
                </a:lnSpc>
              </a:pPr>
              <a:endParaRPr/>
            </a:p>
          </p:txBody>
        </p:sp>
      </p:grpSp>
      <p:grpSp>
        <p:nvGrpSpPr>
          <p:cNvPr id="173" name="Group 173"/>
          <p:cNvGrpSpPr/>
          <p:nvPr/>
        </p:nvGrpSpPr>
        <p:grpSpPr>
          <a:xfrm>
            <a:off x="13682527" y="4934454"/>
            <a:ext cx="1117489" cy="961745"/>
            <a:chOff x="0" y="0"/>
            <a:chExt cx="348985" cy="300347"/>
          </a:xfrm>
        </p:grpSpPr>
        <p:sp>
          <p:nvSpPr>
            <p:cNvPr id="174" name="Freeform 174"/>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75" name="TextBox 175"/>
            <p:cNvSpPr txBox="1"/>
            <p:nvPr/>
          </p:nvSpPr>
          <p:spPr>
            <a:xfrm>
              <a:off x="0" y="19050"/>
              <a:ext cx="348985" cy="281297"/>
            </a:xfrm>
            <a:prstGeom prst="rect">
              <a:avLst/>
            </a:prstGeom>
          </p:spPr>
          <p:txBody>
            <a:bodyPr lIns="63500" tIns="63500" rIns="63500" bIns="63500" rtlCol="0" anchor="ctr"/>
            <a:lstStyle/>
            <a:p>
              <a:pPr algn="ctr">
                <a:lnSpc>
                  <a:spcPts val="1364"/>
                </a:lnSpc>
              </a:pPr>
              <a:endParaRPr/>
            </a:p>
          </p:txBody>
        </p:sp>
      </p:grpSp>
      <p:grpSp>
        <p:nvGrpSpPr>
          <p:cNvPr id="176" name="Group 176"/>
          <p:cNvGrpSpPr/>
          <p:nvPr/>
        </p:nvGrpSpPr>
        <p:grpSpPr>
          <a:xfrm>
            <a:off x="13544974" y="5563575"/>
            <a:ext cx="827740" cy="725479"/>
            <a:chOff x="0" y="0"/>
            <a:chExt cx="927370" cy="812800"/>
          </a:xfrm>
        </p:grpSpPr>
        <p:sp>
          <p:nvSpPr>
            <p:cNvPr id="177" name="Freeform 17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78" name="TextBox 17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179" name="Group 179"/>
          <p:cNvGrpSpPr/>
          <p:nvPr/>
        </p:nvGrpSpPr>
        <p:grpSpPr>
          <a:xfrm>
            <a:off x="13958845" y="5757486"/>
            <a:ext cx="1117489" cy="374652"/>
            <a:chOff x="0" y="0"/>
            <a:chExt cx="348985" cy="117002"/>
          </a:xfrm>
        </p:grpSpPr>
        <p:sp>
          <p:nvSpPr>
            <p:cNvPr id="180" name="Freeform 180"/>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81" name="TextBox 181"/>
            <p:cNvSpPr txBox="1"/>
            <p:nvPr/>
          </p:nvSpPr>
          <p:spPr>
            <a:xfrm>
              <a:off x="0" y="19050"/>
              <a:ext cx="348985" cy="97952"/>
            </a:xfrm>
            <a:prstGeom prst="rect">
              <a:avLst/>
            </a:prstGeom>
          </p:spPr>
          <p:txBody>
            <a:bodyPr lIns="63500" tIns="63500" rIns="63500" bIns="63500" rtlCol="0" anchor="ctr"/>
            <a:lstStyle/>
            <a:p>
              <a:pPr algn="ctr">
                <a:lnSpc>
                  <a:spcPts val="1364"/>
                </a:lnSpc>
              </a:pPr>
              <a:endParaRPr/>
            </a:p>
          </p:txBody>
        </p:sp>
      </p:grpSp>
      <p:grpSp>
        <p:nvGrpSpPr>
          <p:cNvPr id="182" name="Group 182"/>
          <p:cNvGrpSpPr/>
          <p:nvPr/>
        </p:nvGrpSpPr>
        <p:grpSpPr>
          <a:xfrm>
            <a:off x="13580775" y="6526277"/>
            <a:ext cx="1302414" cy="543542"/>
            <a:chOff x="0" y="0"/>
            <a:chExt cx="2814940" cy="1174772"/>
          </a:xfrm>
        </p:grpSpPr>
        <p:sp>
          <p:nvSpPr>
            <p:cNvPr id="183" name="Freeform 183"/>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84" name="Group 184"/>
          <p:cNvGrpSpPr/>
          <p:nvPr/>
        </p:nvGrpSpPr>
        <p:grpSpPr>
          <a:xfrm>
            <a:off x="13689848" y="7097848"/>
            <a:ext cx="326270" cy="326270"/>
            <a:chOff x="0" y="0"/>
            <a:chExt cx="812800" cy="812800"/>
          </a:xfrm>
        </p:grpSpPr>
        <p:sp>
          <p:nvSpPr>
            <p:cNvPr id="185" name="Freeform 185"/>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186" name="TextBox 186"/>
            <p:cNvSpPr txBox="1"/>
            <p:nvPr/>
          </p:nvSpPr>
          <p:spPr>
            <a:xfrm>
              <a:off x="203200" y="9525"/>
              <a:ext cx="406400" cy="701675"/>
            </a:xfrm>
            <a:prstGeom prst="rect">
              <a:avLst/>
            </a:prstGeom>
          </p:spPr>
          <p:txBody>
            <a:bodyPr lIns="63500" tIns="63500" rIns="63500" bIns="63500" rtlCol="0" anchor="ctr"/>
            <a:lstStyle/>
            <a:p>
              <a:pPr algn="ctr">
                <a:lnSpc>
                  <a:spcPts val="1405"/>
                </a:lnSpc>
              </a:pPr>
              <a:endParaRPr/>
            </a:p>
          </p:txBody>
        </p:sp>
      </p:grpSp>
      <p:sp>
        <p:nvSpPr>
          <p:cNvPr id="187" name="TextBox 187"/>
          <p:cNvSpPr txBox="1"/>
          <p:nvPr/>
        </p:nvSpPr>
        <p:spPr>
          <a:xfrm>
            <a:off x="13422821" y="2544659"/>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100%</a:t>
            </a:r>
          </a:p>
        </p:txBody>
      </p:sp>
      <p:sp>
        <p:nvSpPr>
          <p:cNvPr id="188" name="TextBox 188"/>
          <p:cNvSpPr txBox="1"/>
          <p:nvPr/>
        </p:nvSpPr>
        <p:spPr>
          <a:xfrm>
            <a:off x="13422821" y="4182447"/>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18%</a:t>
            </a:r>
          </a:p>
        </p:txBody>
      </p:sp>
      <p:sp>
        <p:nvSpPr>
          <p:cNvPr id="189" name="TextBox 189"/>
          <p:cNvSpPr txBox="1"/>
          <p:nvPr/>
        </p:nvSpPr>
        <p:spPr>
          <a:xfrm>
            <a:off x="13420852" y="5083077"/>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61%</a:t>
            </a:r>
          </a:p>
        </p:txBody>
      </p:sp>
      <p:sp>
        <p:nvSpPr>
          <p:cNvPr id="190" name="TextBox 190"/>
          <p:cNvSpPr txBox="1"/>
          <p:nvPr/>
        </p:nvSpPr>
        <p:spPr>
          <a:xfrm>
            <a:off x="13298348" y="5834677"/>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56,9€/h</a:t>
            </a:r>
          </a:p>
        </p:txBody>
      </p:sp>
      <p:sp>
        <p:nvSpPr>
          <p:cNvPr id="191" name="TextBox 191"/>
          <p:cNvSpPr txBox="1"/>
          <p:nvPr/>
        </p:nvSpPr>
        <p:spPr>
          <a:xfrm>
            <a:off x="14089940" y="5820366"/>
            <a:ext cx="1320994" cy="239368"/>
          </a:xfrm>
          <a:prstGeom prst="rect">
            <a:avLst/>
          </a:prstGeom>
        </p:spPr>
        <p:txBody>
          <a:bodyPr lIns="0" tIns="0" rIns="0" bIns="0" rtlCol="0" anchor="t">
            <a:spAutoFit/>
          </a:bodyPr>
          <a:lstStyle/>
          <a:p>
            <a:pPr algn="ctr">
              <a:lnSpc>
                <a:spcPts val="1819"/>
              </a:lnSpc>
            </a:pPr>
            <a:r>
              <a:rPr lang="en-US" sz="1541" b="1">
                <a:solidFill>
                  <a:srgbClr val="FFFFFF"/>
                </a:solidFill>
                <a:latin typeface="Roboto Bold"/>
                <a:ea typeface="Roboto Bold"/>
                <a:cs typeface="Roboto Bold"/>
                <a:sym typeface="Roboto Bold"/>
              </a:rPr>
              <a:t>-20%</a:t>
            </a:r>
          </a:p>
        </p:txBody>
      </p:sp>
      <p:sp>
        <p:nvSpPr>
          <p:cNvPr id="192" name="TextBox 192"/>
          <p:cNvSpPr txBox="1"/>
          <p:nvPr/>
        </p:nvSpPr>
        <p:spPr>
          <a:xfrm>
            <a:off x="13413531" y="6630608"/>
            <a:ext cx="1655481" cy="331244"/>
          </a:xfrm>
          <a:prstGeom prst="rect">
            <a:avLst/>
          </a:prstGeom>
        </p:spPr>
        <p:txBody>
          <a:bodyPr lIns="0" tIns="0" rIns="0" bIns="0" rtlCol="0" anchor="t">
            <a:spAutoFit/>
          </a:bodyPr>
          <a:lstStyle/>
          <a:p>
            <a:pPr algn="ctr">
              <a:lnSpc>
                <a:spcPts val="2518"/>
              </a:lnSpc>
            </a:pPr>
            <a:r>
              <a:rPr lang="en-US" sz="2134" b="1">
                <a:solidFill>
                  <a:srgbClr val="FFFFFF"/>
                </a:solidFill>
                <a:latin typeface="Roboto Bold"/>
                <a:ea typeface="Roboto Bold"/>
                <a:cs typeface="Roboto Bold"/>
                <a:sym typeface="Roboto Bold"/>
              </a:rPr>
              <a:t>61,8€/h</a:t>
            </a:r>
          </a:p>
        </p:txBody>
      </p:sp>
      <p:sp>
        <p:nvSpPr>
          <p:cNvPr id="193" name="TextBox 193"/>
          <p:cNvSpPr txBox="1"/>
          <p:nvPr/>
        </p:nvSpPr>
        <p:spPr>
          <a:xfrm>
            <a:off x="13712218" y="7136536"/>
            <a:ext cx="1320994" cy="239368"/>
          </a:xfrm>
          <a:prstGeom prst="rect">
            <a:avLst/>
          </a:prstGeom>
        </p:spPr>
        <p:txBody>
          <a:bodyPr lIns="0" tIns="0" rIns="0" bIns="0" rtlCol="0" anchor="t">
            <a:spAutoFit/>
          </a:bodyPr>
          <a:lstStyle/>
          <a:p>
            <a:pPr algn="ctr">
              <a:lnSpc>
                <a:spcPts val="1819"/>
              </a:lnSpc>
            </a:pPr>
            <a:r>
              <a:rPr lang="en-US" sz="1541" b="1" i="1">
                <a:solidFill>
                  <a:srgbClr val="FFFFFF"/>
                </a:solidFill>
                <a:latin typeface="Roboto Bold Italics"/>
                <a:ea typeface="Roboto Bold Italics"/>
                <a:cs typeface="Roboto Bold Italics"/>
                <a:sym typeface="Roboto Bold Italics"/>
              </a:rPr>
              <a:t>-13%</a:t>
            </a:r>
          </a:p>
        </p:txBody>
      </p:sp>
      <p:grpSp>
        <p:nvGrpSpPr>
          <p:cNvPr id="194" name="Group 194"/>
          <p:cNvGrpSpPr/>
          <p:nvPr/>
        </p:nvGrpSpPr>
        <p:grpSpPr>
          <a:xfrm>
            <a:off x="13834723" y="7604858"/>
            <a:ext cx="827740" cy="725479"/>
            <a:chOff x="0" y="0"/>
            <a:chExt cx="927370" cy="812800"/>
          </a:xfrm>
        </p:grpSpPr>
        <p:sp>
          <p:nvSpPr>
            <p:cNvPr id="195" name="Freeform 19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96" name="TextBox 19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197" name="TextBox 197"/>
          <p:cNvSpPr txBox="1"/>
          <p:nvPr/>
        </p:nvSpPr>
        <p:spPr>
          <a:xfrm>
            <a:off x="13588096" y="7864054"/>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+17%</a:t>
            </a:r>
          </a:p>
        </p:txBody>
      </p:sp>
      <p:sp>
        <p:nvSpPr>
          <p:cNvPr id="198" name="TextBox 198"/>
          <p:cNvSpPr txBox="1"/>
          <p:nvPr/>
        </p:nvSpPr>
        <p:spPr>
          <a:xfrm>
            <a:off x="13590064" y="3711297"/>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Garantía</a:t>
            </a:r>
          </a:p>
        </p:txBody>
      </p:sp>
      <p:grpSp>
        <p:nvGrpSpPr>
          <p:cNvPr id="199" name="Group 199"/>
          <p:cNvGrpSpPr/>
          <p:nvPr/>
        </p:nvGrpSpPr>
        <p:grpSpPr>
          <a:xfrm>
            <a:off x="15839683" y="2375328"/>
            <a:ext cx="1302414" cy="717933"/>
            <a:chOff x="0" y="0"/>
            <a:chExt cx="2814940" cy="1551686"/>
          </a:xfrm>
        </p:grpSpPr>
        <p:sp>
          <p:nvSpPr>
            <p:cNvPr id="200" name="Freeform 200"/>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201" name="AutoShape 201"/>
          <p:cNvSpPr/>
          <p:nvPr/>
        </p:nvSpPr>
        <p:spPr>
          <a:xfrm flipV="1">
            <a:off x="15482371" y="2305554"/>
            <a:ext cx="0" cy="6246418"/>
          </a:xfrm>
          <a:prstGeom prst="line">
            <a:avLst/>
          </a:prstGeom>
          <a:ln w="47625" cap="flat">
            <a:solidFill>
              <a:srgbClr val="FFFFFF"/>
            </a:solidFill>
            <a:prstDash val="sysDot"/>
            <a:headEnd type="none" w="sm" len="sm"/>
            <a:tailEnd type="none" w="sm" len="sm"/>
          </a:ln>
        </p:spPr>
        <p:txBody>
          <a:bodyPr/>
          <a:lstStyle/>
          <a:p>
            <a:endParaRPr lang="es-ES"/>
          </a:p>
        </p:txBody>
      </p:sp>
      <p:sp>
        <p:nvSpPr>
          <p:cNvPr id="202" name="AutoShape 202"/>
          <p:cNvSpPr/>
          <p:nvPr/>
        </p:nvSpPr>
        <p:spPr>
          <a:xfrm flipV="1">
            <a:off x="17517990" y="2305554"/>
            <a:ext cx="0" cy="6246418"/>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203" name="Group 203"/>
          <p:cNvGrpSpPr/>
          <p:nvPr/>
        </p:nvGrpSpPr>
        <p:grpSpPr>
          <a:xfrm>
            <a:off x="15939467" y="3330484"/>
            <a:ext cx="1117489" cy="1366747"/>
            <a:chOff x="0" y="0"/>
            <a:chExt cx="348985" cy="426827"/>
          </a:xfrm>
        </p:grpSpPr>
        <p:sp>
          <p:nvSpPr>
            <p:cNvPr id="204" name="Freeform 204"/>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205" name="TextBox 205"/>
            <p:cNvSpPr txBox="1"/>
            <p:nvPr/>
          </p:nvSpPr>
          <p:spPr>
            <a:xfrm>
              <a:off x="0" y="19050"/>
              <a:ext cx="348985" cy="407777"/>
            </a:xfrm>
            <a:prstGeom prst="rect">
              <a:avLst/>
            </a:prstGeom>
          </p:spPr>
          <p:txBody>
            <a:bodyPr lIns="63500" tIns="63500" rIns="63500" bIns="63500" rtlCol="0" anchor="ctr"/>
            <a:lstStyle/>
            <a:p>
              <a:pPr algn="ctr">
                <a:lnSpc>
                  <a:spcPts val="1364"/>
                </a:lnSpc>
              </a:pPr>
              <a:endParaRPr/>
            </a:p>
          </p:txBody>
        </p:sp>
      </p:grpSp>
      <p:grpSp>
        <p:nvGrpSpPr>
          <p:cNvPr id="206" name="Group 206"/>
          <p:cNvGrpSpPr/>
          <p:nvPr/>
        </p:nvGrpSpPr>
        <p:grpSpPr>
          <a:xfrm>
            <a:off x="15854326" y="3584427"/>
            <a:ext cx="1287772" cy="502632"/>
            <a:chOff x="0" y="0"/>
            <a:chExt cx="402164" cy="156969"/>
          </a:xfrm>
        </p:grpSpPr>
        <p:sp>
          <p:nvSpPr>
            <p:cNvPr id="207" name="Freeform 207"/>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208" name="TextBox 208"/>
            <p:cNvSpPr txBox="1"/>
            <p:nvPr/>
          </p:nvSpPr>
          <p:spPr>
            <a:xfrm>
              <a:off x="0" y="19050"/>
              <a:ext cx="402164" cy="137919"/>
            </a:xfrm>
            <a:prstGeom prst="rect">
              <a:avLst/>
            </a:prstGeom>
          </p:spPr>
          <p:txBody>
            <a:bodyPr lIns="63500" tIns="63500" rIns="63500" bIns="63500" rtlCol="0" anchor="ctr"/>
            <a:lstStyle/>
            <a:p>
              <a:pPr algn="ctr">
                <a:lnSpc>
                  <a:spcPts val="1364"/>
                </a:lnSpc>
              </a:pPr>
              <a:endParaRPr/>
            </a:p>
          </p:txBody>
        </p:sp>
      </p:grpSp>
      <p:grpSp>
        <p:nvGrpSpPr>
          <p:cNvPr id="209" name="Group 209"/>
          <p:cNvGrpSpPr/>
          <p:nvPr/>
        </p:nvGrpSpPr>
        <p:grpSpPr>
          <a:xfrm>
            <a:off x="15932146" y="4934454"/>
            <a:ext cx="1117489" cy="961745"/>
            <a:chOff x="0" y="0"/>
            <a:chExt cx="348985" cy="300347"/>
          </a:xfrm>
        </p:grpSpPr>
        <p:sp>
          <p:nvSpPr>
            <p:cNvPr id="210" name="Freeform 210"/>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211" name="TextBox 211"/>
            <p:cNvSpPr txBox="1"/>
            <p:nvPr/>
          </p:nvSpPr>
          <p:spPr>
            <a:xfrm>
              <a:off x="0" y="19050"/>
              <a:ext cx="348985" cy="281297"/>
            </a:xfrm>
            <a:prstGeom prst="rect">
              <a:avLst/>
            </a:prstGeom>
          </p:spPr>
          <p:txBody>
            <a:bodyPr lIns="63500" tIns="63500" rIns="63500" bIns="63500" rtlCol="0" anchor="ctr"/>
            <a:lstStyle/>
            <a:p>
              <a:pPr algn="ctr">
                <a:lnSpc>
                  <a:spcPts val="1364"/>
                </a:lnSpc>
              </a:pPr>
              <a:endParaRPr/>
            </a:p>
          </p:txBody>
        </p:sp>
      </p:grpSp>
      <p:grpSp>
        <p:nvGrpSpPr>
          <p:cNvPr id="212" name="Group 212"/>
          <p:cNvGrpSpPr/>
          <p:nvPr/>
        </p:nvGrpSpPr>
        <p:grpSpPr>
          <a:xfrm>
            <a:off x="15794593" y="5563575"/>
            <a:ext cx="827740" cy="725479"/>
            <a:chOff x="0" y="0"/>
            <a:chExt cx="927370" cy="812800"/>
          </a:xfrm>
        </p:grpSpPr>
        <p:sp>
          <p:nvSpPr>
            <p:cNvPr id="213" name="Freeform 213"/>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214" name="TextBox 214"/>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215" name="Group 215"/>
          <p:cNvGrpSpPr/>
          <p:nvPr/>
        </p:nvGrpSpPr>
        <p:grpSpPr>
          <a:xfrm>
            <a:off x="16208464" y="5757486"/>
            <a:ext cx="1117489" cy="374652"/>
            <a:chOff x="0" y="0"/>
            <a:chExt cx="348985" cy="117002"/>
          </a:xfrm>
        </p:grpSpPr>
        <p:sp>
          <p:nvSpPr>
            <p:cNvPr id="216" name="Freeform 216"/>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217" name="TextBox 217"/>
            <p:cNvSpPr txBox="1"/>
            <p:nvPr/>
          </p:nvSpPr>
          <p:spPr>
            <a:xfrm>
              <a:off x="0" y="19050"/>
              <a:ext cx="348985" cy="97952"/>
            </a:xfrm>
            <a:prstGeom prst="rect">
              <a:avLst/>
            </a:prstGeom>
          </p:spPr>
          <p:txBody>
            <a:bodyPr lIns="63500" tIns="63500" rIns="63500" bIns="63500" rtlCol="0" anchor="ctr"/>
            <a:lstStyle/>
            <a:p>
              <a:pPr algn="ctr">
                <a:lnSpc>
                  <a:spcPts val="1364"/>
                </a:lnSpc>
              </a:pPr>
              <a:endParaRPr/>
            </a:p>
          </p:txBody>
        </p:sp>
      </p:grpSp>
      <p:grpSp>
        <p:nvGrpSpPr>
          <p:cNvPr id="218" name="Group 218"/>
          <p:cNvGrpSpPr/>
          <p:nvPr/>
        </p:nvGrpSpPr>
        <p:grpSpPr>
          <a:xfrm>
            <a:off x="15830394" y="6526277"/>
            <a:ext cx="1302414" cy="543542"/>
            <a:chOff x="0" y="0"/>
            <a:chExt cx="2814940" cy="1174772"/>
          </a:xfrm>
        </p:grpSpPr>
        <p:sp>
          <p:nvSpPr>
            <p:cNvPr id="219" name="Freeform 219"/>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220" name="Group 220"/>
          <p:cNvGrpSpPr/>
          <p:nvPr/>
        </p:nvGrpSpPr>
        <p:grpSpPr>
          <a:xfrm rot="-10800000">
            <a:off x="15939467" y="7097848"/>
            <a:ext cx="326270" cy="326270"/>
            <a:chOff x="0" y="0"/>
            <a:chExt cx="812800" cy="812800"/>
          </a:xfrm>
        </p:grpSpPr>
        <p:sp>
          <p:nvSpPr>
            <p:cNvPr id="221" name="Freeform 221"/>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D8D8D8"/>
            </a:solidFill>
          </p:spPr>
          <p:txBody>
            <a:bodyPr/>
            <a:lstStyle/>
            <a:p>
              <a:endParaRPr lang="es-ES"/>
            </a:p>
          </p:txBody>
        </p:sp>
        <p:sp>
          <p:nvSpPr>
            <p:cNvPr id="222" name="TextBox 222"/>
            <p:cNvSpPr txBox="1"/>
            <p:nvPr/>
          </p:nvSpPr>
          <p:spPr>
            <a:xfrm>
              <a:off x="203200" y="9525"/>
              <a:ext cx="406400" cy="701675"/>
            </a:xfrm>
            <a:prstGeom prst="rect">
              <a:avLst/>
            </a:prstGeom>
          </p:spPr>
          <p:txBody>
            <a:bodyPr lIns="63500" tIns="63500" rIns="63500" bIns="63500" rtlCol="0" anchor="ctr"/>
            <a:lstStyle/>
            <a:p>
              <a:pPr algn="ctr">
                <a:lnSpc>
                  <a:spcPts val="1405"/>
                </a:lnSpc>
              </a:pPr>
              <a:endParaRPr/>
            </a:p>
          </p:txBody>
        </p:sp>
      </p:grpSp>
      <p:sp>
        <p:nvSpPr>
          <p:cNvPr id="223" name="TextBox 223"/>
          <p:cNvSpPr txBox="1"/>
          <p:nvPr/>
        </p:nvSpPr>
        <p:spPr>
          <a:xfrm>
            <a:off x="15672440" y="2544659"/>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80%</a:t>
            </a:r>
          </a:p>
        </p:txBody>
      </p:sp>
      <p:sp>
        <p:nvSpPr>
          <p:cNvPr id="224" name="TextBox 224"/>
          <p:cNvSpPr txBox="1"/>
          <p:nvPr/>
        </p:nvSpPr>
        <p:spPr>
          <a:xfrm>
            <a:off x="15672440" y="4182447"/>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4%</a:t>
            </a:r>
          </a:p>
        </p:txBody>
      </p:sp>
      <p:sp>
        <p:nvSpPr>
          <p:cNvPr id="225" name="TextBox 225"/>
          <p:cNvSpPr txBox="1"/>
          <p:nvPr/>
        </p:nvSpPr>
        <p:spPr>
          <a:xfrm>
            <a:off x="15670471" y="5083077"/>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20%</a:t>
            </a:r>
          </a:p>
        </p:txBody>
      </p:sp>
      <p:sp>
        <p:nvSpPr>
          <p:cNvPr id="226" name="TextBox 226"/>
          <p:cNvSpPr txBox="1"/>
          <p:nvPr/>
        </p:nvSpPr>
        <p:spPr>
          <a:xfrm>
            <a:off x="15547967" y="5834677"/>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86,6€/h</a:t>
            </a:r>
          </a:p>
        </p:txBody>
      </p:sp>
      <p:sp>
        <p:nvSpPr>
          <p:cNvPr id="227" name="TextBox 227"/>
          <p:cNvSpPr txBox="1"/>
          <p:nvPr/>
        </p:nvSpPr>
        <p:spPr>
          <a:xfrm>
            <a:off x="16339559" y="5820366"/>
            <a:ext cx="1320994" cy="239368"/>
          </a:xfrm>
          <a:prstGeom prst="rect">
            <a:avLst/>
          </a:prstGeom>
        </p:spPr>
        <p:txBody>
          <a:bodyPr lIns="0" tIns="0" rIns="0" bIns="0" rtlCol="0" anchor="t">
            <a:spAutoFit/>
          </a:bodyPr>
          <a:lstStyle/>
          <a:p>
            <a:pPr algn="ctr">
              <a:lnSpc>
                <a:spcPts val="1819"/>
              </a:lnSpc>
            </a:pPr>
            <a:r>
              <a:rPr lang="en-US" sz="1541" b="1" dirty="0">
                <a:solidFill>
                  <a:srgbClr val="FFFFFF"/>
                </a:solidFill>
                <a:latin typeface="Roboto Bold"/>
                <a:ea typeface="Roboto Bold"/>
                <a:cs typeface="Roboto Bold"/>
                <a:sym typeface="Roboto Bold"/>
              </a:rPr>
              <a:t>+22%</a:t>
            </a:r>
          </a:p>
        </p:txBody>
      </p:sp>
      <p:sp>
        <p:nvSpPr>
          <p:cNvPr id="228" name="TextBox 228"/>
          <p:cNvSpPr txBox="1"/>
          <p:nvPr/>
        </p:nvSpPr>
        <p:spPr>
          <a:xfrm>
            <a:off x="15663150" y="6630608"/>
            <a:ext cx="1655481" cy="331244"/>
          </a:xfrm>
          <a:prstGeom prst="rect">
            <a:avLst/>
          </a:prstGeom>
        </p:spPr>
        <p:txBody>
          <a:bodyPr lIns="0" tIns="0" rIns="0" bIns="0" rtlCol="0" anchor="t">
            <a:spAutoFit/>
          </a:bodyPr>
          <a:lstStyle/>
          <a:p>
            <a:pPr algn="ctr">
              <a:lnSpc>
                <a:spcPts val="2518"/>
              </a:lnSpc>
            </a:pPr>
            <a:r>
              <a:rPr lang="en-US" sz="2134" b="1">
                <a:solidFill>
                  <a:srgbClr val="FFFFFF"/>
                </a:solidFill>
                <a:latin typeface="Roboto Bold"/>
                <a:ea typeface="Roboto Bold"/>
                <a:cs typeface="Roboto Bold"/>
                <a:sym typeface="Roboto Bold"/>
              </a:rPr>
              <a:t>75,4/h</a:t>
            </a:r>
          </a:p>
        </p:txBody>
      </p:sp>
      <p:sp>
        <p:nvSpPr>
          <p:cNvPr id="229" name="TextBox 229"/>
          <p:cNvSpPr txBox="1"/>
          <p:nvPr/>
        </p:nvSpPr>
        <p:spPr>
          <a:xfrm>
            <a:off x="15961837" y="7136536"/>
            <a:ext cx="1320994" cy="239368"/>
          </a:xfrm>
          <a:prstGeom prst="rect">
            <a:avLst/>
          </a:prstGeom>
        </p:spPr>
        <p:txBody>
          <a:bodyPr lIns="0" tIns="0" rIns="0" bIns="0" rtlCol="0" anchor="t">
            <a:spAutoFit/>
          </a:bodyPr>
          <a:lstStyle/>
          <a:p>
            <a:pPr algn="ctr">
              <a:lnSpc>
                <a:spcPts val="1819"/>
              </a:lnSpc>
            </a:pPr>
            <a:r>
              <a:rPr lang="en-US" sz="1541" b="1" i="1">
                <a:solidFill>
                  <a:srgbClr val="FFFFFF"/>
                </a:solidFill>
                <a:latin typeface="Roboto Bold Italics"/>
                <a:ea typeface="Roboto Bold Italics"/>
                <a:cs typeface="Roboto Bold Italics"/>
                <a:sym typeface="Roboto Bold Italics"/>
              </a:rPr>
              <a:t>+6%</a:t>
            </a:r>
          </a:p>
        </p:txBody>
      </p:sp>
      <p:grpSp>
        <p:nvGrpSpPr>
          <p:cNvPr id="230" name="Group 230"/>
          <p:cNvGrpSpPr/>
          <p:nvPr/>
        </p:nvGrpSpPr>
        <p:grpSpPr>
          <a:xfrm>
            <a:off x="16084342" y="7604858"/>
            <a:ext cx="827740" cy="725479"/>
            <a:chOff x="0" y="0"/>
            <a:chExt cx="927370" cy="812800"/>
          </a:xfrm>
        </p:grpSpPr>
        <p:sp>
          <p:nvSpPr>
            <p:cNvPr id="231" name="Freeform 23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232" name="TextBox 232"/>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233" name="TextBox 233"/>
          <p:cNvSpPr txBox="1"/>
          <p:nvPr/>
        </p:nvSpPr>
        <p:spPr>
          <a:xfrm>
            <a:off x="15837715" y="7864054"/>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+16%</a:t>
            </a:r>
          </a:p>
        </p:txBody>
      </p:sp>
      <p:sp>
        <p:nvSpPr>
          <p:cNvPr id="234" name="TextBox 234"/>
          <p:cNvSpPr txBox="1"/>
          <p:nvPr/>
        </p:nvSpPr>
        <p:spPr>
          <a:xfrm>
            <a:off x="15839683" y="3711297"/>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Coche EV</a:t>
            </a:r>
          </a:p>
        </p:txBody>
      </p:sp>
      <p:grpSp>
        <p:nvGrpSpPr>
          <p:cNvPr id="235" name="Group 235"/>
          <p:cNvGrpSpPr/>
          <p:nvPr/>
        </p:nvGrpSpPr>
        <p:grpSpPr>
          <a:xfrm>
            <a:off x="10150627" y="4126989"/>
            <a:ext cx="1480342" cy="1297455"/>
            <a:chOff x="0" y="0"/>
            <a:chExt cx="927370" cy="812800"/>
          </a:xfrm>
        </p:grpSpPr>
        <p:sp>
          <p:nvSpPr>
            <p:cNvPr id="236" name="Freeform 236"/>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37" name="TextBox 237"/>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238" name="Group 238"/>
          <p:cNvGrpSpPr/>
          <p:nvPr/>
        </p:nvGrpSpPr>
        <p:grpSpPr>
          <a:xfrm>
            <a:off x="10198034" y="4181392"/>
            <a:ext cx="1356198" cy="1188649"/>
            <a:chOff x="0" y="0"/>
            <a:chExt cx="927370" cy="812800"/>
          </a:xfrm>
        </p:grpSpPr>
        <p:sp>
          <p:nvSpPr>
            <p:cNvPr id="239" name="Freeform 23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240" name="TextBox 24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241" name="TextBox 241"/>
          <p:cNvSpPr txBox="1"/>
          <p:nvPr/>
        </p:nvSpPr>
        <p:spPr>
          <a:xfrm>
            <a:off x="9793952" y="4743130"/>
            <a:ext cx="2164361" cy="379026"/>
          </a:xfrm>
          <a:prstGeom prst="rect">
            <a:avLst/>
          </a:prstGeom>
        </p:spPr>
        <p:txBody>
          <a:bodyPr lIns="0" tIns="0" rIns="0" bIns="0" rtlCol="0" anchor="t">
            <a:spAutoFit/>
          </a:bodyPr>
          <a:lstStyle/>
          <a:p>
            <a:pPr algn="ctr">
              <a:lnSpc>
                <a:spcPts val="2980"/>
              </a:lnSpc>
            </a:pPr>
            <a:r>
              <a:rPr lang="en-US" sz="2526" b="1" dirty="0">
                <a:solidFill>
                  <a:srgbClr val="FFFFFF"/>
                </a:solidFill>
                <a:latin typeface="Roboto Bold"/>
                <a:ea typeface="Roboto Bold"/>
                <a:cs typeface="Roboto Bold"/>
                <a:sym typeface="Roboto Bold"/>
              </a:rPr>
              <a:t>70,9€/h</a:t>
            </a:r>
          </a:p>
        </p:txBody>
      </p:sp>
      <p:sp>
        <p:nvSpPr>
          <p:cNvPr id="242" name="TextBox 242"/>
          <p:cNvSpPr txBox="1"/>
          <p:nvPr/>
        </p:nvSpPr>
        <p:spPr>
          <a:xfrm>
            <a:off x="9793952" y="4406637"/>
            <a:ext cx="2164361" cy="279261"/>
          </a:xfrm>
          <a:prstGeom prst="rect">
            <a:avLst/>
          </a:prstGeom>
        </p:spPr>
        <p:txBody>
          <a:bodyPr lIns="0" tIns="0" rIns="0" bIns="0" rtlCol="0" anchor="t">
            <a:spAutoFit/>
          </a:bodyPr>
          <a:lstStyle/>
          <a:p>
            <a:pPr algn="ctr">
              <a:lnSpc>
                <a:spcPts val="2186"/>
              </a:lnSpc>
            </a:pPr>
            <a:r>
              <a:rPr lang="en-US" sz="1853" b="1">
                <a:solidFill>
                  <a:srgbClr val="FFFFFF"/>
                </a:solidFill>
                <a:latin typeface="Roboto Bold"/>
                <a:ea typeface="Roboto Bold"/>
                <a:cs typeface="Roboto Bold"/>
                <a:sym typeface="Roboto Bold"/>
              </a:rPr>
              <a:t>Tarifa</a:t>
            </a:r>
          </a:p>
        </p:txBody>
      </p:sp>
      <p:sp>
        <p:nvSpPr>
          <p:cNvPr id="243" name="TextBox 243"/>
          <p:cNvSpPr txBox="1"/>
          <p:nvPr/>
        </p:nvSpPr>
        <p:spPr>
          <a:xfrm>
            <a:off x="7880277" y="5985638"/>
            <a:ext cx="303514" cy="87987"/>
          </a:xfrm>
          <a:prstGeom prst="rect">
            <a:avLst/>
          </a:prstGeom>
        </p:spPr>
        <p:txBody>
          <a:bodyPr lIns="0" tIns="0" rIns="0" bIns="0" rtlCol="0" anchor="t">
            <a:spAutoFit/>
          </a:bodyPr>
          <a:lstStyle/>
          <a:p>
            <a:pPr algn="ctr">
              <a:lnSpc>
                <a:spcPts val="685"/>
              </a:lnSpc>
            </a:pPr>
            <a:r>
              <a:rPr lang="en-US" sz="581">
                <a:solidFill>
                  <a:srgbClr val="FFFFFF"/>
                </a:solidFill>
                <a:latin typeface="Roboto"/>
                <a:ea typeface="Roboto"/>
                <a:cs typeface="Roboto"/>
                <a:sym typeface="Roboto"/>
              </a:rPr>
              <a:t>vs oficial</a:t>
            </a:r>
          </a:p>
        </p:txBody>
      </p:sp>
      <p:sp>
        <p:nvSpPr>
          <p:cNvPr id="244" name="TextBox 244"/>
          <p:cNvSpPr txBox="1"/>
          <p:nvPr/>
        </p:nvSpPr>
        <p:spPr>
          <a:xfrm>
            <a:off x="10120181" y="6005706"/>
            <a:ext cx="303514" cy="87987"/>
          </a:xfrm>
          <a:prstGeom prst="rect">
            <a:avLst/>
          </a:prstGeom>
        </p:spPr>
        <p:txBody>
          <a:bodyPr lIns="0" tIns="0" rIns="0" bIns="0" rtlCol="0" anchor="t">
            <a:spAutoFit/>
          </a:bodyPr>
          <a:lstStyle/>
          <a:p>
            <a:pPr algn="ctr">
              <a:lnSpc>
                <a:spcPts val="685"/>
              </a:lnSpc>
            </a:pPr>
            <a:r>
              <a:rPr lang="en-US" sz="581">
                <a:solidFill>
                  <a:srgbClr val="FFFFFF"/>
                </a:solidFill>
                <a:latin typeface="Roboto"/>
                <a:ea typeface="Roboto"/>
                <a:cs typeface="Roboto"/>
                <a:sym typeface="Roboto"/>
              </a:rPr>
              <a:t>vs oficial</a:t>
            </a:r>
          </a:p>
        </p:txBody>
      </p:sp>
      <p:sp>
        <p:nvSpPr>
          <p:cNvPr id="245" name="TextBox 245"/>
          <p:cNvSpPr txBox="1"/>
          <p:nvPr/>
        </p:nvSpPr>
        <p:spPr>
          <a:xfrm>
            <a:off x="12360511" y="5991395"/>
            <a:ext cx="303514" cy="87987"/>
          </a:xfrm>
          <a:prstGeom prst="rect">
            <a:avLst/>
          </a:prstGeom>
        </p:spPr>
        <p:txBody>
          <a:bodyPr lIns="0" tIns="0" rIns="0" bIns="0" rtlCol="0" anchor="t">
            <a:spAutoFit/>
          </a:bodyPr>
          <a:lstStyle/>
          <a:p>
            <a:pPr algn="ctr">
              <a:lnSpc>
                <a:spcPts val="685"/>
              </a:lnSpc>
            </a:pPr>
            <a:r>
              <a:rPr lang="en-US" sz="581">
                <a:solidFill>
                  <a:srgbClr val="FFFFFF"/>
                </a:solidFill>
                <a:latin typeface="Roboto"/>
                <a:ea typeface="Roboto"/>
                <a:cs typeface="Roboto"/>
                <a:sym typeface="Roboto"/>
              </a:rPr>
              <a:t>vs oficial</a:t>
            </a:r>
          </a:p>
        </p:txBody>
      </p:sp>
      <p:sp>
        <p:nvSpPr>
          <p:cNvPr id="246" name="TextBox 246"/>
          <p:cNvSpPr txBox="1"/>
          <p:nvPr/>
        </p:nvSpPr>
        <p:spPr>
          <a:xfrm>
            <a:off x="14605576" y="6005706"/>
            <a:ext cx="303514" cy="87987"/>
          </a:xfrm>
          <a:prstGeom prst="rect">
            <a:avLst/>
          </a:prstGeom>
        </p:spPr>
        <p:txBody>
          <a:bodyPr lIns="0" tIns="0" rIns="0" bIns="0" rtlCol="0" anchor="t">
            <a:spAutoFit/>
          </a:bodyPr>
          <a:lstStyle/>
          <a:p>
            <a:pPr algn="ctr">
              <a:lnSpc>
                <a:spcPts val="685"/>
              </a:lnSpc>
            </a:pPr>
            <a:r>
              <a:rPr lang="en-US" sz="581">
                <a:solidFill>
                  <a:srgbClr val="FFFFFF"/>
                </a:solidFill>
                <a:latin typeface="Roboto"/>
                <a:ea typeface="Roboto"/>
                <a:cs typeface="Roboto"/>
                <a:sym typeface="Roboto"/>
              </a:rPr>
              <a:t>vs oficial</a:t>
            </a:r>
          </a:p>
        </p:txBody>
      </p:sp>
      <p:sp>
        <p:nvSpPr>
          <p:cNvPr id="247" name="TextBox 247"/>
          <p:cNvSpPr txBox="1"/>
          <p:nvPr/>
        </p:nvSpPr>
        <p:spPr>
          <a:xfrm>
            <a:off x="16829294" y="6039665"/>
            <a:ext cx="303514" cy="87987"/>
          </a:xfrm>
          <a:prstGeom prst="rect">
            <a:avLst/>
          </a:prstGeom>
        </p:spPr>
        <p:txBody>
          <a:bodyPr lIns="0" tIns="0" rIns="0" bIns="0" rtlCol="0" anchor="t">
            <a:spAutoFit/>
          </a:bodyPr>
          <a:lstStyle/>
          <a:p>
            <a:pPr algn="ctr">
              <a:lnSpc>
                <a:spcPts val="685"/>
              </a:lnSpc>
            </a:pPr>
            <a:r>
              <a:rPr lang="en-US" sz="581">
                <a:solidFill>
                  <a:srgbClr val="FFFFFF"/>
                </a:solidFill>
                <a:latin typeface="Roboto"/>
                <a:ea typeface="Roboto"/>
                <a:cs typeface="Roboto"/>
                <a:sym typeface="Roboto"/>
              </a:rPr>
              <a:t>vs oficial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4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7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0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4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0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18"/>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0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44"/>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19"/>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40"/>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4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5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45"/>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55"/>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7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90"/>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79"/>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246"/>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91"/>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212"/>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226"/>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215"/>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247"/>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27"/>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0"/>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45"/>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32"/>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38"/>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74"/>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84"/>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76"/>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85"/>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10"/>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20"/>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112"/>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121"/>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146"/>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56"/>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148"/>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157"/>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182"/>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192"/>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184"/>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193"/>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218"/>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228"/>
                                        </p:tgtEl>
                                        <p:attrNameLst>
                                          <p:attrName>style.visibility</p:attrName>
                                        </p:attrNameLst>
                                      </p:cBhvr>
                                      <p:to>
                                        <p:strVal val="visible"/>
                                      </p:to>
                                    </p:set>
                                  </p:childTnLst>
                                </p:cTn>
                              </p:par>
                              <p:par>
                                <p:cTn id="149" presetID="1" presetClass="entr" presetSubtype="0" fill="hold" nodeType="withEffect">
                                  <p:stCondLst>
                                    <p:cond delay="0"/>
                                  </p:stCondLst>
                                  <p:childTnLst>
                                    <p:set>
                                      <p:cBhvr>
                                        <p:cTn id="150" dur="1" fill="hold">
                                          <p:stCondLst>
                                            <p:cond delay="0"/>
                                          </p:stCondLst>
                                        </p:cTn>
                                        <p:tgtEl>
                                          <p:spTgt spid="220"/>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229"/>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nodeType="clickEffect">
                                  <p:stCondLst>
                                    <p:cond delay="0"/>
                                  </p:stCondLst>
                                  <p:childTnLst>
                                    <p:set>
                                      <p:cBhvr>
                                        <p:cTn id="156" dur="1" fill="hold">
                                          <p:stCondLst>
                                            <p:cond delay="0"/>
                                          </p:stCondLst>
                                        </p:cTn>
                                        <p:tgtEl>
                                          <p:spTgt spid="13"/>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46"/>
                                        </p:tgtEl>
                                        <p:attrNameLst>
                                          <p:attrName>style.visibility</p:attrName>
                                        </p:attrNameLst>
                                      </p:cBhvr>
                                      <p:to>
                                        <p:strVal val="visible"/>
                                      </p:to>
                                    </p:set>
                                  </p:childTnLst>
                                </p:cTn>
                              </p:par>
                              <p:par>
                                <p:cTn id="159" presetID="1" presetClass="entr" presetSubtype="0" fill="hold" nodeType="withEffect">
                                  <p:stCondLst>
                                    <p:cond delay="0"/>
                                  </p:stCondLst>
                                  <p:childTnLst>
                                    <p:set>
                                      <p:cBhvr>
                                        <p:cTn id="160" dur="1" fill="hold">
                                          <p:stCondLst>
                                            <p:cond delay="0"/>
                                          </p:stCondLst>
                                        </p:cTn>
                                        <p:tgtEl>
                                          <p:spTgt spid="39"/>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42"/>
                                        </p:tgtEl>
                                        <p:attrNameLst>
                                          <p:attrName>style.visibility</p:attrName>
                                        </p:attrNameLst>
                                      </p:cBhvr>
                                      <p:to>
                                        <p:strVal val="visible"/>
                                      </p:to>
                                    </p:set>
                                  </p:childTnLst>
                                </p:cTn>
                              </p:par>
                              <p:par>
                                <p:cTn id="163" presetID="1" presetClass="entr" presetSubtype="0" fill="hold" nodeType="withEffect">
                                  <p:stCondLst>
                                    <p:cond delay="0"/>
                                  </p:stCondLst>
                                  <p:childTnLst>
                                    <p:set>
                                      <p:cBhvr>
                                        <p:cTn id="164" dur="1" fill="hold">
                                          <p:stCondLst>
                                            <p:cond delay="0"/>
                                          </p:stCondLst>
                                        </p:cTn>
                                        <p:tgtEl>
                                          <p:spTgt spid="86"/>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89"/>
                                        </p:tgtEl>
                                        <p:attrNameLst>
                                          <p:attrName>style.visibility</p:attrName>
                                        </p:attrNameLst>
                                      </p:cBhvr>
                                      <p:to>
                                        <p:strVal val="visible"/>
                                      </p:to>
                                    </p:set>
                                  </p:childTnLst>
                                </p:cTn>
                              </p:par>
                              <p:par>
                                <p:cTn id="167" presetID="1" presetClass="entr" presetSubtype="0" fill="hold" nodeType="withEffect">
                                  <p:stCondLst>
                                    <p:cond delay="0"/>
                                  </p:stCondLst>
                                  <p:childTnLst>
                                    <p:set>
                                      <p:cBhvr>
                                        <p:cTn id="168" dur="1" fill="hold">
                                          <p:stCondLst>
                                            <p:cond delay="0"/>
                                          </p:stCondLst>
                                        </p:cTn>
                                        <p:tgtEl>
                                          <p:spTgt spid="122"/>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125"/>
                                        </p:tgtEl>
                                        <p:attrNameLst>
                                          <p:attrName>style.visibility</p:attrName>
                                        </p:attrNameLst>
                                      </p:cBhvr>
                                      <p:to>
                                        <p:strVal val="visible"/>
                                      </p:to>
                                    </p:set>
                                  </p:childTnLst>
                                </p:cTn>
                              </p:par>
                              <p:par>
                                <p:cTn id="171" presetID="1" presetClass="entr" presetSubtype="0" fill="hold" nodeType="withEffect">
                                  <p:stCondLst>
                                    <p:cond delay="0"/>
                                  </p:stCondLst>
                                  <p:childTnLst>
                                    <p:set>
                                      <p:cBhvr>
                                        <p:cTn id="172" dur="1" fill="hold">
                                          <p:stCondLst>
                                            <p:cond delay="0"/>
                                          </p:stCondLst>
                                        </p:cTn>
                                        <p:tgtEl>
                                          <p:spTgt spid="158"/>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161"/>
                                        </p:tgtEl>
                                        <p:attrNameLst>
                                          <p:attrName>style.visibility</p:attrName>
                                        </p:attrNameLst>
                                      </p:cBhvr>
                                      <p:to>
                                        <p:strVal val="visible"/>
                                      </p:to>
                                    </p:set>
                                  </p:childTnLst>
                                </p:cTn>
                              </p:par>
                              <p:par>
                                <p:cTn id="175" presetID="1" presetClass="entr" presetSubtype="0" fill="hold" nodeType="withEffect">
                                  <p:stCondLst>
                                    <p:cond delay="0"/>
                                  </p:stCondLst>
                                  <p:childTnLst>
                                    <p:set>
                                      <p:cBhvr>
                                        <p:cTn id="176" dur="1" fill="hold">
                                          <p:stCondLst>
                                            <p:cond delay="0"/>
                                          </p:stCondLst>
                                        </p:cTn>
                                        <p:tgtEl>
                                          <p:spTgt spid="194"/>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197"/>
                                        </p:tgtEl>
                                        <p:attrNameLst>
                                          <p:attrName>style.visibility</p:attrName>
                                        </p:attrNameLst>
                                      </p:cBhvr>
                                      <p:to>
                                        <p:strVal val="visible"/>
                                      </p:to>
                                    </p:set>
                                  </p:childTnLst>
                                </p:cTn>
                              </p:par>
                              <p:par>
                                <p:cTn id="179" presetID="1" presetClass="entr" presetSubtype="0" fill="hold" nodeType="withEffect">
                                  <p:stCondLst>
                                    <p:cond delay="0"/>
                                  </p:stCondLst>
                                  <p:childTnLst>
                                    <p:set>
                                      <p:cBhvr>
                                        <p:cTn id="180" dur="1" fill="hold">
                                          <p:stCondLst>
                                            <p:cond delay="0"/>
                                          </p:stCondLst>
                                        </p:cTn>
                                        <p:tgtEl>
                                          <p:spTgt spid="230"/>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2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3" restart="whenNotActive" fill="hold" evtFilter="cancelBubble" nodeType="interactiveSeq">
                <p:stCondLst>
                  <p:cond evt="onClick" delay="0">
                    <p:tgtEl>
                      <p:spTgt spid="248"/>
                    </p:tgtEl>
                  </p:cond>
                </p:stCondLst>
                <p:endSync evt="end" delay="0">
                  <p:rtn val="all"/>
                </p:endSync>
                <p:childTnLst>
                  <p:par>
                    <p:cTn id="184" fill="hold">
                      <p:stCondLst>
                        <p:cond delay="0"/>
                      </p:stCondLst>
                      <p:childTnLst>
                        <p:par>
                          <p:cTn id="185" fill="hold">
                            <p:stCondLst>
                              <p:cond delay="0"/>
                            </p:stCondLst>
                            <p:childTnLst>
                              <p:par>
                                <p:cTn id="186" presetID="2" presetClass="mediacall" presetSubtype="0" fill="hold" nodeType="clickEffect">
                                  <p:stCondLst>
                                    <p:cond delay="0"/>
                                  </p:stCondLst>
                                  <p:childTnLst>
                                    <p:cmd type="call" cmd="togglePause">
                                      <p:cBhvr>
                                        <p:cTn id="187" dur="1" fill="hold"/>
                                        <p:tgtEl>
                                          <p:spTgt spid="248"/>
                                        </p:tgtEl>
                                      </p:cBhvr>
                                    </p:cmd>
                                  </p:childTnLst>
                                </p:cTn>
                              </p:par>
                            </p:childTnLst>
                          </p:cTn>
                        </p:par>
                      </p:childTnLst>
                    </p:cTn>
                  </p:par>
                </p:childTnLst>
              </p:cTn>
              <p:nextCondLst>
                <p:cond evt="onClick" delay="0">
                  <p:tgtEl>
                    <p:spTgt spid="248"/>
                  </p:tgtEl>
                </p:cond>
              </p:nextCondLst>
            </p:seq>
            <p:video>
              <p:cMediaNode vol="80000">
                <p:cTn id="188" repeatCount="indefinite" fill="hold" display="0">
                  <p:stCondLst>
                    <p:cond delay="indefinite"/>
                  </p:stCondLst>
                </p:cTn>
                <p:tgtEl>
                  <p:spTgt spid="248"/>
                </p:tgtEl>
              </p:cMediaNode>
            </p:video>
          </p:childTnLst>
        </p:cTn>
      </p:par>
    </p:tnLst>
    <p:bldLst>
      <p:bldP spid="36" grpId="0"/>
      <p:bldP spid="37" grpId="0"/>
      <p:bldP spid="38" grpId="0"/>
      <p:bldP spid="42" grpId="0"/>
      <p:bldP spid="44" grpId="0"/>
      <p:bldP spid="45" grpId="0"/>
      <p:bldP spid="46" grpId="0"/>
      <p:bldP spid="81" grpId="0"/>
      <p:bldP spid="82" grpId="0"/>
      <p:bldP spid="83" grpId="0"/>
      <p:bldP spid="84" grpId="0"/>
      <p:bldP spid="85" grpId="0"/>
      <p:bldP spid="89" grpId="0"/>
      <p:bldP spid="117" grpId="0"/>
      <p:bldP spid="118" grpId="0"/>
      <p:bldP spid="119" grpId="0"/>
      <p:bldP spid="120" grpId="0"/>
      <p:bldP spid="121" grpId="0"/>
      <p:bldP spid="125" grpId="0"/>
      <p:bldP spid="153" grpId="0"/>
      <p:bldP spid="154" grpId="0"/>
      <p:bldP spid="155" grpId="0"/>
      <p:bldP spid="156" grpId="0"/>
      <p:bldP spid="157" grpId="0"/>
      <p:bldP spid="161" grpId="0"/>
      <p:bldP spid="189" grpId="0"/>
      <p:bldP spid="190" grpId="0"/>
      <p:bldP spid="191" grpId="0"/>
      <p:bldP spid="192" grpId="0"/>
      <p:bldP spid="193" grpId="0"/>
      <p:bldP spid="197" grpId="0"/>
      <p:bldP spid="225" grpId="0"/>
      <p:bldP spid="226" grpId="0"/>
      <p:bldP spid="227" grpId="0"/>
      <p:bldP spid="228" grpId="0"/>
      <p:bldP spid="229" grpId="0"/>
      <p:bldP spid="233" grpId="0"/>
      <p:bldP spid="241" grpId="0"/>
      <p:bldP spid="242" grpId="0"/>
      <p:bldP spid="243" grpId="0"/>
      <p:bldP spid="244" grpId="0"/>
      <p:bldP spid="245" grpId="0"/>
      <p:bldP spid="246" grpId="0"/>
      <p:bldP spid="24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71" name="Diseño sin título (15)">
            <a:hlinkClick r:id="" action="ppaction://media"/>
            <a:extLst>
              <a:ext uri="{FF2B5EF4-FFF2-40B4-BE49-F238E27FC236}">
                <a16:creationId xmlns:a16="http://schemas.microsoft.com/office/drawing/2014/main" id="{15B49F85-0347-0DC4-5FBF-00C77021CA8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Freeform 8"/>
          <p:cNvSpPr/>
          <p:nvPr/>
        </p:nvSpPr>
        <p:spPr>
          <a:xfrm rot="2956943">
            <a:off x="3250998" y="3170379"/>
            <a:ext cx="1809457" cy="1809457"/>
          </a:xfrm>
          <a:custGeom>
            <a:avLst/>
            <a:gdLst/>
            <a:ahLst/>
            <a:cxnLst/>
            <a:rect l="l" t="t" r="r" b="b"/>
            <a:pathLst>
              <a:path w="1809457" h="1809457">
                <a:moveTo>
                  <a:pt x="0" y="0"/>
                </a:moveTo>
                <a:lnTo>
                  <a:pt x="1809457" y="0"/>
                </a:lnTo>
                <a:lnTo>
                  <a:pt x="1809457" y="1809458"/>
                </a:lnTo>
                <a:lnTo>
                  <a:pt x="0" y="1809458"/>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9" name="TextBox 9"/>
          <p:cNvSpPr txBox="1"/>
          <p:nvPr/>
        </p:nvSpPr>
        <p:spPr>
          <a:xfrm>
            <a:off x="1630784" y="1143738"/>
            <a:ext cx="14014258" cy="371897"/>
          </a:xfrm>
          <a:prstGeom prst="rect">
            <a:avLst/>
          </a:prstGeom>
        </p:spPr>
        <p:txBody>
          <a:bodyPr wrap="square" lIns="0" tIns="0" rIns="0" bIns="0" rtlCol="0" anchor="t">
            <a:spAutoFit/>
          </a:bodyPr>
          <a:lstStyle/>
          <a:p>
            <a:pPr algn="l">
              <a:lnSpc>
                <a:spcPts val="2865"/>
              </a:lnSpc>
              <a:spcBef>
                <a:spcPct val="0"/>
              </a:spcBef>
            </a:pPr>
            <a:r>
              <a:rPr lang="en-US" sz="2729" b="1" dirty="0" err="1">
                <a:solidFill>
                  <a:srgbClr val="FFFFFF"/>
                </a:solidFill>
                <a:latin typeface="Roboto Bold"/>
                <a:ea typeface="Roboto Bold"/>
                <a:cs typeface="Roboto Bold"/>
                <a:sym typeface="Roboto Bold"/>
              </a:rPr>
              <a:t>Diferencia</a:t>
            </a:r>
            <a:r>
              <a:rPr lang="en-US" sz="2729" b="1" dirty="0">
                <a:solidFill>
                  <a:srgbClr val="FFFFFF"/>
                </a:solidFill>
                <a:latin typeface="Roboto Bold"/>
                <a:ea typeface="Roboto Bold"/>
                <a:cs typeface="Roboto Bold"/>
                <a:sym typeface="Roboto Bold"/>
              </a:rPr>
              <a:t> entre la </a:t>
            </a:r>
            <a:r>
              <a:rPr lang="en-US" sz="2729" b="1" dirty="0" err="1">
                <a:solidFill>
                  <a:srgbClr val="FFFFFF"/>
                </a:solidFill>
                <a:latin typeface="Roboto Bold"/>
                <a:ea typeface="Roboto Bold"/>
                <a:cs typeface="Roboto Bold"/>
                <a:sym typeface="Roboto Bold"/>
              </a:rPr>
              <a:t>tarifa</a:t>
            </a:r>
            <a:r>
              <a:rPr lang="en-US" sz="2729" b="1" dirty="0">
                <a:solidFill>
                  <a:srgbClr val="FFFFFF"/>
                </a:solidFill>
                <a:latin typeface="Roboto Bold"/>
                <a:ea typeface="Roboto Bold"/>
                <a:cs typeface="Roboto Bold"/>
                <a:sym typeface="Roboto Bold"/>
              </a:rPr>
              <a:t> de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aplicada</a:t>
            </a:r>
            <a:r>
              <a:rPr lang="en-US" sz="2729" b="1" dirty="0">
                <a:solidFill>
                  <a:srgbClr val="FFFFFF"/>
                </a:solidFill>
                <a:latin typeface="Roboto Bold"/>
                <a:ea typeface="Roboto Bold"/>
                <a:cs typeface="Roboto Bold"/>
                <a:sym typeface="Roboto Bold"/>
              </a:rPr>
              <a:t> vs la </a:t>
            </a:r>
            <a:r>
              <a:rPr lang="en-US" sz="2729" b="1" dirty="0" err="1">
                <a:solidFill>
                  <a:srgbClr val="FFFFFF"/>
                </a:solidFill>
                <a:latin typeface="Roboto Bold"/>
                <a:ea typeface="Roboto Bold"/>
                <a:cs typeface="Roboto Bold"/>
                <a:sym typeface="Roboto Bold"/>
              </a:rPr>
              <a:t>tarifa</a:t>
            </a:r>
            <a:r>
              <a:rPr lang="en-US" sz="2729" b="1" dirty="0">
                <a:solidFill>
                  <a:srgbClr val="FFFFFF"/>
                </a:solidFill>
                <a:latin typeface="Roboto Bold"/>
                <a:ea typeface="Roboto Bold"/>
                <a:cs typeface="Roboto Bold"/>
                <a:sym typeface="Roboto Bold"/>
              </a:rPr>
              <a:t> de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oficial</a:t>
            </a:r>
            <a:endParaRPr lang="en-US" sz="2729" b="1" dirty="0">
              <a:solidFill>
                <a:srgbClr val="FFFFFF"/>
              </a:solidFill>
              <a:latin typeface="Roboto Bold"/>
              <a:ea typeface="Roboto Bold"/>
              <a:cs typeface="Roboto Bold"/>
              <a:sym typeface="Roboto Bold"/>
            </a:endParaRPr>
          </a:p>
        </p:txBody>
      </p:sp>
      <p:sp>
        <p:nvSpPr>
          <p:cNvPr id="10" name="TextBox 10"/>
          <p:cNvSpPr txBox="1"/>
          <p:nvPr/>
        </p:nvSpPr>
        <p:spPr>
          <a:xfrm>
            <a:off x="2024440" y="2166423"/>
            <a:ext cx="15213815"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La tarifa media finalmente aplicada por las redes oficiales teniendo en cuenta el peso de cada una de las tipologías de clientela es un 9,7% inferior que la que tienen marcada como tarifa oficial</a:t>
            </a:r>
          </a:p>
        </p:txBody>
      </p:sp>
      <p:sp>
        <p:nvSpPr>
          <p:cNvPr id="11" name="Freeform 11"/>
          <p:cNvSpPr/>
          <p:nvPr/>
        </p:nvSpPr>
        <p:spPr>
          <a:xfrm rot="-7984309">
            <a:off x="13363659" y="3570490"/>
            <a:ext cx="1809457" cy="1809457"/>
          </a:xfrm>
          <a:custGeom>
            <a:avLst/>
            <a:gdLst/>
            <a:ahLst/>
            <a:cxnLst/>
            <a:rect l="l" t="t" r="r" b="b"/>
            <a:pathLst>
              <a:path w="1809457" h="1809457">
                <a:moveTo>
                  <a:pt x="0" y="0"/>
                </a:moveTo>
                <a:lnTo>
                  <a:pt x="1809458" y="0"/>
                </a:lnTo>
                <a:lnTo>
                  <a:pt x="1809458" y="1809457"/>
                </a:lnTo>
                <a:lnTo>
                  <a:pt x="0" y="180945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12" name="AutoShape 12"/>
          <p:cNvSpPr/>
          <p:nvPr/>
        </p:nvSpPr>
        <p:spPr>
          <a:xfrm>
            <a:off x="5541343" y="4075108"/>
            <a:ext cx="7327277" cy="356435"/>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13" name="Group 13"/>
          <p:cNvGrpSpPr/>
          <p:nvPr/>
        </p:nvGrpSpPr>
        <p:grpSpPr>
          <a:xfrm>
            <a:off x="8486388" y="3682445"/>
            <a:ext cx="1220890" cy="1070057"/>
            <a:chOff x="0" y="0"/>
            <a:chExt cx="927370" cy="812800"/>
          </a:xfrm>
        </p:grpSpPr>
        <p:sp>
          <p:nvSpPr>
            <p:cNvPr id="14" name="Freeform 1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15" name="TextBox 15"/>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16" name="Group 16"/>
          <p:cNvGrpSpPr/>
          <p:nvPr/>
        </p:nvGrpSpPr>
        <p:grpSpPr>
          <a:xfrm>
            <a:off x="8525486" y="3727313"/>
            <a:ext cx="1118504" cy="980321"/>
            <a:chOff x="0" y="0"/>
            <a:chExt cx="927370" cy="812800"/>
          </a:xfrm>
        </p:grpSpPr>
        <p:sp>
          <p:nvSpPr>
            <p:cNvPr id="17" name="Freeform 1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18" name="TextBox 1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19" name="TextBox 19"/>
          <p:cNvSpPr txBox="1"/>
          <p:nvPr/>
        </p:nvSpPr>
        <p:spPr>
          <a:xfrm>
            <a:off x="8192226" y="4061175"/>
            <a:ext cx="1785025" cy="312596"/>
          </a:xfrm>
          <a:prstGeom prst="rect">
            <a:avLst/>
          </a:prstGeom>
        </p:spPr>
        <p:txBody>
          <a:bodyPr lIns="0" tIns="0" rIns="0" bIns="0" rtlCol="0" anchor="t">
            <a:spAutoFit/>
          </a:bodyPr>
          <a:lstStyle/>
          <a:p>
            <a:pPr algn="ctr">
              <a:lnSpc>
                <a:spcPts val="2458"/>
              </a:lnSpc>
            </a:pPr>
            <a:r>
              <a:rPr lang="en-US" sz="2083" b="1">
                <a:solidFill>
                  <a:srgbClr val="FFFFFF"/>
                </a:solidFill>
                <a:latin typeface="Roboto Bold"/>
                <a:ea typeface="Roboto Bold"/>
                <a:cs typeface="Roboto Bold"/>
                <a:sym typeface="Roboto Bold"/>
              </a:rPr>
              <a:t>-9,7%</a:t>
            </a:r>
          </a:p>
        </p:txBody>
      </p:sp>
      <p:sp>
        <p:nvSpPr>
          <p:cNvPr id="20" name="TextBox 20"/>
          <p:cNvSpPr txBox="1"/>
          <p:nvPr/>
        </p:nvSpPr>
        <p:spPr>
          <a:xfrm>
            <a:off x="3633022" y="3727963"/>
            <a:ext cx="723253" cy="722865"/>
          </a:xfrm>
          <a:prstGeom prst="rect">
            <a:avLst/>
          </a:prstGeom>
        </p:spPr>
        <p:txBody>
          <a:bodyPr lIns="0" tIns="0" rIns="0" bIns="0" rtlCol="0" anchor="t">
            <a:spAutoFit/>
          </a:bodyPr>
          <a:lstStyle/>
          <a:p>
            <a:pPr algn="l">
              <a:lnSpc>
                <a:spcPts val="2761"/>
              </a:lnSpc>
            </a:pPr>
            <a:r>
              <a:rPr lang="en-US" sz="2629" b="1">
                <a:solidFill>
                  <a:srgbClr val="FFFFFF"/>
                </a:solidFill>
                <a:latin typeface="Roboto Bold"/>
                <a:ea typeface="Roboto Bold"/>
                <a:cs typeface="Roboto Bold"/>
                <a:sym typeface="Roboto Bold"/>
              </a:rPr>
              <a:t>70,9 </a:t>
            </a:r>
          </a:p>
          <a:p>
            <a:pPr algn="l">
              <a:lnSpc>
                <a:spcPts val="2761"/>
              </a:lnSpc>
              <a:spcBef>
                <a:spcPct val="0"/>
              </a:spcBef>
            </a:pPr>
            <a:r>
              <a:rPr lang="en-US" sz="2629" b="1">
                <a:solidFill>
                  <a:srgbClr val="FFFFFF"/>
                </a:solidFill>
                <a:latin typeface="Roboto Bold"/>
                <a:ea typeface="Roboto Bold"/>
                <a:cs typeface="Roboto Bold"/>
                <a:sym typeface="Roboto Bold"/>
              </a:rPr>
              <a:t>€/h</a:t>
            </a:r>
          </a:p>
        </p:txBody>
      </p:sp>
      <p:sp>
        <p:nvSpPr>
          <p:cNvPr id="21" name="TextBox 21"/>
          <p:cNvSpPr txBox="1"/>
          <p:nvPr/>
        </p:nvSpPr>
        <p:spPr>
          <a:xfrm>
            <a:off x="14158398" y="4150651"/>
            <a:ext cx="723253" cy="722865"/>
          </a:xfrm>
          <a:prstGeom prst="rect">
            <a:avLst/>
          </a:prstGeom>
        </p:spPr>
        <p:txBody>
          <a:bodyPr lIns="0" tIns="0" rIns="0" bIns="0" rtlCol="0" anchor="t">
            <a:spAutoFit/>
          </a:bodyPr>
          <a:lstStyle/>
          <a:p>
            <a:pPr algn="l">
              <a:lnSpc>
                <a:spcPts val="2761"/>
              </a:lnSpc>
            </a:pPr>
            <a:r>
              <a:rPr lang="en-US" sz="2629" b="1">
                <a:solidFill>
                  <a:srgbClr val="FFFFFF"/>
                </a:solidFill>
                <a:latin typeface="Roboto Bold"/>
                <a:ea typeface="Roboto Bold"/>
                <a:cs typeface="Roboto Bold"/>
                <a:sym typeface="Roboto Bold"/>
              </a:rPr>
              <a:t>64 </a:t>
            </a:r>
          </a:p>
          <a:p>
            <a:pPr algn="l">
              <a:lnSpc>
                <a:spcPts val="2761"/>
              </a:lnSpc>
              <a:spcBef>
                <a:spcPct val="0"/>
              </a:spcBef>
            </a:pPr>
            <a:r>
              <a:rPr lang="en-US" sz="2629" b="1">
                <a:solidFill>
                  <a:srgbClr val="FFFFFF"/>
                </a:solidFill>
                <a:latin typeface="Roboto Bold"/>
                <a:ea typeface="Roboto Bold"/>
                <a:cs typeface="Roboto Bold"/>
                <a:sym typeface="Roboto Bold"/>
              </a:rPr>
              <a:t>€/h</a:t>
            </a:r>
          </a:p>
        </p:txBody>
      </p:sp>
      <p:grpSp>
        <p:nvGrpSpPr>
          <p:cNvPr id="22" name="Group 22"/>
          <p:cNvGrpSpPr/>
          <p:nvPr/>
        </p:nvGrpSpPr>
        <p:grpSpPr>
          <a:xfrm>
            <a:off x="6966755" y="5375201"/>
            <a:ext cx="4896617" cy="2415261"/>
            <a:chOff x="0" y="0"/>
            <a:chExt cx="11491538" cy="5668210"/>
          </a:xfrm>
        </p:grpSpPr>
        <p:sp>
          <p:nvSpPr>
            <p:cNvPr id="23" name="Freeform 23"/>
            <p:cNvSpPr/>
            <p:nvPr/>
          </p:nvSpPr>
          <p:spPr>
            <a:xfrm>
              <a:off x="0" y="0"/>
              <a:ext cx="11491537" cy="5668210"/>
            </a:xfrm>
            <a:custGeom>
              <a:avLst/>
              <a:gdLst/>
              <a:ahLst/>
              <a:cxnLst/>
              <a:rect l="l" t="t" r="r" b="b"/>
              <a:pathLst>
                <a:path w="11491537" h="5668210">
                  <a:moveTo>
                    <a:pt x="0" y="0"/>
                  </a:moveTo>
                  <a:lnTo>
                    <a:pt x="0" y="5668210"/>
                  </a:lnTo>
                  <a:lnTo>
                    <a:pt x="11491537" y="5668210"/>
                  </a:lnTo>
                  <a:lnTo>
                    <a:pt x="11491537" y="0"/>
                  </a:lnTo>
                  <a:lnTo>
                    <a:pt x="0" y="0"/>
                  </a:lnTo>
                  <a:close/>
                  <a:moveTo>
                    <a:pt x="11430577" y="5607250"/>
                  </a:moveTo>
                  <a:lnTo>
                    <a:pt x="59690" y="5607250"/>
                  </a:lnTo>
                  <a:lnTo>
                    <a:pt x="59690" y="59690"/>
                  </a:lnTo>
                  <a:lnTo>
                    <a:pt x="11430577" y="59690"/>
                  </a:lnTo>
                  <a:lnTo>
                    <a:pt x="11430577" y="5607250"/>
                  </a:lnTo>
                  <a:close/>
                </a:path>
              </a:pathLst>
            </a:custGeom>
            <a:solidFill>
              <a:srgbClr val="919193"/>
            </a:solidFill>
          </p:spPr>
          <p:txBody>
            <a:bodyPr/>
            <a:lstStyle/>
            <a:p>
              <a:endParaRPr lang="es-ES"/>
            </a:p>
          </p:txBody>
        </p:sp>
      </p:grpSp>
      <p:grpSp>
        <p:nvGrpSpPr>
          <p:cNvPr id="24" name="Group 24"/>
          <p:cNvGrpSpPr/>
          <p:nvPr/>
        </p:nvGrpSpPr>
        <p:grpSpPr>
          <a:xfrm>
            <a:off x="7518693" y="5560622"/>
            <a:ext cx="978339" cy="857472"/>
            <a:chOff x="0" y="0"/>
            <a:chExt cx="927370" cy="812800"/>
          </a:xfrm>
        </p:grpSpPr>
        <p:sp>
          <p:nvSpPr>
            <p:cNvPr id="25" name="Freeform 2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6" name="TextBox 2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27" name="Group 27"/>
          <p:cNvGrpSpPr/>
          <p:nvPr/>
        </p:nvGrpSpPr>
        <p:grpSpPr>
          <a:xfrm>
            <a:off x="7550023" y="5596576"/>
            <a:ext cx="896294" cy="785563"/>
            <a:chOff x="0" y="0"/>
            <a:chExt cx="927370" cy="812800"/>
          </a:xfrm>
        </p:grpSpPr>
        <p:sp>
          <p:nvSpPr>
            <p:cNvPr id="28" name="Freeform 28"/>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29" name="TextBox 29"/>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0" name="TextBox 30"/>
          <p:cNvSpPr txBox="1"/>
          <p:nvPr/>
        </p:nvSpPr>
        <p:spPr>
          <a:xfrm>
            <a:off x="7282971" y="5864111"/>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-8,6%</a:t>
            </a:r>
          </a:p>
        </p:txBody>
      </p:sp>
      <p:grpSp>
        <p:nvGrpSpPr>
          <p:cNvPr id="31" name="Group 31"/>
          <p:cNvGrpSpPr/>
          <p:nvPr/>
        </p:nvGrpSpPr>
        <p:grpSpPr>
          <a:xfrm>
            <a:off x="8949091" y="5560622"/>
            <a:ext cx="978339" cy="857472"/>
            <a:chOff x="0" y="0"/>
            <a:chExt cx="927370" cy="812800"/>
          </a:xfrm>
        </p:grpSpPr>
        <p:sp>
          <p:nvSpPr>
            <p:cNvPr id="32" name="Freeform 3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33" name="TextBox 3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4" name="Group 34"/>
          <p:cNvGrpSpPr/>
          <p:nvPr/>
        </p:nvGrpSpPr>
        <p:grpSpPr>
          <a:xfrm>
            <a:off x="8980422" y="5596576"/>
            <a:ext cx="896294" cy="785563"/>
            <a:chOff x="0" y="0"/>
            <a:chExt cx="927370" cy="812800"/>
          </a:xfrm>
        </p:grpSpPr>
        <p:sp>
          <p:nvSpPr>
            <p:cNvPr id="35" name="Freeform 3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36" name="TextBox 3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7" name="TextBox 37"/>
          <p:cNvSpPr txBox="1"/>
          <p:nvPr/>
        </p:nvSpPr>
        <p:spPr>
          <a:xfrm>
            <a:off x="8713370" y="5864111"/>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-9,6%</a:t>
            </a:r>
          </a:p>
        </p:txBody>
      </p:sp>
      <p:grpSp>
        <p:nvGrpSpPr>
          <p:cNvPr id="38" name="Group 38"/>
          <p:cNvGrpSpPr/>
          <p:nvPr/>
        </p:nvGrpSpPr>
        <p:grpSpPr>
          <a:xfrm>
            <a:off x="10379489" y="5560622"/>
            <a:ext cx="978339" cy="857472"/>
            <a:chOff x="0" y="0"/>
            <a:chExt cx="927370" cy="812800"/>
          </a:xfrm>
        </p:grpSpPr>
        <p:sp>
          <p:nvSpPr>
            <p:cNvPr id="39" name="Freeform 3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40" name="TextBox 4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41" name="Group 41"/>
          <p:cNvGrpSpPr/>
          <p:nvPr/>
        </p:nvGrpSpPr>
        <p:grpSpPr>
          <a:xfrm>
            <a:off x="10410820" y="5596576"/>
            <a:ext cx="896294" cy="785563"/>
            <a:chOff x="0" y="0"/>
            <a:chExt cx="927370" cy="812800"/>
          </a:xfrm>
        </p:grpSpPr>
        <p:sp>
          <p:nvSpPr>
            <p:cNvPr id="42" name="Freeform 4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43" name="TextBox 4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44" name="TextBox 44"/>
          <p:cNvSpPr txBox="1"/>
          <p:nvPr/>
        </p:nvSpPr>
        <p:spPr>
          <a:xfrm>
            <a:off x="10143768" y="5864111"/>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-9,7%</a:t>
            </a:r>
          </a:p>
        </p:txBody>
      </p:sp>
      <p:sp>
        <p:nvSpPr>
          <p:cNvPr id="45" name="TextBox 45"/>
          <p:cNvSpPr txBox="1"/>
          <p:nvPr/>
        </p:nvSpPr>
        <p:spPr>
          <a:xfrm>
            <a:off x="7710979" y="6676936"/>
            <a:ext cx="603995" cy="285027"/>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2021</a:t>
            </a:r>
          </a:p>
        </p:txBody>
      </p:sp>
      <p:sp>
        <p:nvSpPr>
          <p:cNvPr id="46" name="TextBox 46"/>
          <p:cNvSpPr txBox="1"/>
          <p:nvPr/>
        </p:nvSpPr>
        <p:spPr>
          <a:xfrm>
            <a:off x="9136263" y="6676936"/>
            <a:ext cx="603995" cy="285027"/>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2024</a:t>
            </a:r>
          </a:p>
        </p:txBody>
      </p:sp>
      <p:sp>
        <p:nvSpPr>
          <p:cNvPr id="47" name="TextBox 47"/>
          <p:cNvSpPr txBox="1"/>
          <p:nvPr/>
        </p:nvSpPr>
        <p:spPr>
          <a:xfrm>
            <a:off x="10556970" y="6676936"/>
            <a:ext cx="603995" cy="285027"/>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2026</a:t>
            </a:r>
          </a:p>
        </p:txBody>
      </p:sp>
      <p:sp>
        <p:nvSpPr>
          <p:cNvPr id="48" name="TextBox 48"/>
          <p:cNvSpPr txBox="1"/>
          <p:nvPr/>
        </p:nvSpPr>
        <p:spPr>
          <a:xfrm>
            <a:off x="7367097" y="7207863"/>
            <a:ext cx="4142326" cy="307777"/>
          </a:xfrm>
          <a:prstGeom prst="rect">
            <a:avLst/>
          </a:prstGeom>
        </p:spPr>
        <p:txBody>
          <a:bodyPr wrap="square" lIns="0" tIns="0" rIns="0" bIns="0" rtlCol="0" anchor="t">
            <a:spAutoFit/>
          </a:bodyPr>
          <a:lstStyle/>
          <a:p>
            <a:pPr algn="ctr">
              <a:lnSpc>
                <a:spcPts val="2417"/>
              </a:lnSpc>
              <a:spcBef>
                <a:spcPct val="0"/>
              </a:spcBef>
            </a:pPr>
            <a:r>
              <a:rPr lang="en-US" sz="2302" dirty="0">
                <a:solidFill>
                  <a:srgbClr val="FFFFFF"/>
                </a:solidFill>
                <a:latin typeface="Roboto"/>
                <a:ea typeface="Roboto"/>
                <a:cs typeface="Roboto"/>
                <a:sym typeface="Roboto"/>
              </a:rPr>
              <a:t>Tarifa </a:t>
            </a:r>
            <a:r>
              <a:rPr lang="en-US" sz="2302" dirty="0" err="1">
                <a:solidFill>
                  <a:srgbClr val="FFFFFF"/>
                </a:solidFill>
                <a:latin typeface="Roboto"/>
                <a:ea typeface="Roboto"/>
                <a:cs typeface="Roboto"/>
                <a:sym typeface="Roboto"/>
              </a:rPr>
              <a:t>oficial</a:t>
            </a:r>
            <a:r>
              <a:rPr lang="en-US" sz="2302" dirty="0">
                <a:solidFill>
                  <a:srgbClr val="FFFFFF"/>
                </a:solidFill>
                <a:latin typeface="Roboto"/>
                <a:ea typeface="Roboto"/>
                <a:cs typeface="Roboto"/>
                <a:sym typeface="Roboto"/>
              </a:rPr>
              <a:t> vs Tarifa </a:t>
            </a:r>
            <a:r>
              <a:rPr lang="en-US" sz="2302" dirty="0" err="1">
                <a:solidFill>
                  <a:srgbClr val="FFFFFF"/>
                </a:solidFill>
                <a:latin typeface="Roboto"/>
                <a:ea typeface="Roboto"/>
                <a:cs typeface="Roboto"/>
                <a:sym typeface="Roboto"/>
              </a:rPr>
              <a:t>aplicada</a:t>
            </a:r>
            <a:endParaRPr lang="en-US" sz="2302" dirty="0">
              <a:solidFill>
                <a:srgbClr val="FFFFFF"/>
              </a:solidFill>
              <a:latin typeface="Roboto"/>
              <a:ea typeface="Roboto"/>
              <a:cs typeface="Roboto"/>
              <a:sym typeface="Roboto"/>
            </a:endParaRPr>
          </a:p>
        </p:txBody>
      </p:sp>
      <p:pic>
        <p:nvPicPr>
          <p:cNvPr id="49" name="Picture 49"/>
          <p:cNvPicPr>
            <a:picLocks noChangeAspect="1"/>
          </p:cNvPicPr>
          <p:nvPr/>
        </p:nvPicPr>
        <p:blipFill>
          <a:blip r:embed="rId11"/>
          <a:stretch>
            <a:fillRect/>
          </a:stretch>
        </p:blipFill>
        <p:spPr>
          <a:xfrm>
            <a:off x="2187092" y="5576840"/>
            <a:ext cx="4628250" cy="2492948"/>
          </a:xfrm>
          <a:prstGeom prst="rect">
            <a:avLst/>
          </a:prstGeom>
        </p:spPr>
      </p:pic>
      <p:sp>
        <p:nvSpPr>
          <p:cNvPr id="50" name="TextBox 50"/>
          <p:cNvSpPr txBox="1"/>
          <p:nvPr/>
        </p:nvSpPr>
        <p:spPr>
          <a:xfrm>
            <a:off x="2776225" y="7546349"/>
            <a:ext cx="598733" cy="230832"/>
          </a:xfrm>
          <a:prstGeom prst="rect">
            <a:avLst/>
          </a:prstGeom>
        </p:spPr>
        <p:txBody>
          <a:bodyPr wrap="square" lIns="0" tIns="0" rIns="0" bIns="0" rtlCol="0" anchor="t">
            <a:spAutoFit/>
          </a:bodyPr>
          <a:lstStyle/>
          <a:p>
            <a:pPr algn="l">
              <a:lnSpc>
                <a:spcPts val="1813"/>
              </a:lnSpc>
              <a:spcBef>
                <a:spcPct val="0"/>
              </a:spcBef>
            </a:pPr>
            <a:r>
              <a:rPr lang="en-US" sz="1726" dirty="0">
                <a:solidFill>
                  <a:srgbClr val="FFFFFF"/>
                </a:solidFill>
                <a:latin typeface="Roboto"/>
                <a:ea typeface="Roboto"/>
                <a:cs typeface="Roboto"/>
                <a:sym typeface="Roboto"/>
              </a:rPr>
              <a:t>2021</a:t>
            </a:r>
          </a:p>
        </p:txBody>
      </p:sp>
      <p:sp>
        <p:nvSpPr>
          <p:cNvPr id="51" name="TextBox 51"/>
          <p:cNvSpPr txBox="1"/>
          <p:nvPr/>
        </p:nvSpPr>
        <p:spPr>
          <a:xfrm>
            <a:off x="4501218" y="7546349"/>
            <a:ext cx="609019" cy="230832"/>
          </a:xfrm>
          <a:prstGeom prst="rect">
            <a:avLst/>
          </a:prstGeom>
        </p:spPr>
        <p:txBody>
          <a:bodyPr wrap="square" lIns="0" tIns="0" rIns="0" bIns="0" rtlCol="0" anchor="t">
            <a:spAutoFit/>
          </a:bodyPr>
          <a:lstStyle/>
          <a:p>
            <a:pPr algn="l">
              <a:lnSpc>
                <a:spcPts val="1813"/>
              </a:lnSpc>
              <a:spcBef>
                <a:spcPct val="0"/>
              </a:spcBef>
            </a:pPr>
            <a:r>
              <a:rPr lang="en-US" sz="1726" dirty="0">
                <a:solidFill>
                  <a:srgbClr val="FFFFFF"/>
                </a:solidFill>
                <a:latin typeface="Roboto"/>
                <a:ea typeface="Roboto"/>
                <a:cs typeface="Roboto"/>
                <a:sym typeface="Roboto"/>
              </a:rPr>
              <a:t>2024</a:t>
            </a:r>
          </a:p>
        </p:txBody>
      </p:sp>
      <p:sp>
        <p:nvSpPr>
          <p:cNvPr id="52" name="TextBox 52"/>
          <p:cNvSpPr txBox="1"/>
          <p:nvPr/>
        </p:nvSpPr>
        <p:spPr>
          <a:xfrm>
            <a:off x="5800323" y="7546349"/>
            <a:ext cx="644112" cy="230832"/>
          </a:xfrm>
          <a:prstGeom prst="rect">
            <a:avLst/>
          </a:prstGeom>
        </p:spPr>
        <p:txBody>
          <a:bodyPr wrap="square" lIns="0" tIns="0" rIns="0" bIns="0" rtlCol="0" anchor="t">
            <a:spAutoFit/>
          </a:bodyPr>
          <a:lstStyle/>
          <a:p>
            <a:pPr algn="l">
              <a:lnSpc>
                <a:spcPts val="1813"/>
              </a:lnSpc>
              <a:spcBef>
                <a:spcPct val="0"/>
              </a:spcBef>
            </a:pPr>
            <a:r>
              <a:rPr lang="en-US" sz="1726" dirty="0">
                <a:solidFill>
                  <a:srgbClr val="FFFFFF"/>
                </a:solidFill>
                <a:latin typeface="Roboto"/>
                <a:ea typeface="Roboto"/>
                <a:cs typeface="Roboto"/>
                <a:sym typeface="Roboto"/>
              </a:rPr>
              <a:t>2026</a:t>
            </a:r>
          </a:p>
        </p:txBody>
      </p:sp>
      <p:sp>
        <p:nvSpPr>
          <p:cNvPr id="53" name="TextBox 53"/>
          <p:cNvSpPr txBox="1"/>
          <p:nvPr/>
        </p:nvSpPr>
        <p:spPr>
          <a:xfrm>
            <a:off x="2187255" y="6217969"/>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50€</a:t>
            </a:r>
          </a:p>
        </p:txBody>
      </p:sp>
      <p:sp>
        <p:nvSpPr>
          <p:cNvPr id="54" name="TextBox 54"/>
          <p:cNvSpPr txBox="1"/>
          <p:nvPr/>
        </p:nvSpPr>
        <p:spPr>
          <a:xfrm>
            <a:off x="4067223" y="6070792"/>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58,9€</a:t>
            </a:r>
          </a:p>
        </p:txBody>
      </p:sp>
      <p:sp>
        <p:nvSpPr>
          <p:cNvPr id="55" name="TextBox 55"/>
          <p:cNvSpPr txBox="1"/>
          <p:nvPr/>
        </p:nvSpPr>
        <p:spPr>
          <a:xfrm>
            <a:off x="5431634" y="5841722"/>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70,9€</a:t>
            </a:r>
          </a:p>
        </p:txBody>
      </p:sp>
      <p:pic>
        <p:nvPicPr>
          <p:cNvPr id="56" name="Picture 56"/>
          <p:cNvPicPr>
            <a:picLocks noChangeAspect="1"/>
          </p:cNvPicPr>
          <p:nvPr/>
        </p:nvPicPr>
        <p:blipFill>
          <a:blip r:embed="rId12"/>
          <a:stretch>
            <a:fillRect/>
          </a:stretch>
        </p:blipFill>
        <p:spPr>
          <a:xfrm>
            <a:off x="12400500" y="5599230"/>
            <a:ext cx="4628250" cy="2492948"/>
          </a:xfrm>
          <a:prstGeom prst="rect">
            <a:avLst/>
          </a:prstGeom>
        </p:spPr>
      </p:pic>
      <p:sp>
        <p:nvSpPr>
          <p:cNvPr id="57" name="TextBox 57"/>
          <p:cNvSpPr txBox="1"/>
          <p:nvPr/>
        </p:nvSpPr>
        <p:spPr>
          <a:xfrm>
            <a:off x="12989633" y="7568739"/>
            <a:ext cx="623401" cy="230832"/>
          </a:xfrm>
          <a:prstGeom prst="rect">
            <a:avLst/>
          </a:prstGeom>
        </p:spPr>
        <p:txBody>
          <a:bodyPr wrap="square" lIns="0" tIns="0" rIns="0" bIns="0" rtlCol="0" anchor="t">
            <a:spAutoFit/>
          </a:bodyPr>
          <a:lstStyle/>
          <a:p>
            <a:pPr algn="l">
              <a:lnSpc>
                <a:spcPts val="1813"/>
              </a:lnSpc>
              <a:spcBef>
                <a:spcPct val="0"/>
              </a:spcBef>
            </a:pPr>
            <a:r>
              <a:rPr lang="en-US" sz="1726" dirty="0">
                <a:solidFill>
                  <a:srgbClr val="FFFFFF"/>
                </a:solidFill>
                <a:latin typeface="Roboto"/>
                <a:ea typeface="Roboto"/>
                <a:cs typeface="Roboto"/>
                <a:sym typeface="Roboto"/>
              </a:rPr>
              <a:t>2021</a:t>
            </a:r>
          </a:p>
        </p:txBody>
      </p:sp>
      <p:sp>
        <p:nvSpPr>
          <p:cNvPr id="58" name="TextBox 58"/>
          <p:cNvSpPr txBox="1"/>
          <p:nvPr/>
        </p:nvSpPr>
        <p:spPr>
          <a:xfrm>
            <a:off x="14714626" y="7568739"/>
            <a:ext cx="560828" cy="230832"/>
          </a:xfrm>
          <a:prstGeom prst="rect">
            <a:avLst/>
          </a:prstGeom>
        </p:spPr>
        <p:txBody>
          <a:bodyPr wrap="square" lIns="0" tIns="0" rIns="0" bIns="0" rtlCol="0" anchor="t">
            <a:spAutoFit/>
          </a:bodyPr>
          <a:lstStyle/>
          <a:p>
            <a:pPr algn="l">
              <a:lnSpc>
                <a:spcPts val="1813"/>
              </a:lnSpc>
              <a:spcBef>
                <a:spcPct val="0"/>
              </a:spcBef>
            </a:pPr>
            <a:r>
              <a:rPr lang="en-US" sz="1726" dirty="0">
                <a:solidFill>
                  <a:srgbClr val="FFFFFF"/>
                </a:solidFill>
                <a:latin typeface="Roboto"/>
                <a:ea typeface="Roboto"/>
                <a:cs typeface="Roboto"/>
                <a:sym typeface="Roboto"/>
              </a:rPr>
              <a:t>2024</a:t>
            </a:r>
          </a:p>
        </p:txBody>
      </p:sp>
      <p:sp>
        <p:nvSpPr>
          <p:cNvPr id="59" name="TextBox 59"/>
          <p:cNvSpPr txBox="1"/>
          <p:nvPr/>
        </p:nvSpPr>
        <p:spPr>
          <a:xfrm>
            <a:off x="16013731" y="7568739"/>
            <a:ext cx="623401" cy="230832"/>
          </a:xfrm>
          <a:prstGeom prst="rect">
            <a:avLst/>
          </a:prstGeom>
        </p:spPr>
        <p:txBody>
          <a:bodyPr wrap="square" lIns="0" tIns="0" rIns="0" bIns="0" rtlCol="0" anchor="t">
            <a:spAutoFit/>
          </a:bodyPr>
          <a:lstStyle/>
          <a:p>
            <a:pPr algn="l">
              <a:lnSpc>
                <a:spcPts val="1813"/>
              </a:lnSpc>
              <a:spcBef>
                <a:spcPct val="0"/>
              </a:spcBef>
            </a:pPr>
            <a:r>
              <a:rPr lang="en-US" sz="1726" dirty="0">
                <a:solidFill>
                  <a:srgbClr val="FFFFFF"/>
                </a:solidFill>
                <a:latin typeface="Roboto"/>
                <a:ea typeface="Roboto"/>
                <a:cs typeface="Roboto"/>
                <a:sym typeface="Roboto"/>
              </a:rPr>
              <a:t>2026</a:t>
            </a:r>
          </a:p>
        </p:txBody>
      </p:sp>
      <p:sp>
        <p:nvSpPr>
          <p:cNvPr id="60" name="TextBox 60"/>
          <p:cNvSpPr txBox="1"/>
          <p:nvPr/>
        </p:nvSpPr>
        <p:spPr>
          <a:xfrm>
            <a:off x="12400663" y="6240358"/>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45.7€</a:t>
            </a:r>
          </a:p>
        </p:txBody>
      </p:sp>
      <p:sp>
        <p:nvSpPr>
          <p:cNvPr id="61" name="TextBox 61"/>
          <p:cNvSpPr txBox="1"/>
          <p:nvPr/>
        </p:nvSpPr>
        <p:spPr>
          <a:xfrm>
            <a:off x="14280631" y="6093181"/>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53,2€</a:t>
            </a:r>
          </a:p>
        </p:txBody>
      </p:sp>
      <p:sp>
        <p:nvSpPr>
          <p:cNvPr id="62" name="TextBox 62"/>
          <p:cNvSpPr txBox="1"/>
          <p:nvPr/>
        </p:nvSpPr>
        <p:spPr>
          <a:xfrm>
            <a:off x="15645042" y="5864111"/>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64€</a:t>
            </a:r>
          </a:p>
        </p:txBody>
      </p:sp>
      <p:sp>
        <p:nvSpPr>
          <p:cNvPr id="63" name="Freeform 63"/>
          <p:cNvSpPr/>
          <p:nvPr/>
        </p:nvSpPr>
        <p:spPr>
          <a:xfrm>
            <a:off x="791021" y="8478361"/>
            <a:ext cx="264277" cy="264277"/>
          </a:xfrm>
          <a:custGeom>
            <a:avLst/>
            <a:gdLst/>
            <a:ahLst/>
            <a:cxnLst/>
            <a:rect l="l" t="t" r="r" b="b"/>
            <a:pathLst>
              <a:path w="264277" h="264277">
                <a:moveTo>
                  <a:pt x="0" y="0"/>
                </a:moveTo>
                <a:lnTo>
                  <a:pt x="264277" y="0"/>
                </a:lnTo>
                <a:lnTo>
                  <a:pt x="264277"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64" name="TextBox 64"/>
          <p:cNvSpPr txBox="1"/>
          <p:nvPr/>
        </p:nvSpPr>
        <p:spPr>
          <a:xfrm>
            <a:off x="1270438" y="8431329"/>
            <a:ext cx="15213815" cy="311309"/>
          </a:xfrm>
          <a:prstGeom prst="rect">
            <a:avLst/>
          </a:prstGeom>
        </p:spPr>
        <p:txBody>
          <a:bodyPr lIns="0" tIns="0" rIns="0" bIns="0" rtlCol="0" anchor="t">
            <a:spAutoFit/>
          </a:bodyPr>
          <a:lstStyle/>
          <a:p>
            <a:pPr algn="l">
              <a:lnSpc>
                <a:spcPts val="2554"/>
              </a:lnSpc>
            </a:pPr>
            <a:r>
              <a:rPr lang="en-US" sz="1749" dirty="0">
                <a:solidFill>
                  <a:srgbClr val="FFFFFF"/>
                </a:solidFill>
                <a:latin typeface="Roboto"/>
                <a:ea typeface="Roboto"/>
                <a:cs typeface="Roboto"/>
                <a:sym typeface="Roboto"/>
              </a:rPr>
              <a:t>La </a:t>
            </a:r>
            <a:r>
              <a:rPr lang="en-US" sz="1749" dirty="0" err="1">
                <a:solidFill>
                  <a:srgbClr val="FFFFFF"/>
                </a:solidFill>
                <a:latin typeface="Roboto"/>
                <a:ea typeface="Roboto"/>
                <a:cs typeface="Roboto"/>
                <a:sym typeface="Roboto"/>
              </a:rPr>
              <a:t>tarifa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aplicada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por</a:t>
            </a:r>
            <a:r>
              <a:rPr lang="en-US" sz="1749" dirty="0">
                <a:solidFill>
                  <a:srgbClr val="FFFFFF"/>
                </a:solidFill>
                <a:latin typeface="Roboto"/>
                <a:ea typeface="Roboto"/>
                <a:cs typeface="Roboto"/>
                <a:sym typeface="Roboto"/>
              </a:rPr>
              <a:t> las redes </a:t>
            </a:r>
            <a:r>
              <a:rPr lang="en-US" sz="1749" dirty="0" err="1">
                <a:solidFill>
                  <a:srgbClr val="FFFFFF"/>
                </a:solidFill>
                <a:latin typeface="Roboto"/>
                <a:ea typeface="Roboto"/>
                <a:cs typeface="Roboto"/>
                <a:sym typeface="Roboto"/>
              </a:rPr>
              <a:t>oficiales</a:t>
            </a:r>
            <a:r>
              <a:rPr lang="en-US" sz="1749" dirty="0">
                <a:solidFill>
                  <a:srgbClr val="FFFFFF"/>
                </a:solidFill>
                <a:latin typeface="Roboto"/>
                <a:ea typeface="Roboto"/>
                <a:cs typeface="Roboto"/>
                <a:sym typeface="Roboto"/>
              </a:rPr>
              <a:t> es de 64,0€/h </a:t>
            </a:r>
            <a:r>
              <a:rPr lang="en-US" sz="1749" dirty="0" err="1">
                <a:solidFill>
                  <a:srgbClr val="FFFFFF"/>
                </a:solidFill>
                <a:latin typeface="Roboto"/>
                <a:ea typeface="Roboto"/>
                <a:cs typeface="Roboto"/>
                <a:sym typeface="Roboto"/>
              </a:rPr>
              <a:t>frente</a:t>
            </a:r>
            <a:r>
              <a:rPr lang="en-US" sz="1749" dirty="0">
                <a:solidFill>
                  <a:srgbClr val="FFFFFF"/>
                </a:solidFill>
                <a:latin typeface="Roboto"/>
                <a:ea typeface="Roboto"/>
                <a:cs typeface="Roboto"/>
                <a:sym typeface="Roboto"/>
              </a:rPr>
              <a:t> a la </a:t>
            </a:r>
            <a:r>
              <a:rPr lang="en-US" sz="1749" dirty="0" err="1">
                <a:solidFill>
                  <a:srgbClr val="FFFFFF"/>
                </a:solidFill>
                <a:latin typeface="Roboto"/>
                <a:ea typeface="Roboto"/>
                <a:cs typeface="Roboto"/>
                <a:sym typeface="Roboto"/>
              </a:rPr>
              <a:t>marcada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como</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tarifa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oficial</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que</a:t>
            </a:r>
            <a:r>
              <a:rPr lang="en-US" sz="1749" dirty="0">
                <a:solidFill>
                  <a:srgbClr val="FFFFFF"/>
                </a:solidFill>
                <a:latin typeface="Roboto"/>
                <a:ea typeface="Roboto"/>
                <a:cs typeface="Roboto"/>
                <a:sym typeface="Roboto"/>
              </a:rPr>
              <a:t> es de 70,9€/h (un -9,7% inferior)</a:t>
            </a:r>
          </a:p>
        </p:txBody>
      </p:sp>
      <p:sp>
        <p:nvSpPr>
          <p:cNvPr id="65" name="AutoShape 65"/>
          <p:cNvSpPr/>
          <p:nvPr/>
        </p:nvSpPr>
        <p:spPr>
          <a:xfrm>
            <a:off x="5110237" y="5736207"/>
            <a:ext cx="705059" cy="0"/>
          </a:xfrm>
          <a:prstGeom prst="line">
            <a:avLst/>
          </a:prstGeom>
          <a:ln w="28575" cap="flat">
            <a:solidFill>
              <a:srgbClr val="0CB664"/>
            </a:solidFill>
            <a:prstDash val="solid"/>
            <a:headEnd type="none" w="sm" len="sm"/>
            <a:tailEnd type="triangle" w="lg" len="med"/>
          </a:ln>
        </p:spPr>
        <p:txBody>
          <a:bodyPr/>
          <a:lstStyle/>
          <a:p>
            <a:endParaRPr lang="es-ES"/>
          </a:p>
        </p:txBody>
      </p:sp>
      <p:sp>
        <p:nvSpPr>
          <p:cNvPr id="66" name="TextBox 66"/>
          <p:cNvSpPr txBox="1"/>
          <p:nvPr/>
        </p:nvSpPr>
        <p:spPr>
          <a:xfrm>
            <a:off x="4747568" y="5435099"/>
            <a:ext cx="1430398" cy="227647"/>
          </a:xfrm>
          <a:prstGeom prst="rect">
            <a:avLst/>
          </a:prstGeom>
        </p:spPr>
        <p:txBody>
          <a:bodyPr lIns="0" tIns="0" rIns="0" bIns="0" rtlCol="0" anchor="t">
            <a:spAutoFit/>
          </a:bodyPr>
          <a:lstStyle/>
          <a:p>
            <a:pPr algn="ctr">
              <a:lnSpc>
                <a:spcPts val="1770"/>
              </a:lnSpc>
            </a:pPr>
            <a:r>
              <a:rPr lang="en-US" sz="1500">
                <a:solidFill>
                  <a:srgbClr val="FFFFFF"/>
                </a:solidFill>
                <a:latin typeface="Roboto"/>
                <a:ea typeface="Roboto"/>
                <a:cs typeface="Roboto"/>
                <a:sym typeface="Roboto"/>
              </a:rPr>
              <a:t>+20%</a:t>
            </a:r>
          </a:p>
        </p:txBody>
      </p:sp>
      <p:sp>
        <p:nvSpPr>
          <p:cNvPr id="67" name="AutoShape 67"/>
          <p:cNvSpPr/>
          <p:nvPr/>
        </p:nvSpPr>
        <p:spPr>
          <a:xfrm>
            <a:off x="15275454" y="5736207"/>
            <a:ext cx="705059" cy="0"/>
          </a:xfrm>
          <a:prstGeom prst="line">
            <a:avLst/>
          </a:prstGeom>
          <a:ln w="28575" cap="flat">
            <a:solidFill>
              <a:srgbClr val="0CB664"/>
            </a:solidFill>
            <a:prstDash val="solid"/>
            <a:headEnd type="none" w="sm" len="sm"/>
            <a:tailEnd type="triangle" w="lg" len="med"/>
          </a:ln>
        </p:spPr>
        <p:txBody>
          <a:bodyPr/>
          <a:lstStyle/>
          <a:p>
            <a:endParaRPr lang="es-ES"/>
          </a:p>
        </p:txBody>
      </p:sp>
      <p:sp>
        <p:nvSpPr>
          <p:cNvPr id="68" name="TextBox 68"/>
          <p:cNvSpPr txBox="1"/>
          <p:nvPr/>
        </p:nvSpPr>
        <p:spPr>
          <a:xfrm>
            <a:off x="14912784" y="5435099"/>
            <a:ext cx="1430398" cy="227647"/>
          </a:xfrm>
          <a:prstGeom prst="rect">
            <a:avLst/>
          </a:prstGeom>
        </p:spPr>
        <p:txBody>
          <a:bodyPr lIns="0" tIns="0" rIns="0" bIns="0" rtlCol="0" anchor="t">
            <a:spAutoFit/>
          </a:bodyPr>
          <a:lstStyle/>
          <a:p>
            <a:pPr algn="ctr">
              <a:lnSpc>
                <a:spcPts val="1770"/>
              </a:lnSpc>
            </a:pPr>
            <a:r>
              <a:rPr lang="en-US" sz="1500">
                <a:solidFill>
                  <a:srgbClr val="FFFFFF"/>
                </a:solidFill>
                <a:latin typeface="Roboto"/>
                <a:ea typeface="Roboto"/>
                <a:cs typeface="Roboto"/>
                <a:sym typeface="Roboto"/>
              </a:rPr>
              <a:t>+20%</a:t>
            </a:r>
          </a:p>
        </p:txBody>
      </p:sp>
      <p:sp>
        <p:nvSpPr>
          <p:cNvPr id="69" name="TextBox 69"/>
          <p:cNvSpPr txBox="1"/>
          <p:nvPr/>
        </p:nvSpPr>
        <p:spPr>
          <a:xfrm>
            <a:off x="3248736" y="4736209"/>
            <a:ext cx="1813981" cy="284959"/>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Tarifa oficial</a:t>
            </a:r>
          </a:p>
        </p:txBody>
      </p:sp>
      <p:sp>
        <p:nvSpPr>
          <p:cNvPr id="70" name="TextBox 70"/>
          <p:cNvSpPr txBox="1"/>
          <p:nvPr/>
        </p:nvSpPr>
        <p:spPr>
          <a:xfrm>
            <a:off x="13613034" y="3598992"/>
            <a:ext cx="1813981" cy="284959"/>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Tarifa aplicada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7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71"/>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71"/>
                                        </p:tgtEl>
                                      </p:cBhvr>
                                    </p:cmd>
                                  </p:childTnLst>
                                </p:cTn>
                              </p:par>
                            </p:childTnLst>
                          </p:cTn>
                        </p:par>
                      </p:childTnLst>
                    </p:cTn>
                  </p:par>
                </p:childTnLst>
              </p:cTn>
              <p:nextCondLst>
                <p:cond evt="onClick" delay="0">
                  <p:tgtEl>
                    <p:spTgt spid="71"/>
                  </p:tgtEl>
                </p:cond>
              </p:nextCondLst>
            </p:seq>
            <p:video>
              <p:cMediaNode vol="80000">
                <p:cTn id="42" repeatCount="indefinite" fill="hold" display="0">
                  <p:stCondLst>
                    <p:cond delay="indefinite"/>
                  </p:stCondLst>
                </p:cTn>
                <p:tgtEl>
                  <p:spTgt spid="71"/>
                </p:tgtEl>
              </p:cMediaNode>
            </p:video>
          </p:childTnLst>
        </p:cTn>
      </p:par>
    </p:tnLst>
    <p:bldLst>
      <p:bldP spid="30" grpId="0"/>
      <p:bldP spid="37" grpId="0"/>
      <p:bldP spid="44" grpId="0"/>
      <p:bldP spid="45" grpId="0"/>
      <p:bldP spid="46" grpId="0"/>
      <p:bldP spid="47" grpId="0"/>
      <p:bldP spid="4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70" name="Diseño sin título (15)">
            <a:hlinkClick r:id="" action="ppaction://media"/>
            <a:extLst>
              <a:ext uri="{FF2B5EF4-FFF2-40B4-BE49-F238E27FC236}">
                <a16:creationId xmlns:a16="http://schemas.microsoft.com/office/drawing/2014/main" id="{2C785B0E-9506-C0AB-C339-DE384AA42E9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Freeform 8"/>
          <p:cNvSpPr/>
          <p:nvPr/>
        </p:nvSpPr>
        <p:spPr>
          <a:xfrm>
            <a:off x="849947" y="3958737"/>
            <a:ext cx="1078655" cy="1078655"/>
          </a:xfrm>
          <a:custGeom>
            <a:avLst/>
            <a:gdLst/>
            <a:ahLst/>
            <a:cxnLst/>
            <a:rect l="l" t="t" r="r" b="b"/>
            <a:pathLst>
              <a:path w="1078655" h="1078655">
                <a:moveTo>
                  <a:pt x="0" y="0"/>
                </a:moveTo>
                <a:lnTo>
                  <a:pt x="1078655" y="0"/>
                </a:lnTo>
                <a:lnTo>
                  <a:pt x="1078655" y="1078655"/>
                </a:lnTo>
                <a:lnTo>
                  <a:pt x="0" y="1078655"/>
                </a:lnTo>
                <a:lnTo>
                  <a:pt x="0" y="0"/>
                </a:lnTo>
                <a:close/>
              </a:path>
            </a:pathLst>
          </a:custGeom>
          <a:blipFill>
            <a:blip r:embed="rId9"/>
            <a:stretch>
              <a:fillRect/>
            </a:stretch>
          </a:blipFill>
        </p:spPr>
        <p:txBody>
          <a:bodyPr/>
          <a:lstStyle/>
          <a:p>
            <a:endParaRPr lang="es-ES"/>
          </a:p>
        </p:txBody>
      </p:sp>
      <p:sp>
        <p:nvSpPr>
          <p:cNvPr id="9" name="Freeform 9"/>
          <p:cNvSpPr/>
          <p:nvPr/>
        </p:nvSpPr>
        <p:spPr>
          <a:xfrm>
            <a:off x="946646" y="6537580"/>
            <a:ext cx="1078655" cy="1078655"/>
          </a:xfrm>
          <a:custGeom>
            <a:avLst/>
            <a:gdLst/>
            <a:ahLst/>
            <a:cxnLst/>
            <a:rect l="l" t="t" r="r" b="b"/>
            <a:pathLst>
              <a:path w="1078655" h="1078655">
                <a:moveTo>
                  <a:pt x="0" y="0"/>
                </a:moveTo>
                <a:lnTo>
                  <a:pt x="1078655" y="0"/>
                </a:lnTo>
                <a:lnTo>
                  <a:pt x="1078655" y="1078655"/>
                </a:lnTo>
                <a:lnTo>
                  <a:pt x="0" y="1078655"/>
                </a:lnTo>
                <a:lnTo>
                  <a:pt x="0" y="0"/>
                </a:lnTo>
                <a:close/>
              </a:path>
            </a:pathLst>
          </a:custGeom>
          <a:blipFill>
            <a:blip r:embed="rId9"/>
            <a:stretch>
              <a:fillRect/>
            </a:stretch>
          </a:blipFill>
        </p:spPr>
        <p:txBody>
          <a:bodyPr/>
          <a:lstStyle/>
          <a:p>
            <a:endParaRPr lang="es-ES"/>
          </a:p>
        </p:txBody>
      </p:sp>
      <p:sp>
        <p:nvSpPr>
          <p:cNvPr id="10" name="Freeform 10"/>
          <p:cNvSpPr/>
          <p:nvPr/>
        </p:nvSpPr>
        <p:spPr>
          <a:xfrm>
            <a:off x="6842951" y="5082619"/>
            <a:ext cx="2019723" cy="1548454"/>
          </a:xfrm>
          <a:custGeom>
            <a:avLst/>
            <a:gdLst/>
            <a:ahLst/>
            <a:cxnLst/>
            <a:rect l="l" t="t" r="r" b="b"/>
            <a:pathLst>
              <a:path w="2019723" h="1548454">
                <a:moveTo>
                  <a:pt x="0" y="0"/>
                </a:moveTo>
                <a:lnTo>
                  <a:pt x="2019723" y="0"/>
                </a:lnTo>
                <a:lnTo>
                  <a:pt x="2019723" y="1548454"/>
                </a:lnTo>
                <a:lnTo>
                  <a:pt x="0" y="1548454"/>
                </a:lnTo>
                <a:lnTo>
                  <a:pt x="0" y="0"/>
                </a:lnTo>
                <a:close/>
              </a:path>
            </a:pathLst>
          </a:custGeom>
          <a:blipFill>
            <a:blip r:embed="rId10"/>
            <a:stretch>
              <a:fillRect/>
            </a:stretch>
          </a:blipFill>
        </p:spPr>
        <p:txBody>
          <a:bodyPr/>
          <a:lstStyle/>
          <a:p>
            <a:endParaRPr lang="es-ES"/>
          </a:p>
        </p:txBody>
      </p:sp>
      <p:sp>
        <p:nvSpPr>
          <p:cNvPr id="11" name="Freeform 11"/>
          <p:cNvSpPr/>
          <p:nvPr/>
        </p:nvSpPr>
        <p:spPr>
          <a:xfrm>
            <a:off x="10310378" y="4354163"/>
            <a:ext cx="2486591" cy="1947672"/>
          </a:xfrm>
          <a:custGeom>
            <a:avLst/>
            <a:gdLst/>
            <a:ahLst/>
            <a:cxnLst/>
            <a:rect l="l" t="t" r="r" b="b"/>
            <a:pathLst>
              <a:path w="2486591" h="1947672">
                <a:moveTo>
                  <a:pt x="0" y="0"/>
                </a:moveTo>
                <a:lnTo>
                  <a:pt x="2486591" y="0"/>
                </a:lnTo>
                <a:lnTo>
                  <a:pt x="2486591" y="1947672"/>
                </a:lnTo>
                <a:lnTo>
                  <a:pt x="0" y="1947672"/>
                </a:lnTo>
                <a:lnTo>
                  <a:pt x="0" y="0"/>
                </a:lnTo>
                <a:close/>
              </a:path>
            </a:pathLst>
          </a:custGeom>
          <a:blipFill>
            <a:blip r:embed="rId11"/>
            <a:stretch>
              <a:fillRect/>
            </a:stretch>
          </a:blipFill>
        </p:spPr>
        <p:txBody>
          <a:bodyPr/>
          <a:lstStyle/>
          <a:p>
            <a:endParaRPr lang="es-ES"/>
          </a:p>
        </p:txBody>
      </p:sp>
      <p:sp>
        <p:nvSpPr>
          <p:cNvPr id="12" name="Freeform 12"/>
          <p:cNvSpPr/>
          <p:nvPr/>
        </p:nvSpPr>
        <p:spPr>
          <a:xfrm>
            <a:off x="13554126" y="3232703"/>
            <a:ext cx="2863533" cy="2242919"/>
          </a:xfrm>
          <a:custGeom>
            <a:avLst/>
            <a:gdLst/>
            <a:ahLst/>
            <a:cxnLst/>
            <a:rect l="l" t="t" r="r" b="b"/>
            <a:pathLst>
              <a:path w="2863533" h="2242919">
                <a:moveTo>
                  <a:pt x="0" y="0"/>
                </a:moveTo>
                <a:lnTo>
                  <a:pt x="2863533" y="0"/>
                </a:lnTo>
                <a:lnTo>
                  <a:pt x="2863533" y="2242920"/>
                </a:lnTo>
                <a:lnTo>
                  <a:pt x="0" y="2242920"/>
                </a:lnTo>
                <a:lnTo>
                  <a:pt x="0" y="0"/>
                </a:lnTo>
                <a:close/>
              </a:path>
            </a:pathLst>
          </a:custGeom>
          <a:blipFill>
            <a:blip r:embed="rId12"/>
            <a:stretch>
              <a:fillRect/>
            </a:stretch>
          </a:blipFill>
        </p:spPr>
        <p:txBody>
          <a:bodyPr/>
          <a:lstStyle/>
          <a:p>
            <a:endParaRPr lang="es-ES"/>
          </a:p>
        </p:txBody>
      </p:sp>
      <p:sp>
        <p:nvSpPr>
          <p:cNvPr id="13" name="TextBox 13"/>
          <p:cNvSpPr txBox="1"/>
          <p:nvPr/>
        </p:nvSpPr>
        <p:spPr>
          <a:xfrm>
            <a:off x="1630784" y="1143738"/>
            <a:ext cx="6863867" cy="751344"/>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Red oficial – Influencia del tamaño del taller</a:t>
            </a:r>
          </a:p>
          <a:p>
            <a:pPr algn="l">
              <a:lnSpc>
                <a:spcPts val="2865"/>
              </a:lnSpc>
              <a:spcBef>
                <a:spcPct val="0"/>
              </a:spcBef>
            </a:pPr>
            <a:endParaRPr lang="en-US" sz="2729" b="1">
              <a:solidFill>
                <a:srgbClr val="FFFFFF"/>
              </a:solidFill>
              <a:latin typeface="Roboto Bold"/>
              <a:ea typeface="Roboto Bold"/>
              <a:cs typeface="Roboto Bold"/>
              <a:sym typeface="Roboto Bold"/>
            </a:endParaRPr>
          </a:p>
        </p:txBody>
      </p:sp>
      <p:sp>
        <p:nvSpPr>
          <p:cNvPr id="14" name="TextBox 14"/>
          <p:cNvSpPr txBox="1"/>
          <p:nvPr/>
        </p:nvSpPr>
        <p:spPr>
          <a:xfrm>
            <a:off x="2024440" y="2166423"/>
            <a:ext cx="10917022"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Aunque el tamaño del taller influye decisivamente en el precio de la mano de obra tanto oficial como aplicada, el diferencial ser repite en todos ellos (la tarifa aplicada es un 10% más barata que la tarifa oficial)</a:t>
            </a:r>
          </a:p>
        </p:txBody>
      </p:sp>
      <p:sp>
        <p:nvSpPr>
          <p:cNvPr id="15" name="TextBox 15"/>
          <p:cNvSpPr txBox="1"/>
          <p:nvPr/>
        </p:nvSpPr>
        <p:spPr>
          <a:xfrm>
            <a:off x="6160413" y="6786404"/>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63,4 €/h</a:t>
            </a:r>
          </a:p>
        </p:txBody>
      </p:sp>
      <p:sp>
        <p:nvSpPr>
          <p:cNvPr id="16" name="TextBox 16"/>
          <p:cNvSpPr txBox="1"/>
          <p:nvPr/>
        </p:nvSpPr>
        <p:spPr>
          <a:xfrm>
            <a:off x="8031418" y="6786404"/>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57,6 €/h</a:t>
            </a:r>
          </a:p>
        </p:txBody>
      </p:sp>
      <p:sp>
        <p:nvSpPr>
          <p:cNvPr id="17" name="TextBox 17"/>
          <p:cNvSpPr txBox="1"/>
          <p:nvPr/>
        </p:nvSpPr>
        <p:spPr>
          <a:xfrm>
            <a:off x="5975979" y="7230147"/>
            <a:ext cx="1656798"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oficial</a:t>
            </a:r>
          </a:p>
        </p:txBody>
      </p:sp>
      <p:sp>
        <p:nvSpPr>
          <p:cNvPr id="18" name="TextBox 18"/>
          <p:cNvSpPr txBox="1"/>
          <p:nvPr/>
        </p:nvSpPr>
        <p:spPr>
          <a:xfrm>
            <a:off x="7632777" y="7230147"/>
            <a:ext cx="2096870"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aplicada</a:t>
            </a:r>
          </a:p>
        </p:txBody>
      </p:sp>
      <p:sp>
        <p:nvSpPr>
          <p:cNvPr id="19" name="TextBox 19"/>
          <p:cNvSpPr txBox="1"/>
          <p:nvPr/>
        </p:nvSpPr>
        <p:spPr>
          <a:xfrm>
            <a:off x="9984893" y="6408238"/>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68,7 €/h</a:t>
            </a:r>
          </a:p>
        </p:txBody>
      </p:sp>
      <p:sp>
        <p:nvSpPr>
          <p:cNvPr id="20" name="TextBox 20"/>
          <p:cNvSpPr txBox="1"/>
          <p:nvPr/>
        </p:nvSpPr>
        <p:spPr>
          <a:xfrm>
            <a:off x="11855897" y="6408238"/>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61,9 €/h</a:t>
            </a:r>
          </a:p>
        </p:txBody>
      </p:sp>
      <p:sp>
        <p:nvSpPr>
          <p:cNvPr id="21" name="TextBox 21"/>
          <p:cNvSpPr txBox="1"/>
          <p:nvPr/>
        </p:nvSpPr>
        <p:spPr>
          <a:xfrm>
            <a:off x="9800458" y="6851982"/>
            <a:ext cx="1656798"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oficial</a:t>
            </a:r>
          </a:p>
        </p:txBody>
      </p:sp>
      <p:sp>
        <p:nvSpPr>
          <p:cNvPr id="22" name="TextBox 22"/>
          <p:cNvSpPr txBox="1"/>
          <p:nvPr/>
        </p:nvSpPr>
        <p:spPr>
          <a:xfrm>
            <a:off x="11457256" y="6851982"/>
            <a:ext cx="2096870"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aplicada</a:t>
            </a:r>
          </a:p>
        </p:txBody>
      </p:sp>
      <p:sp>
        <p:nvSpPr>
          <p:cNvPr id="23" name="TextBox 23"/>
          <p:cNvSpPr txBox="1"/>
          <p:nvPr/>
        </p:nvSpPr>
        <p:spPr>
          <a:xfrm>
            <a:off x="13477937" y="5574078"/>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74,8 €/h</a:t>
            </a:r>
          </a:p>
        </p:txBody>
      </p:sp>
      <p:sp>
        <p:nvSpPr>
          <p:cNvPr id="24" name="TextBox 24"/>
          <p:cNvSpPr txBox="1"/>
          <p:nvPr/>
        </p:nvSpPr>
        <p:spPr>
          <a:xfrm>
            <a:off x="15348942" y="5574078"/>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67,5 €/h</a:t>
            </a:r>
          </a:p>
        </p:txBody>
      </p:sp>
      <p:sp>
        <p:nvSpPr>
          <p:cNvPr id="25" name="TextBox 25"/>
          <p:cNvSpPr txBox="1"/>
          <p:nvPr/>
        </p:nvSpPr>
        <p:spPr>
          <a:xfrm>
            <a:off x="13293503" y="6017822"/>
            <a:ext cx="1656798"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oficial</a:t>
            </a:r>
          </a:p>
        </p:txBody>
      </p:sp>
      <p:sp>
        <p:nvSpPr>
          <p:cNvPr id="26" name="TextBox 26"/>
          <p:cNvSpPr txBox="1"/>
          <p:nvPr/>
        </p:nvSpPr>
        <p:spPr>
          <a:xfrm>
            <a:off x="14950301" y="6017822"/>
            <a:ext cx="2096870"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aplicada</a:t>
            </a:r>
          </a:p>
        </p:txBody>
      </p:sp>
      <p:grpSp>
        <p:nvGrpSpPr>
          <p:cNvPr id="27" name="Group 27"/>
          <p:cNvGrpSpPr/>
          <p:nvPr/>
        </p:nvGrpSpPr>
        <p:grpSpPr>
          <a:xfrm>
            <a:off x="7468823" y="7645316"/>
            <a:ext cx="711037" cy="623193"/>
            <a:chOff x="0" y="0"/>
            <a:chExt cx="927370" cy="812800"/>
          </a:xfrm>
        </p:grpSpPr>
        <p:sp>
          <p:nvSpPr>
            <p:cNvPr id="28" name="Freeform 28"/>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9" name="TextBox 29"/>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0" name="Group 30"/>
          <p:cNvGrpSpPr/>
          <p:nvPr/>
        </p:nvGrpSpPr>
        <p:grpSpPr>
          <a:xfrm>
            <a:off x="7491593" y="7671447"/>
            <a:ext cx="651408" cy="570931"/>
            <a:chOff x="0" y="0"/>
            <a:chExt cx="927370" cy="812800"/>
          </a:xfrm>
        </p:grpSpPr>
        <p:sp>
          <p:nvSpPr>
            <p:cNvPr id="31" name="Freeform 3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32" name="TextBox 32"/>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3" name="TextBox 33"/>
          <p:cNvSpPr txBox="1"/>
          <p:nvPr/>
        </p:nvSpPr>
        <p:spPr>
          <a:xfrm>
            <a:off x="7297505" y="7819510"/>
            <a:ext cx="1039585" cy="265279"/>
          </a:xfrm>
          <a:prstGeom prst="rect">
            <a:avLst/>
          </a:prstGeom>
        </p:spPr>
        <p:txBody>
          <a:bodyPr lIns="0" tIns="0" rIns="0" bIns="0" rtlCol="0" anchor="t">
            <a:spAutoFit/>
          </a:bodyPr>
          <a:lstStyle/>
          <a:p>
            <a:pPr algn="ctr">
              <a:lnSpc>
                <a:spcPts val="2031"/>
              </a:lnSpc>
            </a:pPr>
            <a:r>
              <a:rPr lang="en-US" sz="1721" b="1" dirty="0">
                <a:solidFill>
                  <a:srgbClr val="FFFFFF"/>
                </a:solidFill>
                <a:latin typeface="Roboto Bold"/>
                <a:ea typeface="Roboto Bold"/>
                <a:cs typeface="Roboto Bold"/>
                <a:sym typeface="Roboto Bold"/>
              </a:rPr>
              <a:t>-9,o%</a:t>
            </a:r>
          </a:p>
        </p:txBody>
      </p:sp>
      <p:grpSp>
        <p:nvGrpSpPr>
          <p:cNvPr id="34" name="Group 34"/>
          <p:cNvGrpSpPr/>
          <p:nvPr/>
        </p:nvGrpSpPr>
        <p:grpSpPr>
          <a:xfrm>
            <a:off x="11221400" y="7267150"/>
            <a:ext cx="711037" cy="623193"/>
            <a:chOff x="0" y="0"/>
            <a:chExt cx="927370" cy="812800"/>
          </a:xfrm>
        </p:grpSpPr>
        <p:sp>
          <p:nvSpPr>
            <p:cNvPr id="35" name="Freeform 3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36" name="TextBox 3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7" name="Group 37"/>
          <p:cNvGrpSpPr/>
          <p:nvPr/>
        </p:nvGrpSpPr>
        <p:grpSpPr>
          <a:xfrm>
            <a:off x="11244171" y="7293281"/>
            <a:ext cx="651408" cy="570931"/>
            <a:chOff x="0" y="0"/>
            <a:chExt cx="927370" cy="812800"/>
          </a:xfrm>
        </p:grpSpPr>
        <p:sp>
          <p:nvSpPr>
            <p:cNvPr id="38" name="Freeform 38"/>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39" name="TextBox 39"/>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40" name="TextBox 40"/>
          <p:cNvSpPr txBox="1"/>
          <p:nvPr/>
        </p:nvSpPr>
        <p:spPr>
          <a:xfrm>
            <a:off x="11050083" y="7441345"/>
            <a:ext cx="1039585" cy="265279"/>
          </a:xfrm>
          <a:prstGeom prst="rect">
            <a:avLst/>
          </a:prstGeom>
        </p:spPr>
        <p:txBody>
          <a:bodyPr lIns="0" tIns="0" rIns="0" bIns="0" rtlCol="0" anchor="t">
            <a:spAutoFit/>
          </a:bodyPr>
          <a:lstStyle/>
          <a:p>
            <a:pPr algn="ctr">
              <a:lnSpc>
                <a:spcPts val="2031"/>
              </a:lnSpc>
            </a:pPr>
            <a:r>
              <a:rPr lang="en-US" sz="1721" b="1">
                <a:solidFill>
                  <a:srgbClr val="FFFFFF"/>
                </a:solidFill>
                <a:latin typeface="Roboto Bold"/>
                <a:ea typeface="Roboto Bold"/>
                <a:cs typeface="Roboto Bold"/>
                <a:sym typeface="Roboto Bold"/>
              </a:rPr>
              <a:t>-10%</a:t>
            </a:r>
          </a:p>
        </p:txBody>
      </p:sp>
      <p:grpSp>
        <p:nvGrpSpPr>
          <p:cNvPr id="41" name="Group 41"/>
          <p:cNvGrpSpPr/>
          <p:nvPr/>
        </p:nvGrpSpPr>
        <p:grpSpPr>
          <a:xfrm>
            <a:off x="14665393" y="6447223"/>
            <a:ext cx="711037" cy="623193"/>
            <a:chOff x="0" y="0"/>
            <a:chExt cx="927370" cy="812800"/>
          </a:xfrm>
        </p:grpSpPr>
        <p:sp>
          <p:nvSpPr>
            <p:cNvPr id="42" name="Freeform 4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43" name="TextBox 4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44" name="Group 44"/>
          <p:cNvGrpSpPr/>
          <p:nvPr/>
        </p:nvGrpSpPr>
        <p:grpSpPr>
          <a:xfrm>
            <a:off x="14688163" y="6473354"/>
            <a:ext cx="651408" cy="570931"/>
            <a:chOff x="0" y="0"/>
            <a:chExt cx="927370" cy="812800"/>
          </a:xfrm>
        </p:grpSpPr>
        <p:sp>
          <p:nvSpPr>
            <p:cNvPr id="45" name="Freeform 4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46" name="TextBox 4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47" name="TextBox 47"/>
          <p:cNvSpPr txBox="1"/>
          <p:nvPr/>
        </p:nvSpPr>
        <p:spPr>
          <a:xfrm>
            <a:off x="14494075" y="6621418"/>
            <a:ext cx="1039585" cy="265279"/>
          </a:xfrm>
          <a:prstGeom prst="rect">
            <a:avLst/>
          </a:prstGeom>
        </p:spPr>
        <p:txBody>
          <a:bodyPr lIns="0" tIns="0" rIns="0" bIns="0" rtlCol="0" anchor="t">
            <a:spAutoFit/>
          </a:bodyPr>
          <a:lstStyle/>
          <a:p>
            <a:pPr algn="ctr">
              <a:lnSpc>
                <a:spcPts val="2031"/>
              </a:lnSpc>
            </a:pPr>
            <a:r>
              <a:rPr lang="en-US" sz="1721" b="1">
                <a:solidFill>
                  <a:srgbClr val="FFFFFF"/>
                </a:solidFill>
                <a:latin typeface="Roboto Bold"/>
                <a:ea typeface="Roboto Bold"/>
                <a:cs typeface="Roboto Bold"/>
                <a:sym typeface="Roboto Bold"/>
              </a:rPr>
              <a:t>-10%</a:t>
            </a:r>
          </a:p>
        </p:txBody>
      </p:sp>
      <p:sp>
        <p:nvSpPr>
          <p:cNvPr id="48" name="TextBox 48"/>
          <p:cNvSpPr txBox="1"/>
          <p:nvPr/>
        </p:nvSpPr>
        <p:spPr>
          <a:xfrm>
            <a:off x="7236235" y="4328890"/>
            <a:ext cx="1176212" cy="284013"/>
          </a:xfrm>
          <a:prstGeom prst="rect">
            <a:avLst/>
          </a:prstGeom>
        </p:spPr>
        <p:txBody>
          <a:bodyPr lIns="0" tIns="0" rIns="0" bIns="0" rtlCol="0" anchor="t">
            <a:spAutoFit/>
          </a:bodyPr>
          <a:lstStyle/>
          <a:p>
            <a:pPr algn="l">
              <a:lnSpc>
                <a:spcPts val="2168"/>
              </a:lnSpc>
              <a:spcBef>
                <a:spcPct val="0"/>
              </a:spcBef>
            </a:pPr>
            <a:r>
              <a:rPr lang="en-US" sz="2065" b="1">
                <a:solidFill>
                  <a:srgbClr val="FFFFFF"/>
                </a:solidFill>
                <a:latin typeface="Roboto Bold"/>
                <a:ea typeface="Roboto Bold"/>
                <a:cs typeface="Roboto Bold"/>
                <a:sym typeface="Roboto Bold"/>
              </a:rPr>
              <a:t>Pequeños</a:t>
            </a:r>
          </a:p>
        </p:txBody>
      </p:sp>
      <p:sp>
        <p:nvSpPr>
          <p:cNvPr id="49" name="TextBox 49"/>
          <p:cNvSpPr txBox="1"/>
          <p:nvPr/>
        </p:nvSpPr>
        <p:spPr>
          <a:xfrm>
            <a:off x="7214561" y="4573183"/>
            <a:ext cx="1197886" cy="299205"/>
          </a:xfrm>
          <a:prstGeom prst="rect">
            <a:avLst/>
          </a:prstGeom>
        </p:spPr>
        <p:txBody>
          <a:bodyPr lIns="0" tIns="0" rIns="0" bIns="0" rtlCol="0" anchor="t">
            <a:spAutoFit/>
          </a:bodyPr>
          <a:lstStyle/>
          <a:p>
            <a:pPr algn="ctr">
              <a:lnSpc>
                <a:spcPts val="2345"/>
              </a:lnSpc>
            </a:pPr>
            <a:r>
              <a:rPr lang="en-US" sz="1606">
                <a:solidFill>
                  <a:srgbClr val="FFFFFF"/>
                </a:solidFill>
                <a:latin typeface="Roboto"/>
                <a:ea typeface="Roboto"/>
                <a:cs typeface="Roboto"/>
                <a:sym typeface="Roboto"/>
              </a:rPr>
              <a:t>(&lt;5 empl.)</a:t>
            </a:r>
          </a:p>
        </p:txBody>
      </p:sp>
      <p:sp>
        <p:nvSpPr>
          <p:cNvPr id="50" name="TextBox 50"/>
          <p:cNvSpPr txBox="1"/>
          <p:nvPr/>
        </p:nvSpPr>
        <p:spPr>
          <a:xfrm>
            <a:off x="10913456" y="3657650"/>
            <a:ext cx="1159817" cy="284013"/>
          </a:xfrm>
          <a:prstGeom prst="rect">
            <a:avLst/>
          </a:prstGeom>
        </p:spPr>
        <p:txBody>
          <a:bodyPr lIns="0" tIns="0" rIns="0" bIns="0" rtlCol="0" anchor="t">
            <a:spAutoFit/>
          </a:bodyPr>
          <a:lstStyle/>
          <a:p>
            <a:pPr algn="l">
              <a:lnSpc>
                <a:spcPts val="2168"/>
              </a:lnSpc>
              <a:spcBef>
                <a:spcPct val="0"/>
              </a:spcBef>
            </a:pPr>
            <a:r>
              <a:rPr lang="en-US" sz="2065" b="1">
                <a:solidFill>
                  <a:srgbClr val="FFFFFF"/>
                </a:solidFill>
                <a:latin typeface="Roboto Bold"/>
                <a:ea typeface="Roboto Bold"/>
                <a:cs typeface="Roboto Bold"/>
                <a:sym typeface="Roboto Bold"/>
              </a:rPr>
              <a:t>Medianos</a:t>
            </a:r>
          </a:p>
        </p:txBody>
      </p:sp>
      <p:sp>
        <p:nvSpPr>
          <p:cNvPr id="51" name="TextBox 51"/>
          <p:cNvSpPr txBox="1"/>
          <p:nvPr/>
        </p:nvSpPr>
        <p:spPr>
          <a:xfrm>
            <a:off x="10891781" y="3901942"/>
            <a:ext cx="1197886" cy="299205"/>
          </a:xfrm>
          <a:prstGeom prst="rect">
            <a:avLst/>
          </a:prstGeom>
        </p:spPr>
        <p:txBody>
          <a:bodyPr lIns="0" tIns="0" rIns="0" bIns="0" rtlCol="0" anchor="t">
            <a:spAutoFit/>
          </a:bodyPr>
          <a:lstStyle/>
          <a:p>
            <a:pPr algn="ctr">
              <a:lnSpc>
                <a:spcPts val="2345"/>
              </a:lnSpc>
            </a:pPr>
            <a:r>
              <a:rPr lang="en-US" sz="1606">
                <a:solidFill>
                  <a:srgbClr val="FFFFFF"/>
                </a:solidFill>
                <a:latin typeface="Roboto"/>
                <a:ea typeface="Roboto"/>
                <a:cs typeface="Roboto"/>
                <a:sym typeface="Roboto"/>
              </a:rPr>
              <a:t>(5-9 empl.)</a:t>
            </a:r>
          </a:p>
        </p:txBody>
      </p:sp>
      <p:sp>
        <p:nvSpPr>
          <p:cNvPr id="52" name="TextBox 52"/>
          <p:cNvSpPr txBox="1"/>
          <p:nvPr/>
        </p:nvSpPr>
        <p:spPr>
          <a:xfrm>
            <a:off x="14494605" y="2506899"/>
            <a:ext cx="982575" cy="284013"/>
          </a:xfrm>
          <a:prstGeom prst="rect">
            <a:avLst/>
          </a:prstGeom>
        </p:spPr>
        <p:txBody>
          <a:bodyPr lIns="0" tIns="0" rIns="0" bIns="0" rtlCol="0" anchor="t">
            <a:spAutoFit/>
          </a:bodyPr>
          <a:lstStyle/>
          <a:p>
            <a:pPr algn="l">
              <a:lnSpc>
                <a:spcPts val="2168"/>
              </a:lnSpc>
              <a:spcBef>
                <a:spcPct val="0"/>
              </a:spcBef>
            </a:pPr>
            <a:r>
              <a:rPr lang="en-US" sz="2065" b="1">
                <a:solidFill>
                  <a:srgbClr val="FFFFFF"/>
                </a:solidFill>
                <a:latin typeface="Roboto Bold"/>
                <a:ea typeface="Roboto Bold"/>
                <a:cs typeface="Roboto Bold"/>
                <a:sym typeface="Roboto Bold"/>
              </a:rPr>
              <a:t>Grandes</a:t>
            </a:r>
          </a:p>
        </p:txBody>
      </p:sp>
      <p:sp>
        <p:nvSpPr>
          <p:cNvPr id="53" name="TextBox 53"/>
          <p:cNvSpPr txBox="1"/>
          <p:nvPr/>
        </p:nvSpPr>
        <p:spPr>
          <a:xfrm>
            <a:off x="14386950" y="2751192"/>
            <a:ext cx="1328278" cy="299205"/>
          </a:xfrm>
          <a:prstGeom prst="rect">
            <a:avLst/>
          </a:prstGeom>
        </p:spPr>
        <p:txBody>
          <a:bodyPr lIns="0" tIns="0" rIns="0" bIns="0" rtlCol="0" anchor="t">
            <a:spAutoFit/>
          </a:bodyPr>
          <a:lstStyle/>
          <a:p>
            <a:pPr algn="ctr">
              <a:lnSpc>
                <a:spcPts val="2345"/>
              </a:lnSpc>
            </a:pPr>
            <a:r>
              <a:rPr lang="en-US" sz="1606">
                <a:solidFill>
                  <a:srgbClr val="FFFFFF"/>
                </a:solidFill>
                <a:latin typeface="Roboto"/>
                <a:ea typeface="Roboto"/>
                <a:cs typeface="Roboto"/>
                <a:sym typeface="Roboto"/>
              </a:rPr>
              <a:t>(10 o + empl.)</a:t>
            </a:r>
          </a:p>
        </p:txBody>
      </p:sp>
      <p:sp>
        <p:nvSpPr>
          <p:cNvPr id="54" name="TextBox 54"/>
          <p:cNvSpPr txBox="1"/>
          <p:nvPr/>
        </p:nvSpPr>
        <p:spPr>
          <a:xfrm>
            <a:off x="2360756" y="3824532"/>
            <a:ext cx="1415711" cy="340519"/>
          </a:xfrm>
          <a:prstGeom prst="rect">
            <a:avLst/>
          </a:prstGeom>
        </p:spPr>
        <p:txBody>
          <a:bodyPr lIns="0" tIns="0" rIns="0" bIns="0" rtlCol="0" anchor="t">
            <a:spAutoFit/>
          </a:bodyPr>
          <a:lstStyle/>
          <a:p>
            <a:pPr algn="ctr">
              <a:lnSpc>
                <a:spcPts val="2624"/>
              </a:lnSpc>
              <a:spcBef>
                <a:spcPct val="0"/>
              </a:spcBef>
            </a:pPr>
            <a:r>
              <a:rPr lang="en-US" sz="2499" b="1" dirty="0">
                <a:solidFill>
                  <a:srgbClr val="FFFFFF"/>
                </a:solidFill>
                <a:latin typeface="Roboto Bold"/>
                <a:ea typeface="Roboto Bold"/>
                <a:cs typeface="Roboto Bold"/>
                <a:sym typeface="Roboto Bold"/>
              </a:rPr>
              <a:t>70,9 €/h</a:t>
            </a:r>
          </a:p>
        </p:txBody>
      </p:sp>
      <p:sp>
        <p:nvSpPr>
          <p:cNvPr id="55" name="TextBox 55"/>
          <p:cNvSpPr txBox="1"/>
          <p:nvPr/>
        </p:nvSpPr>
        <p:spPr>
          <a:xfrm>
            <a:off x="2096497" y="4298401"/>
            <a:ext cx="2343271" cy="321469"/>
          </a:xfrm>
          <a:prstGeom prst="rect">
            <a:avLst/>
          </a:prstGeom>
        </p:spPr>
        <p:txBody>
          <a:bodyPr lIns="0" tIns="0" rIns="0" bIns="0" rtlCol="0" anchor="t">
            <a:spAutoFit/>
          </a:bodyPr>
          <a:lstStyle/>
          <a:p>
            <a:pPr algn="ctr">
              <a:lnSpc>
                <a:spcPts val="2362"/>
              </a:lnSpc>
              <a:spcBef>
                <a:spcPct val="0"/>
              </a:spcBef>
            </a:pPr>
            <a:r>
              <a:rPr lang="en-US" sz="2250">
                <a:solidFill>
                  <a:srgbClr val="FFFFFF"/>
                </a:solidFill>
                <a:latin typeface="Roboto"/>
                <a:ea typeface="Roboto"/>
                <a:cs typeface="Roboto"/>
                <a:sym typeface="Roboto"/>
              </a:rPr>
              <a:t>es la tarifa oficial</a:t>
            </a:r>
          </a:p>
        </p:txBody>
      </p:sp>
      <p:sp>
        <p:nvSpPr>
          <p:cNvPr id="56" name="TextBox 56"/>
          <p:cNvSpPr txBox="1"/>
          <p:nvPr/>
        </p:nvSpPr>
        <p:spPr>
          <a:xfrm>
            <a:off x="2354406" y="6977811"/>
            <a:ext cx="1415711" cy="340519"/>
          </a:xfrm>
          <a:prstGeom prst="rect">
            <a:avLst/>
          </a:prstGeom>
        </p:spPr>
        <p:txBody>
          <a:bodyPr lIns="0" tIns="0" rIns="0" bIns="0" rtlCol="0" anchor="t">
            <a:spAutoFit/>
          </a:bodyPr>
          <a:lstStyle/>
          <a:p>
            <a:pPr algn="ctr">
              <a:lnSpc>
                <a:spcPts val="2624"/>
              </a:lnSpc>
              <a:spcBef>
                <a:spcPct val="0"/>
              </a:spcBef>
            </a:pPr>
            <a:r>
              <a:rPr lang="en-US" sz="2499" b="1" dirty="0">
                <a:solidFill>
                  <a:srgbClr val="FFFFFF"/>
                </a:solidFill>
                <a:latin typeface="Roboto Bold"/>
                <a:ea typeface="Roboto Bold"/>
                <a:cs typeface="Roboto Bold"/>
                <a:sym typeface="Roboto Bold"/>
              </a:rPr>
              <a:t>64,0 €/h</a:t>
            </a:r>
          </a:p>
        </p:txBody>
      </p:sp>
      <p:sp>
        <p:nvSpPr>
          <p:cNvPr id="57" name="TextBox 57"/>
          <p:cNvSpPr txBox="1"/>
          <p:nvPr/>
        </p:nvSpPr>
        <p:spPr>
          <a:xfrm>
            <a:off x="1920145" y="7451680"/>
            <a:ext cx="2519623" cy="916781"/>
          </a:xfrm>
          <a:prstGeom prst="rect">
            <a:avLst/>
          </a:prstGeom>
        </p:spPr>
        <p:txBody>
          <a:bodyPr lIns="0" tIns="0" rIns="0" bIns="0" rtlCol="0" anchor="t">
            <a:spAutoFit/>
          </a:bodyPr>
          <a:lstStyle/>
          <a:p>
            <a:pPr algn="ctr">
              <a:lnSpc>
                <a:spcPts val="2362"/>
              </a:lnSpc>
              <a:spcBef>
                <a:spcPct val="0"/>
              </a:spcBef>
            </a:pPr>
            <a:r>
              <a:rPr lang="en-US" sz="2250">
                <a:solidFill>
                  <a:srgbClr val="FFFFFF"/>
                </a:solidFill>
                <a:latin typeface="Roboto"/>
                <a:ea typeface="Roboto"/>
                <a:cs typeface="Roboto"/>
                <a:sym typeface="Roboto"/>
              </a:rPr>
              <a:t>es la tarifa finalmente aplicada</a:t>
            </a:r>
          </a:p>
          <a:p>
            <a:pPr algn="ctr">
              <a:lnSpc>
                <a:spcPts val="2362"/>
              </a:lnSpc>
              <a:spcBef>
                <a:spcPct val="0"/>
              </a:spcBef>
            </a:pPr>
            <a:endParaRPr lang="en-US" sz="2250">
              <a:solidFill>
                <a:srgbClr val="FFFFFF"/>
              </a:solidFill>
              <a:latin typeface="Roboto"/>
              <a:ea typeface="Roboto"/>
              <a:cs typeface="Roboto"/>
              <a:sym typeface="Roboto"/>
            </a:endParaRPr>
          </a:p>
        </p:txBody>
      </p:sp>
      <p:sp>
        <p:nvSpPr>
          <p:cNvPr id="58" name="AutoShape 58"/>
          <p:cNvSpPr/>
          <p:nvPr/>
        </p:nvSpPr>
        <p:spPr>
          <a:xfrm>
            <a:off x="3062262" y="4738933"/>
            <a:ext cx="0" cy="668251"/>
          </a:xfrm>
          <a:prstGeom prst="line">
            <a:avLst/>
          </a:prstGeom>
          <a:ln w="47625" cap="flat">
            <a:solidFill>
              <a:srgbClr val="FF5C56"/>
            </a:solidFill>
            <a:prstDash val="solid"/>
            <a:headEnd type="none" w="sm" len="sm"/>
            <a:tailEnd type="none" w="sm" len="sm"/>
          </a:ln>
        </p:spPr>
        <p:txBody>
          <a:bodyPr/>
          <a:lstStyle/>
          <a:p>
            <a:endParaRPr lang="es-ES"/>
          </a:p>
        </p:txBody>
      </p:sp>
      <p:sp>
        <p:nvSpPr>
          <p:cNvPr id="59" name="AutoShape 59"/>
          <p:cNvSpPr/>
          <p:nvPr/>
        </p:nvSpPr>
        <p:spPr>
          <a:xfrm>
            <a:off x="3038449" y="6064320"/>
            <a:ext cx="0" cy="668251"/>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60" name="Group 60"/>
          <p:cNvGrpSpPr/>
          <p:nvPr/>
        </p:nvGrpSpPr>
        <p:grpSpPr>
          <a:xfrm>
            <a:off x="2570860" y="5275342"/>
            <a:ext cx="954080" cy="836210"/>
            <a:chOff x="0" y="0"/>
            <a:chExt cx="927370" cy="812800"/>
          </a:xfrm>
        </p:grpSpPr>
        <p:sp>
          <p:nvSpPr>
            <p:cNvPr id="61" name="Freeform 6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62" name="TextBox 62"/>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63" name="Group 63"/>
          <p:cNvGrpSpPr/>
          <p:nvPr/>
        </p:nvGrpSpPr>
        <p:grpSpPr>
          <a:xfrm>
            <a:off x="2601414" y="5310405"/>
            <a:ext cx="874069" cy="766084"/>
            <a:chOff x="0" y="0"/>
            <a:chExt cx="927370" cy="812800"/>
          </a:xfrm>
        </p:grpSpPr>
        <p:sp>
          <p:nvSpPr>
            <p:cNvPr id="64" name="Freeform 6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65" name="TextBox 65"/>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66" name="TextBox 66"/>
          <p:cNvSpPr txBox="1"/>
          <p:nvPr/>
        </p:nvSpPr>
        <p:spPr>
          <a:xfrm>
            <a:off x="2340984" y="5512335"/>
            <a:ext cx="1394930" cy="352699"/>
          </a:xfrm>
          <a:prstGeom prst="rect">
            <a:avLst/>
          </a:prstGeom>
        </p:spPr>
        <p:txBody>
          <a:bodyPr lIns="0" tIns="0" rIns="0" bIns="0" rtlCol="0" anchor="t">
            <a:spAutoFit/>
          </a:bodyPr>
          <a:lstStyle/>
          <a:p>
            <a:pPr algn="ctr">
              <a:lnSpc>
                <a:spcPts val="2725"/>
              </a:lnSpc>
            </a:pPr>
            <a:r>
              <a:rPr lang="en-US" sz="2309" b="1">
                <a:solidFill>
                  <a:srgbClr val="FFFFFF"/>
                </a:solidFill>
                <a:latin typeface="Roboto Bold"/>
                <a:ea typeface="Roboto Bold"/>
                <a:cs typeface="Roboto Bold"/>
                <a:sym typeface="Roboto Bold"/>
              </a:rPr>
              <a:t>-9,7%</a:t>
            </a:r>
          </a:p>
        </p:txBody>
      </p:sp>
      <p:sp>
        <p:nvSpPr>
          <p:cNvPr id="67" name="AutoShape 67"/>
          <p:cNvSpPr/>
          <p:nvPr/>
        </p:nvSpPr>
        <p:spPr>
          <a:xfrm flipV="1">
            <a:off x="5171314" y="3546924"/>
            <a:ext cx="0" cy="4671746"/>
          </a:xfrm>
          <a:prstGeom prst="line">
            <a:avLst/>
          </a:prstGeom>
          <a:ln w="47625" cap="flat">
            <a:solidFill>
              <a:srgbClr val="FFFFFF"/>
            </a:solidFill>
            <a:prstDash val="sysDot"/>
            <a:headEnd type="none" w="sm" len="sm"/>
            <a:tailEnd type="none" w="sm" len="sm"/>
          </a:ln>
        </p:spPr>
        <p:txBody>
          <a:bodyPr/>
          <a:lstStyle/>
          <a:p>
            <a:endParaRPr lang="es-ES"/>
          </a:p>
        </p:txBody>
      </p:sp>
      <p:sp>
        <p:nvSpPr>
          <p:cNvPr id="68" name="Freeform 68"/>
          <p:cNvSpPr/>
          <p:nvPr/>
        </p:nvSpPr>
        <p:spPr>
          <a:xfrm>
            <a:off x="849947" y="8618493"/>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69" name="TextBox 69"/>
          <p:cNvSpPr txBox="1"/>
          <p:nvPr/>
        </p:nvSpPr>
        <p:spPr>
          <a:xfrm>
            <a:off x="1329364" y="8571460"/>
            <a:ext cx="16069133"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En redes oficiales de pequeño tamaño el diferencial entre la mano de obra oficial y la finalmente aplicada es del 10% (57,6€ vs. 63,4€)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7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0"/>
                                        </p:tgtEl>
                                      </p:cBhvr>
                                    </p:cmd>
                                  </p:childTnLst>
                                </p:cTn>
                              </p:par>
                            </p:childTnLst>
                          </p:cTn>
                        </p:par>
                      </p:childTnLst>
                    </p:cTn>
                  </p:par>
                </p:childTnLst>
              </p:cTn>
              <p:nextCondLst>
                <p:cond evt="onClick" delay="0">
                  <p:tgtEl>
                    <p:spTgt spid="70"/>
                  </p:tgtEl>
                </p:cond>
              </p:nextCondLst>
            </p:seq>
            <p:video>
              <p:cMediaNode vol="80000">
                <p:cTn id="12" repeatCount="indefinite" fill="hold" display="0">
                  <p:stCondLst>
                    <p:cond delay="indefinite"/>
                  </p:stCondLst>
                </p:cTn>
                <p:tgtEl>
                  <p:spTgt spid="70"/>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301" name="Diseño sin título (15)">
            <a:hlinkClick r:id="" action="ppaction://media"/>
            <a:extLst>
              <a:ext uri="{FF2B5EF4-FFF2-40B4-BE49-F238E27FC236}">
                <a16:creationId xmlns:a16="http://schemas.microsoft.com/office/drawing/2014/main" id="{B4DD86B5-C931-3009-F8C7-5D48719EE09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TextBox 8"/>
          <p:cNvSpPr txBox="1"/>
          <p:nvPr/>
        </p:nvSpPr>
        <p:spPr>
          <a:xfrm>
            <a:off x="1567616" y="1138327"/>
            <a:ext cx="4819323" cy="387382"/>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Influencia del tamaño del taller</a:t>
            </a:r>
          </a:p>
        </p:txBody>
      </p:sp>
      <p:sp>
        <p:nvSpPr>
          <p:cNvPr id="9" name="TextBox 9"/>
          <p:cNvSpPr txBox="1"/>
          <p:nvPr/>
        </p:nvSpPr>
        <p:spPr>
          <a:xfrm>
            <a:off x="2024440" y="2166423"/>
            <a:ext cx="12284184"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Importante influencia del tamaño del taller para las tipologías con las que trabaja, especialmente en coches eléctricos</a:t>
            </a:r>
          </a:p>
        </p:txBody>
      </p:sp>
      <p:grpSp>
        <p:nvGrpSpPr>
          <p:cNvPr id="10" name="Group 10"/>
          <p:cNvGrpSpPr/>
          <p:nvPr/>
        </p:nvGrpSpPr>
        <p:grpSpPr>
          <a:xfrm>
            <a:off x="4864494" y="5107373"/>
            <a:ext cx="1202781" cy="311612"/>
            <a:chOff x="0" y="0"/>
            <a:chExt cx="607444" cy="157374"/>
          </a:xfrm>
        </p:grpSpPr>
        <p:sp>
          <p:nvSpPr>
            <p:cNvPr id="11" name="Freeform 1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2" name="TextBox 1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 name="Group 13"/>
          <p:cNvGrpSpPr/>
          <p:nvPr/>
        </p:nvGrpSpPr>
        <p:grpSpPr>
          <a:xfrm>
            <a:off x="4864494" y="5508396"/>
            <a:ext cx="1202781" cy="311612"/>
            <a:chOff x="0" y="0"/>
            <a:chExt cx="607444" cy="157374"/>
          </a:xfrm>
        </p:grpSpPr>
        <p:sp>
          <p:nvSpPr>
            <p:cNvPr id="14" name="Freeform 1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 name="TextBox 1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 name="TextBox 16"/>
          <p:cNvSpPr txBox="1"/>
          <p:nvPr/>
        </p:nvSpPr>
        <p:spPr>
          <a:xfrm>
            <a:off x="4910882"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sp>
        <p:nvSpPr>
          <p:cNvPr id="17" name="TextBox 17"/>
          <p:cNvSpPr txBox="1"/>
          <p:nvPr/>
        </p:nvSpPr>
        <p:spPr>
          <a:xfrm>
            <a:off x="4910882"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grpSp>
        <p:nvGrpSpPr>
          <p:cNvPr id="18" name="Group 18"/>
          <p:cNvGrpSpPr/>
          <p:nvPr/>
        </p:nvGrpSpPr>
        <p:grpSpPr>
          <a:xfrm>
            <a:off x="4864494" y="5909419"/>
            <a:ext cx="1202781" cy="311612"/>
            <a:chOff x="0" y="0"/>
            <a:chExt cx="607444" cy="157374"/>
          </a:xfrm>
        </p:grpSpPr>
        <p:sp>
          <p:nvSpPr>
            <p:cNvPr id="19" name="Freeform 1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0" name="TextBox 2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1" name="Group 21"/>
          <p:cNvGrpSpPr/>
          <p:nvPr/>
        </p:nvGrpSpPr>
        <p:grpSpPr>
          <a:xfrm>
            <a:off x="4866185" y="6310638"/>
            <a:ext cx="1202781" cy="311612"/>
            <a:chOff x="0" y="0"/>
            <a:chExt cx="607444" cy="157374"/>
          </a:xfrm>
        </p:grpSpPr>
        <p:sp>
          <p:nvSpPr>
            <p:cNvPr id="22" name="Freeform 2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3" name="TextBox 2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4" name="TextBox 24"/>
          <p:cNvSpPr txBox="1"/>
          <p:nvPr/>
        </p:nvSpPr>
        <p:spPr>
          <a:xfrm>
            <a:off x="4910882" y="598656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86%</a:t>
            </a:r>
          </a:p>
        </p:txBody>
      </p:sp>
      <p:sp>
        <p:nvSpPr>
          <p:cNvPr id="25" name="TextBox 25"/>
          <p:cNvSpPr txBox="1"/>
          <p:nvPr/>
        </p:nvSpPr>
        <p:spPr>
          <a:xfrm>
            <a:off x="4910882" y="638759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99%</a:t>
            </a:r>
          </a:p>
        </p:txBody>
      </p:sp>
      <p:grpSp>
        <p:nvGrpSpPr>
          <p:cNvPr id="26" name="Group 26"/>
          <p:cNvGrpSpPr/>
          <p:nvPr/>
        </p:nvGrpSpPr>
        <p:grpSpPr>
          <a:xfrm>
            <a:off x="6167534" y="5107373"/>
            <a:ext cx="1202781" cy="311612"/>
            <a:chOff x="0" y="0"/>
            <a:chExt cx="607444" cy="157374"/>
          </a:xfrm>
        </p:grpSpPr>
        <p:sp>
          <p:nvSpPr>
            <p:cNvPr id="27" name="Freeform 2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8" name="TextBox 2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9" name="Group 29"/>
          <p:cNvGrpSpPr/>
          <p:nvPr/>
        </p:nvGrpSpPr>
        <p:grpSpPr>
          <a:xfrm>
            <a:off x="6167534" y="5508396"/>
            <a:ext cx="1202781" cy="311612"/>
            <a:chOff x="0" y="0"/>
            <a:chExt cx="607444" cy="157374"/>
          </a:xfrm>
        </p:grpSpPr>
        <p:sp>
          <p:nvSpPr>
            <p:cNvPr id="30" name="Freeform 3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31" name="TextBox 3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32" name="TextBox 32"/>
          <p:cNvSpPr txBox="1"/>
          <p:nvPr/>
        </p:nvSpPr>
        <p:spPr>
          <a:xfrm>
            <a:off x="6213922"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sp>
        <p:nvSpPr>
          <p:cNvPr id="33" name="TextBox 33"/>
          <p:cNvSpPr txBox="1"/>
          <p:nvPr/>
        </p:nvSpPr>
        <p:spPr>
          <a:xfrm>
            <a:off x="6213922"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grpSp>
        <p:nvGrpSpPr>
          <p:cNvPr id="34" name="Group 34"/>
          <p:cNvGrpSpPr/>
          <p:nvPr/>
        </p:nvGrpSpPr>
        <p:grpSpPr>
          <a:xfrm>
            <a:off x="6167534" y="5909419"/>
            <a:ext cx="1202781" cy="311612"/>
            <a:chOff x="0" y="0"/>
            <a:chExt cx="607444" cy="157374"/>
          </a:xfrm>
        </p:grpSpPr>
        <p:sp>
          <p:nvSpPr>
            <p:cNvPr id="35" name="Freeform 3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36" name="TextBox 3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37" name="Group 37"/>
          <p:cNvGrpSpPr/>
          <p:nvPr/>
        </p:nvGrpSpPr>
        <p:grpSpPr>
          <a:xfrm>
            <a:off x="6167534" y="6310442"/>
            <a:ext cx="1202781" cy="311612"/>
            <a:chOff x="0" y="0"/>
            <a:chExt cx="607444" cy="157374"/>
          </a:xfrm>
        </p:grpSpPr>
        <p:sp>
          <p:nvSpPr>
            <p:cNvPr id="38" name="Freeform 3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39" name="TextBox 3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40" name="TextBox 40"/>
          <p:cNvSpPr txBox="1"/>
          <p:nvPr/>
        </p:nvSpPr>
        <p:spPr>
          <a:xfrm>
            <a:off x="6213922" y="598656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93%</a:t>
            </a:r>
          </a:p>
        </p:txBody>
      </p:sp>
      <p:sp>
        <p:nvSpPr>
          <p:cNvPr id="41" name="TextBox 41"/>
          <p:cNvSpPr txBox="1"/>
          <p:nvPr/>
        </p:nvSpPr>
        <p:spPr>
          <a:xfrm>
            <a:off x="6213922" y="638759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99%</a:t>
            </a:r>
          </a:p>
        </p:txBody>
      </p:sp>
      <p:grpSp>
        <p:nvGrpSpPr>
          <p:cNvPr id="42" name="Group 42"/>
          <p:cNvGrpSpPr/>
          <p:nvPr/>
        </p:nvGrpSpPr>
        <p:grpSpPr>
          <a:xfrm>
            <a:off x="889290" y="5107373"/>
            <a:ext cx="2492469" cy="311612"/>
            <a:chOff x="0" y="0"/>
            <a:chExt cx="1258779" cy="157374"/>
          </a:xfrm>
        </p:grpSpPr>
        <p:sp>
          <p:nvSpPr>
            <p:cNvPr id="43" name="Freeform 43"/>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44" name="TextBox 44"/>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45" name="TextBox 45"/>
          <p:cNvSpPr txBox="1"/>
          <p:nvPr/>
        </p:nvSpPr>
        <p:spPr>
          <a:xfrm>
            <a:off x="1014707" y="5184522"/>
            <a:ext cx="2226437"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Particulares sin dto</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46" name="Group 46"/>
          <p:cNvGrpSpPr/>
          <p:nvPr/>
        </p:nvGrpSpPr>
        <p:grpSpPr>
          <a:xfrm>
            <a:off x="889290" y="5508396"/>
            <a:ext cx="2492469" cy="311612"/>
            <a:chOff x="0" y="0"/>
            <a:chExt cx="1258779" cy="157374"/>
          </a:xfrm>
        </p:grpSpPr>
        <p:sp>
          <p:nvSpPr>
            <p:cNvPr id="47" name="Freeform 47"/>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48" name="TextBox 48"/>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49" name="TextBox 49"/>
          <p:cNvSpPr txBox="1"/>
          <p:nvPr/>
        </p:nvSpPr>
        <p:spPr>
          <a:xfrm>
            <a:off x="1029904" y="5604367"/>
            <a:ext cx="2211240"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Buenos clientes</a:t>
            </a:r>
          </a:p>
        </p:txBody>
      </p:sp>
      <p:grpSp>
        <p:nvGrpSpPr>
          <p:cNvPr id="50" name="Group 50"/>
          <p:cNvGrpSpPr/>
          <p:nvPr/>
        </p:nvGrpSpPr>
        <p:grpSpPr>
          <a:xfrm>
            <a:off x="889290" y="5910586"/>
            <a:ext cx="2492469" cy="311612"/>
            <a:chOff x="0" y="0"/>
            <a:chExt cx="1258779" cy="157374"/>
          </a:xfrm>
        </p:grpSpPr>
        <p:sp>
          <p:nvSpPr>
            <p:cNvPr id="51" name="Freeform 5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52" name="TextBox 5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53" name="TextBox 53"/>
          <p:cNvSpPr txBox="1"/>
          <p:nvPr/>
        </p:nvSpPr>
        <p:spPr>
          <a:xfrm>
            <a:off x="889290" y="6005600"/>
            <a:ext cx="246282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Flotas / Renting</a:t>
            </a:r>
          </a:p>
        </p:txBody>
      </p:sp>
      <p:grpSp>
        <p:nvGrpSpPr>
          <p:cNvPr id="54" name="Group 54"/>
          <p:cNvGrpSpPr/>
          <p:nvPr/>
        </p:nvGrpSpPr>
        <p:grpSpPr>
          <a:xfrm>
            <a:off x="889290" y="6311609"/>
            <a:ext cx="2492469" cy="311612"/>
            <a:chOff x="0" y="0"/>
            <a:chExt cx="1258779" cy="157374"/>
          </a:xfrm>
        </p:grpSpPr>
        <p:sp>
          <p:nvSpPr>
            <p:cNvPr id="55" name="Freeform 5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56" name="TextBox 5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57" name="TextBox 57"/>
          <p:cNvSpPr txBox="1"/>
          <p:nvPr/>
        </p:nvSpPr>
        <p:spPr>
          <a:xfrm>
            <a:off x="1215226" y="6377586"/>
            <a:ext cx="1810954" cy="374617"/>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Aseguradoras</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58" name="Group 58"/>
          <p:cNvGrpSpPr/>
          <p:nvPr/>
        </p:nvGrpSpPr>
        <p:grpSpPr>
          <a:xfrm>
            <a:off x="4864494" y="4536400"/>
            <a:ext cx="1202781" cy="480394"/>
            <a:chOff x="0" y="0"/>
            <a:chExt cx="607444" cy="242615"/>
          </a:xfrm>
        </p:grpSpPr>
        <p:sp>
          <p:nvSpPr>
            <p:cNvPr id="59" name="Freeform 59"/>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60" name="TextBox 60"/>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61" name="TextBox 61"/>
          <p:cNvSpPr txBox="1"/>
          <p:nvPr/>
        </p:nvSpPr>
        <p:spPr>
          <a:xfrm>
            <a:off x="4910882" y="47106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Medianos</a:t>
            </a:r>
          </a:p>
        </p:txBody>
      </p:sp>
      <p:grpSp>
        <p:nvGrpSpPr>
          <p:cNvPr id="62" name="Group 62"/>
          <p:cNvGrpSpPr/>
          <p:nvPr/>
        </p:nvGrpSpPr>
        <p:grpSpPr>
          <a:xfrm>
            <a:off x="6167534" y="4536400"/>
            <a:ext cx="1202781" cy="480394"/>
            <a:chOff x="0" y="0"/>
            <a:chExt cx="607444" cy="242615"/>
          </a:xfrm>
        </p:grpSpPr>
        <p:sp>
          <p:nvSpPr>
            <p:cNvPr id="63" name="Freeform 63"/>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64" name="TextBox 64"/>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65" name="TextBox 65"/>
          <p:cNvSpPr txBox="1"/>
          <p:nvPr/>
        </p:nvSpPr>
        <p:spPr>
          <a:xfrm>
            <a:off x="6213922" y="4703097"/>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Grandes</a:t>
            </a:r>
          </a:p>
        </p:txBody>
      </p:sp>
      <p:grpSp>
        <p:nvGrpSpPr>
          <p:cNvPr id="66" name="Group 66"/>
          <p:cNvGrpSpPr/>
          <p:nvPr/>
        </p:nvGrpSpPr>
        <p:grpSpPr>
          <a:xfrm>
            <a:off x="3532674" y="5107373"/>
            <a:ext cx="1202781" cy="311612"/>
            <a:chOff x="0" y="0"/>
            <a:chExt cx="607444" cy="157374"/>
          </a:xfrm>
        </p:grpSpPr>
        <p:sp>
          <p:nvSpPr>
            <p:cNvPr id="67" name="Freeform 6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68" name="TextBox 6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69" name="Group 69"/>
          <p:cNvGrpSpPr/>
          <p:nvPr/>
        </p:nvGrpSpPr>
        <p:grpSpPr>
          <a:xfrm>
            <a:off x="3532674" y="5508396"/>
            <a:ext cx="1202781" cy="311612"/>
            <a:chOff x="0" y="0"/>
            <a:chExt cx="607444" cy="157374"/>
          </a:xfrm>
        </p:grpSpPr>
        <p:sp>
          <p:nvSpPr>
            <p:cNvPr id="70" name="Freeform 7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71" name="TextBox 7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72" name="TextBox 72"/>
          <p:cNvSpPr txBox="1"/>
          <p:nvPr/>
        </p:nvSpPr>
        <p:spPr>
          <a:xfrm>
            <a:off x="3579061"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sp>
        <p:nvSpPr>
          <p:cNvPr id="73" name="TextBox 73"/>
          <p:cNvSpPr txBox="1"/>
          <p:nvPr/>
        </p:nvSpPr>
        <p:spPr>
          <a:xfrm>
            <a:off x="3579061"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grpSp>
        <p:nvGrpSpPr>
          <p:cNvPr id="74" name="Group 74"/>
          <p:cNvGrpSpPr/>
          <p:nvPr/>
        </p:nvGrpSpPr>
        <p:grpSpPr>
          <a:xfrm>
            <a:off x="3532674" y="5909419"/>
            <a:ext cx="1202781" cy="311612"/>
            <a:chOff x="0" y="0"/>
            <a:chExt cx="607444" cy="157374"/>
          </a:xfrm>
        </p:grpSpPr>
        <p:sp>
          <p:nvSpPr>
            <p:cNvPr id="75" name="Freeform 7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76" name="TextBox 7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77" name="Group 77"/>
          <p:cNvGrpSpPr/>
          <p:nvPr/>
        </p:nvGrpSpPr>
        <p:grpSpPr>
          <a:xfrm>
            <a:off x="3532674" y="6310442"/>
            <a:ext cx="1202781" cy="311612"/>
            <a:chOff x="0" y="0"/>
            <a:chExt cx="607444" cy="157374"/>
          </a:xfrm>
        </p:grpSpPr>
        <p:sp>
          <p:nvSpPr>
            <p:cNvPr id="78" name="Freeform 7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79" name="TextBox 7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80" name="TextBox 80"/>
          <p:cNvSpPr txBox="1"/>
          <p:nvPr/>
        </p:nvSpPr>
        <p:spPr>
          <a:xfrm>
            <a:off x="3579061" y="598656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85%</a:t>
            </a:r>
          </a:p>
        </p:txBody>
      </p:sp>
      <p:sp>
        <p:nvSpPr>
          <p:cNvPr id="81" name="TextBox 81"/>
          <p:cNvSpPr txBox="1"/>
          <p:nvPr/>
        </p:nvSpPr>
        <p:spPr>
          <a:xfrm>
            <a:off x="3579061" y="638759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92%</a:t>
            </a:r>
          </a:p>
        </p:txBody>
      </p:sp>
      <p:grpSp>
        <p:nvGrpSpPr>
          <p:cNvPr id="82" name="Group 82"/>
          <p:cNvGrpSpPr/>
          <p:nvPr/>
        </p:nvGrpSpPr>
        <p:grpSpPr>
          <a:xfrm>
            <a:off x="3532674" y="4536400"/>
            <a:ext cx="1202781" cy="481365"/>
            <a:chOff x="0" y="0"/>
            <a:chExt cx="607444" cy="243105"/>
          </a:xfrm>
        </p:grpSpPr>
        <p:sp>
          <p:nvSpPr>
            <p:cNvPr id="83" name="Freeform 83"/>
            <p:cNvSpPr/>
            <p:nvPr/>
          </p:nvSpPr>
          <p:spPr>
            <a:xfrm>
              <a:off x="0" y="0"/>
              <a:ext cx="607444" cy="243105"/>
            </a:xfrm>
            <a:custGeom>
              <a:avLst/>
              <a:gdLst/>
              <a:ahLst/>
              <a:cxnLst/>
              <a:rect l="l" t="t" r="r" b="b"/>
              <a:pathLst>
                <a:path w="607444" h="243105">
                  <a:moveTo>
                    <a:pt x="0" y="0"/>
                  </a:moveTo>
                  <a:lnTo>
                    <a:pt x="607444" y="0"/>
                  </a:lnTo>
                  <a:lnTo>
                    <a:pt x="607444" y="243105"/>
                  </a:lnTo>
                  <a:lnTo>
                    <a:pt x="0" y="243105"/>
                  </a:lnTo>
                  <a:close/>
                </a:path>
              </a:pathLst>
            </a:custGeom>
            <a:solidFill>
              <a:srgbClr val="FFFFFF"/>
            </a:solidFill>
          </p:spPr>
          <p:txBody>
            <a:bodyPr/>
            <a:lstStyle/>
            <a:p>
              <a:endParaRPr lang="es-ES"/>
            </a:p>
          </p:txBody>
        </p:sp>
        <p:sp>
          <p:nvSpPr>
            <p:cNvPr id="84" name="TextBox 84"/>
            <p:cNvSpPr txBox="1"/>
            <p:nvPr/>
          </p:nvSpPr>
          <p:spPr>
            <a:xfrm>
              <a:off x="0" y="28575"/>
              <a:ext cx="607444" cy="214530"/>
            </a:xfrm>
            <a:prstGeom prst="rect">
              <a:avLst/>
            </a:prstGeom>
          </p:spPr>
          <p:txBody>
            <a:bodyPr lIns="48450" tIns="48450" rIns="48450" bIns="48450" rtlCol="0" anchor="ctr"/>
            <a:lstStyle/>
            <a:p>
              <a:pPr algn="ctr">
                <a:lnSpc>
                  <a:spcPts val="2634"/>
                </a:lnSpc>
              </a:pPr>
              <a:endParaRPr/>
            </a:p>
          </p:txBody>
        </p:sp>
      </p:grpSp>
      <p:sp>
        <p:nvSpPr>
          <p:cNvPr id="85" name="TextBox 85"/>
          <p:cNvSpPr txBox="1"/>
          <p:nvPr/>
        </p:nvSpPr>
        <p:spPr>
          <a:xfrm>
            <a:off x="3579061" y="4718744"/>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Pequeños</a:t>
            </a:r>
          </a:p>
        </p:txBody>
      </p:sp>
      <p:grpSp>
        <p:nvGrpSpPr>
          <p:cNvPr id="86" name="Group 86"/>
          <p:cNvGrpSpPr/>
          <p:nvPr/>
        </p:nvGrpSpPr>
        <p:grpSpPr>
          <a:xfrm>
            <a:off x="4864494" y="6717740"/>
            <a:ext cx="1202781" cy="311612"/>
            <a:chOff x="0" y="0"/>
            <a:chExt cx="607444" cy="157374"/>
          </a:xfrm>
        </p:grpSpPr>
        <p:sp>
          <p:nvSpPr>
            <p:cNvPr id="87" name="Freeform 8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88" name="TextBox 8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89" name="TextBox 89"/>
          <p:cNvSpPr txBox="1"/>
          <p:nvPr/>
        </p:nvSpPr>
        <p:spPr>
          <a:xfrm>
            <a:off x="4910882" y="679488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97%</a:t>
            </a:r>
          </a:p>
        </p:txBody>
      </p:sp>
      <p:grpSp>
        <p:nvGrpSpPr>
          <p:cNvPr id="90" name="Group 90"/>
          <p:cNvGrpSpPr/>
          <p:nvPr/>
        </p:nvGrpSpPr>
        <p:grpSpPr>
          <a:xfrm>
            <a:off x="6167534" y="6717740"/>
            <a:ext cx="1202781" cy="311612"/>
            <a:chOff x="0" y="0"/>
            <a:chExt cx="607444" cy="157374"/>
          </a:xfrm>
        </p:grpSpPr>
        <p:sp>
          <p:nvSpPr>
            <p:cNvPr id="91" name="Freeform 9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92" name="TextBox 9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93" name="TextBox 93"/>
          <p:cNvSpPr txBox="1"/>
          <p:nvPr/>
        </p:nvSpPr>
        <p:spPr>
          <a:xfrm>
            <a:off x="6213922" y="679488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99%</a:t>
            </a:r>
          </a:p>
        </p:txBody>
      </p:sp>
      <p:grpSp>
        <p:nvGrpSpPr>
          <p:cNvPr id="94" name="Group 94"/>
          <p:cNvGrpSpPr/>
          <p:nvPr/>
        </p:nvGrpSpPr>
        <p:grpSpPr>
          <a:xfrm>
            <a:off x="889290" y="6718907"/>
            <a:ext cx="2492469" cy="311612"/>
            <a:chOff x="0" y="0"/>
            <a:chExt cx="1258779" cy="157374"/>
          </a:xfrm>
        </p:grpSpPr>
        <p:sp>
          <p:nvSpPr>
            <p:cNvPr id="95" name="Freeform 9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96" name="TextBox 9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97" name="TextBox 97"/>
          <p:cNvSpPr txBox="1"/>
          <p:nvPr/>
        </p:nvSpPr>
        <p:spPr>
          <a:xfrm>
            <a:off x="1542506" y="6798096"/>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Garantía</a:t>
            </a:r>
          </a:p>
        </p:txBody>
      </p:sp>
      <p:grpSp>
        <p:nvGrpSpPr>
          <p:cNvPr id="98" name="Group 98"/>
          <p:cNvGrpSpPr/>
          <p:nvPr/>
        </p:nvGrpSpPr>
        <p:grpSpPr>
          <a:xfrm>
            <a:off x="3532674" y="6717740"/>
            <a:ext cx="1202781" cy="311612"/>
            <a:chOff x="0" y="0"/>
            <a:chExt cx="607444" cy="157374"/>
          </a:xfrm>
        </p:grpSpPr>
        <p:sp>
          <p:nvSpPr>
            <p:cNvPr id="99" name="Freeform 9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00" name="TextBox 10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01" name="TextBox 101"/>
          <p:cNvSpPr txBox="1"/>
          <p:nvPr/>
        </p:nvSpPr>
        <p:spPr>
          <a:xfrm>
            <a:off x="3579061" y="679488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92%</a:t>
            </a:r>
          </a:p>
        </p:txBody>
      </p:sp>
      <p:grpSp>
        <p:nvGrpSpPr>
          <p:cNvPr id="102" name="Group 102"/>
          <p:cNvGrpSpPr/>
          <p:nvPr/>
        </p:nvGrpSpPr>
        <p:grpSpPr>
          <a:xfrm>
            <a:off x="4864494" y="7120170"/>
            <a:ext cx="1202781" cy="311612"/>
            <a:chOff x="0" y="0"/>
            <a:chExt cx="607444" cy="157374"/>
          </a:xfrm>
        </p:grpSpPr>
        <p:sp>
          <p:nvSpPr>
            <p:cNvPr id="103" name="Freeform 10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04" name="TextBox 10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05" name="TextBox 105"/>
          <p:cNvSpPr txBox="1"/>
          <p:nvPr/>
        </p:nvSpPr>
        <p:spPr>
          <a:xfrm>
            <a:off x="4910882" y="7197320"/>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74%</a:t>
            </a:r>
          </a:p>
        </p:txBody>
      </p:sp>
      <p:grpSp>
        <p:nvGrpSpPr>
          <p:cNvPr id="106" name="Group 106"/>
          <p:cNvGrpSpPr/>
          <p:nvPr/>
        </p:nvGrpSpPr>
        <p:grpSpPr>
          <a:xfrm>
            <a:off x="6167534" y="7120170"/>
            <a:ext cx="1202781" cy="311612"/>
            <a:chOff x="0" y="0"/>
            <a:chExt cx="607444" cy="157374"/>
          </a:xfrm>
        </p:grpSpPr>
        <p:sp>
          <p:nvSpPr>
            <p:cNvPr id="107" name="Freeform 10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08" name="TextBox 10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09" name="TextBox 109"/>
          <p:cNvSpPr txBox="1"/>
          <p:nvPr/>
        </p:nvSpPr>
        <p:spPr>
          <a:xfrm>
            <a:off x="6213922" y="7197320"/>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91%</a:t>
            </a:r>
          </a:p>
        </p:txBody>
      </p:sp>
      <p:grpSp>
        <p:nvGrpSpPr>
          <p:cNvPr id="110" name="Group 110"/>
          <p:cNvGrpSpPr/>
          <p:nvPr/>
        </p:nvGrpSpPr>
        <p:grpSpPr>
          <a:xfrm>
            <a:off x="889290" y="7121338"/>
            <a:ext cx="2492469" cy="311612"/>
            <a:chOff x="0" y="0"/>
            <a:chExt cx="1258779" cy="157374"/>
          </a:xfrm>
        </p:grpSpPr>
        <p:sp>
          <p:nvSpPr>
            <p:cNvPr id="111" name="Freeform 11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12" name="TextBox 11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13" name="TextBox 113"/>
          <p:cNvSpPr txBox="1"/>
          <p:nvPr/>
        </p:nvSpPr>
        <p:spPr>
          <a:xfrm>
            <a:off x="987123" y="7201337"/>
            <a:ext cx="228160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Coches eléctricos</a:t>
            </a:r>
          </a:p>
        </p:txBody>
      </p:sp>
      <p:grpSp>
        <p:nvGrpSpPr>
          <p:cNvPr id="114" name="Group 114"/>
          <p:cNvGrpSpPr/>
          <p:nvPr/>
        </p:nvGrpSpPr>
        <p:grpSpPr>
          <a:xfrm>
            <a:off x="3532674" y="7120170"/>
            <a:ext cx="1202781" cy="311612"/>
            <a:chOff x="0" y="0"/>
            <a:chExt cx="607444" cy="157374"/>
          </a:xfrm>
        </p:grpSpPr>
        <p:sp>
          <p:nvSpPr>
            <p:cNvPr id="115" name="Freeform 11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16" name="TextBox 11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17" name="TextBox 117"/>
          <p:cNvSpPr txBox="1"/>
          <p:nvPr/>
        </p:nvSpPr>
        <p:spPr>
          <a:xfrm>
            <a:off x="3579061" y="7197320"/>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64%</a:t>
            </a:r>
          </a:p>
        </p:txBody>
      </p:sp>
      <p:grpSp>
        <p:nvGrpSpPr>
          <p:cNvPr id="118" name="Group 118"/>
          <p:cNvGrpSpPr/>
          <p:nvPr/>
        </p:nvGrpSpPr>
        <p:grpSpPr>
          <a:xfrm>
            <a:off x="3532674" y="4099338"/>
            <a:ext cx="5138992" cy="311612"/>
            <a:chOff x="0" y="0"/>
            <a:chExt cx="2595360" cy="157374"/>
          </a:xfrm>
        </p:grpSpPr>
        <p:sp>
          <p:nvSpPr>
            <p:cNvPr id="119" name="Freeform 119"/>
            <p:cNvSpPr/>
            <p:nvPr/>
          </p:nvSpPr>
          <p:spPr>
            <a:xfrm>
              <a:off x="0" y="0"/>
              <a:ext cx="2595360" cy="157374"/>
            </a:xfrm>
            <a:custGeom>
              <a:avLst/>
              <a:gdLst/>
              <a:ahLst/>
              <a:cxnLst/>
              <a:rect l="l" t="t" r="r" b="b"/>
              <a:pathLst>
                <a:path w="2595360" h="157374">
                  <a:moveTo>
                    <a:pt x="0" y="0"/>
                  </a:moveTo>
                  <a:lnTo>
                    <a:pt x="2595360" y="0"/>
                  </a:lnTo>
                  <a:lnTo>
                    <a:pt x="2595360" y="157374"/>
                  </a:lnTo>
                  <a:lnTo>
                    <a:pt x="0" y="157374"/>
                  </a:lnTo>
                  <a:close/>
                </a:path>
              </a:pathLst>
            </a:custGeom>
            <a:solidFill>
              <a:srgbClr val="FF914D"/>
            </a:solidFill>
          </p:spPr>
          <p:txBody>
            <a:bodyPr/>
            <a:lstStyle/>
            <a:p>
              <a:endParaRPr lang="es-ES"/>
            </a:p>
          </p:txBody>
        </p:sp>
        <p:sp>
          <p:nvSpPr>
            <p:cNvPr id="120" name="TextBox 120"/>
            <p:cNvSpPr txBox="1"/>
            <p:nvPr/>
          </p:nvSpPr>
          <p:spPr>
            <a:xfrm>
              <a:off x="0" y="28575"/>
              <a:ext cx="2595360" cy="128799"/>
            </a:xfrm>
            <a:prstGeom prst="rect">
              <a:avLst/>
            </a:prstGeom>
          </p:spPr>
          <p:txBody>
            <a:bodyPr lIns="48450" tIns="48450" rIns="48450" bIns="48450" rtlCol="0" anchor="ctr"/>
            <a:lstStyle/>
            <a:p>
              <a:pPr algn="ctr">
                <a:lnSpc>
                  <a:spcPts val="2634"/>
                </a:lnSpc>
              </a:pPr>
              <a:endParaRPr/>
            </a:p>
          </p:txBody>
        </p:sp>
      </p:grpSp>
      <p:grpSp>
        <p:nvGrpSpPr>
          <p:cNvPr id="121" name="Group 121"/>
          <p:cNvGrpSpPr/>
          <p:nvPr/>
        </p:nvGrpSpPr>
        <p:grpSpPr>
          <a:xfrm>
            <a:off x="7468884" y="5120001"/>
            <a:ext cx="1202781" cy="311612"/>
            <a:chOff x="0" y="0"/>
            <a:chExt cx="607444" cy="157374"/>
          </a:xfrm>
        </p:grpSpPr>
        <p:sp>
          <p:nvSpPr>
            <p:cNvPr id="122" name="Freeform 12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23" name="TextBox 12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24" name="Group 124"/>
          <p:cNvGrpSpPr/>
          <p:nvPr/>
        </p:nvGrpSpPr>
        <p:grpSpPr>
          <a:xfrm>
            <a:off x="7468884" y="5521024"/>
            <a:ext cx="1202781" cy="311612"/>
            <a:chOff x="0" y="0"/>
            <a:chExt cx="607444" cy="157374"/>
          </a:xfrm>
        </p:grpSpPr>
        <p:sp>
          <p:nvSpPr>
            <p:cNvPr id="125" name="Freeform 12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26" name="TextBox 12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27" name="TextBox 127"/>
          <p:cNvSpPr txBox="1"/>
          <p:nvPr/>
        </p:nvSpPr>
        <p:spPr>
          <a:xfrm>
            <a:off x="7515271" y="5197150"/>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100%</a:t>
            </a:r>
          </a:p>
        </p:txBody>
      </p:sp>
      <p:sp>
        <p:nvSpPr>
          <p:cNvPr id="128" name="TextBox 128"/>
          <p:cNvSpPr txBox="1"/>
          <p:nvPr/>
        </p:nvSpPr>
        <p:spPr>
          <a:xfrm>
            <a:off x="7515271" y="5598173"/>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100%</a:t>
            </a:r>
          </a:p>
        </p:txBody>
      </p:sp>
      <p:grpSp>
        <p:nvGrpSpPr>
          <p:cNvPr id="129" name="Group 129"/>
          <p:cNvGrpSpPr/>
          <p:nvPr/>
        </p:nvGrpSpPr>
        <p:grpSpPr>
          <a:xfrm>
            <a:off x="7468884" y="5922046"/>
            <a:ext cx="1202781" cy="311612"/>
            <a:chOff x="0" y="0"/>
            <a:chExt cx="607444" cy="157374"/>
          </a:xfrm>
        </p:grpSpPr>
        <p:sp>
          <p:nvSpPr>
            <p:cNvPr id="130" name="Freeform 13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31" name="TextBox 13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2" name="Group 132"/>
          <p:cNvGrpSpPr/>
          <p:nvPr/>
        </p:nvGrpSpPr>
        <p:grpSpPr>
          <a:xfrm>
            <a:off x="7468884" y="6323069"/>
            <a:ext cx="1202781" cy="311612"/>
            <a:chOff x="0" y="0"/>
            <a:chExt cx="607444" cy="157374"/>
          </a:xfrm>
        </p:grpSpPr>
        <p:sp>
          <p:nvSpPr>
            <p:cNvPr id="133" name="Freeform 13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34" name="TextBox 13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35" name="TextBox 135"/>
          <p:cNvSpPr txBox="1"/>
          <p:nvPr/>
        </p:nvSpPr>
        <p:spPr>
          <a:xfrm>
            <a:off x="7515271" y="5999196"/>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89%</a:t>
            </a:r>
          </a:p>
        </p:txBody>
      </p:sp>
      <p:sp>
        <p:nvSpPr>
          <p:cNvPr id="136" name="TextBox 136"/>
          <p:cNvSpPr txBox="1"/>
          <p:nvPr/>
        </p:nvSpPr>
        <p:spPr>
          <a:xfrm>
            <a:off x="7515271" y="640021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97%</a:t>
            </a:r>
          </a:p>
        </p:txBody>
      </p:sp>
      <p:grpSp>
        <p:nvGrpSpPr>
          <p:cNvPr id="137" name="Group 137"/>
          <p:cNvGrpSpPr/>
          <p:nvPr/>
        </p:nvGrpSpPr>
        <p:grpSpPr>
          <a:xfrm>
            <a:off x="7468884" y="4549028"/>
            <a:ext cx="1202781" cy="480394"/>
            <a:chOff x="0" y="0"/>
            <a:chExt cx="607444" cy="242615"/>
          </a:xfrm>
        </p:grpSpPr>
        <p:sp>
          <p:nvSpPr>
            <p:cNvPr id="138" name="Freeform 138"/>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914D"/>
            </a:solidFill>
          </p:spPr>
          <p:txBody>
            <a:bodyPr/>
            <a:lstStyle/>
            <a:p>
              <a:endParaRPr lang="es-ES"/>
            </a:p>
          </p:txBody>
        </p:sp>
        <p:sp>
          <p:nvSpPr>
            <p:cNvPr id="139" name="TextBox 139"/>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140" name="TextBox 140"/>
          <p:cNvSpPr txBox="1"/>
          <p:nvPr/>
        </p:nvSpPr>
        <p:spPr>
          <a:xfrm>
            <a:off x="7515271" y="471572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Total</a:t>
            </a:r>
          </a:p>
        </p:txBody>
      </p:sp>
      <p:grpSp>
        <p:nvGrpSpPr>
          <p:cNvPr id="141" name="Group 141"/>
          <p:cNvGrpSpPr/>
          <p:nvPr/>
        </p:nvGrpSpPr>
        <p:grpSpPr>
          <a:xfrm>
            <a:off x="7468884" y="6730368"/>
            <a:ext cx="1202781" cy="311612"/>
            <a:chOff x="0" y="0"/>
            <a:chExt cx="607444" cy="157374"/>
          </a:xfrm>
        </p:grpSpPr>
        <p:sp>
          <p:nvSpPr>
            <p:cNvPr id="142" name="Freeform 14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43" name="TextBox 14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44" name="TextBox 144"/>
          <p:cNvSpPr txBox="1"/>
          <p:nvPr/>
        </p:nvSpPr>
        <p:spPr>
          <a:xfrm>
            <a:off x="7515271" y="6807517"/>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97%</a:t>
            </a:r>
          </a:p>
        </p:txBody>
      </p:sp>
      <p:grpSp>
        <p:nvGrpSpPr>
          <p:cNvPr id="145" name="Group 145"/>
          <p:cNvGrpSpPr/>
          <p:nvPr/>
        </p:nvGrpSpPr>
        <p:grpSpPr>
          <a:xfrm>
            <a:off x="7468884" y="7132798"/>
            <a:ext cx="1202781" cy="311612"/>
            <a:chOff x="0" y="0"/>
            <a:chExt cx="607444" cy="157374"/>
          </a:xfrm>
        </p:grpSpPr>
        <p:sp>
          <p:nvSpPr>
            <p:cNvPr id="146" name="Freeform 14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47" name="TextBox 14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48" name="TextBox 148"/>
          <p:cNvSpPr txBox="1"/>
          <p:nvPr/>
        </p:nvSpPr>
        <p:spPr>
          <a:xfrm>
            <a:off x="7515271" y="720994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80%</a:t>
            </a:r>
          </a:p>
        </p:txBody>
      </p:sp>
      <p:sp>
        <p:nvSpPr>
          <p:cNvPr id="149" name="TextBox 149"/>
          <p:cNvSpPr txBox="1"/>
          <p:nvPr/>
        </p:nvSpPr>
        <p:spPr>
          <a:xfrm>
            <a:off x="4078764" y="4167094"/>
            <a:ext cx="4077855"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 talleres que trabajan clientela de...</a:t>
            </a:r>
          </a:p>
        </p:txBody>
      </p:sp>
      <p:grpSp>
        <p:nvGrpSpPr>
          <p:cNvPr id="150" name="Group 150"/>
          <p:cNvGrpSpPr/>
          <p:nvPr/>
        </p:nvGrpSpPr>
        <p:grpSpPr>
          <a:xfrm>
            <a:off x="13381521" y="5094745"/>
            <a:ext cx="1202781" cy="311612"/>
            <a:chOff x="0" y="0"/>
            <a:chExt cx="607444" cy="157374"/>
          </a:xfrm>
        </p:grpSpPr>
        <p:sp>
          <p:nvSpPr>
            <p:cNvPr id="151" name="Freeform 15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2" name="TextBox 15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53" name="Group 153"/>
          <p:cNvGrpSpPr/>
          <p:nvPr/>
        </p:nvGrpSpPr>
        <p:grpSpPr>
          <a:xfrm>
            <a:off x="13381521" y="5495768"/>
            <a:ext cx="1202781" cy="311612"/>
            <a:chOff x="0" y="0"/>
            <a:chExt cx="607444" cy="157374"/>
          </a:xfrm>
        </p:grpSpPr>
        <p:sp>
          <p:nvSpPr>
            <p:cNvPr id="154" name="Freeform 15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5" name="TextBox 15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56" name="TextBox 156"/>
          <p:cNvSpPr txBox="1"/>
          <p:nvPr/>
        </p:nvSpPr>
        <p:spPr>
          <a:xfrm>
            <a:off x="13427908" y="517189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0%</a:t>
            </a:r>
          </a:p>
        </p:txBody>
      </p:sp>
      <p:sp>
        <p:nvSpPr>
          <p:cNvPr id="157" name="TextBox 157"/>
          <p:cNvSpPr txBox="1"/>
          <p:nvPr/>
        </p:nvSpPr>
        <p:spPr>
          <a:xfrm>
            <a:off x="13427908" y="557291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57%</a:t>
            </a:r>
          </a:p>
        </p:txBody>
      </p:sp>
      <p:grpSp>
        <p:nvGrpSpPr>
          <p:cNvPr id="158" name="Group 158"/>
          <p:cNvGrpSpPr/>
          <p:nvPr/>
        </p:nvGrpSpPr>
        <p:grpSpPr>
          <a:xfrm>
            <a:off x="13381521" y="5896791"/>
            <a:ext cx="1202781" cy="311612"/>
            <a:chOff x="0" y="0"/>
            <a:chExt cx="607444" cy="157374"/>
          </a:xfrm>
        </p:grpSpPr>
        <p:sp>
          <p:nvSpPr>
            <p:cNvPr id="159" name="Freeform 15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0" name="TextBox 16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61" name="Group 161"/>
          <p:cNvGrpSpPr/>
          <p:nvPr/>
        </p:nvGrpSpPr>
        <p:grpSpPr>
          <a:xfrm>
            <a:off x="13383212" y="6298010"/>
            <a:ext cx="1202781" cy="311612"/>
            <a:chOff x="0" y="0"/>
            <a:chExt cx="607444" cy="157374"/>
          </a:xfrm>
        </p:grpSpPr>
        <p:sp>
          <p:nvSpPr>
            <p:cNvPr id="162" name="Freeform 16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3" name="TextBox 16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4" name="TextBox 164"/>
          <p:cNvSpPr txBox="1"/>
          <p:nvPr/>
        </p:nvSpPr>
        <p:spPr>
          <a:xfrm>
            <a:off x="13427908" y="597394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61%</a:t>
            </a:r>
          </a:p>
        </p:txBody>
      </p:sp>
      <p:sp>
        <p:nvSpPr>
          <p:cNvPr id="165" name="TextBox 165"/>
          <p:cNvSpPr txBox="1"/>
          <p:nvPr/>
        </p:nvSpPr>
        <p:spPr>
          <a:xfrm>
            <a:off x="13427908" y="6374964"/>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76%</a:t>
            </a:r>
          </a:p>
        </p:txBody>
      </p:sp>
      <p:grpSp>
        <p:nvGrpSpPr>
          <p:cNvPr id="166" name="Group 166"/>
          <p:cNvGrpSpPr/>
          <p:nvPr/>
        </p:nvGrpSpPr>
        <p:grpSpPr>
          <a:xfrm>
            <a:off x="14684561" y="5094745"/>
            <a:ext cx="1202781" cy="311612"/>
            <a:chOff x="0" y="0"/>
            <a:chExt cx="607444" cy="157374"/>
          </a:xfrm>
        </p:grpSpPr>
        <p:sp>
          <p:nvSpPr>
            <p:cNvPr id="167" name="Freeform 16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8" name="TextBox 16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69" name="Group 169"/>
          <p:cNvGrpSpPr/>
          <p:nvPr/>
        </p:nvGrpSpPr>
        <p:grpSpPr>
          <a:xfrm>
            <a:off x="14684561" y="5495768"/>
            <a:ext cx="1202781" cy="311612"/>
            <a:chOff x="0" y="0"/>
            <a:chExt cx="607444" cy="157374"/>
          </a:xfrm>
        </p:grpSpPr>
        <p:sp>
          <p:nvSpPr>
            <p:cNvPr id="170" name="Freeform 17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71" name="TextBox 17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72" name="TextBox 172"/>
          <p:cNvSpPr txBox="1"/>
          <p:nvPr/>
        </p:nvSpPr>
        <p:spPr>
          <a:xfrm>
            <a:off x="14730949" y="517189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0%</a:t>
            </a:r>
          </a:p>
        </p:txBody>
      </p:sp>
      <p:sp>
        <p:nvSpPr>
          <p:cNvPr id="173" name="TextBox 173"/>
          <p:cNvSpPr txBox="1"/>
          <p:nvPr/>
        </p:nvSpPr>
        <p:spPr>
          <a:xfrm>
            <a:off x="14730949" y="557291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58%</a:t>
            </a:r>
          </a:p>
        </p:txBody>
      </p:sp>
      <p:grpSp>
        <p:nvGrpSpPr>
          <p:cNvPr id="174" name="Group 174"/>
          <p:cNvGrpSpPr/>
          <p:nvPr/>
        </p:nvGrpSpPr>
        <p:grpSpPr>
          <a:xfrm>
            <a:off x="14684561" y="5896791"/>
            <a:ext cx="1202781" cy="311612"/>
            <a:chOff x="0" y="0"/>
            <a:chExt cx="607444" cy="157374"/>
          </a:xfrm>
        </p:grpSpPr>
        <p:sp>
          <p:nvSpPr>
            <p:cNvPr id="175" name="Freeform 17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76" name="TextBox 17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77" name="Group 177"/>
          <p:cNvGrpSpPr/>
          <p:nvPr/>
        </p:nvGrpSpPr>
        <p:grpSpPr>
          <a:xfrm>
            <a:off x="14684561" y="6297814"/>
            <a:ext cx="1202781" cy="311612"/>
            <a:chOff x="0" y="0"/>
            <a:chExt cx="607444" cy="157374"/>
          </a:xfrm>
        </p:grpSpPr>
        <p:sp>
          <p:nvSpPr>
            <p:cNvPr id="178" name="Freeform 17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79" name="TextBox 17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80" name="TextBox 180"/>
          <p:cNvSpPr txBox="1"/>
          <p:nvPr/>
        </p:nvSpPr>
        <p:spPr>
          <a:xfrm>
            <a:off x="14730949" y="597394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70%</a:t>
            </a:r>
          </a:p>
        </p:txBody>
      </p:sp>
      <p:sp>
        <p:nvSpPr>
          <p:cNvPr id="181" name="TextBox 181"/>
          <p:cNvSpPr txBox="1"/>
          <p:nvPr/>
        </p:nvSpPr>
        <p:spPr>
          <a:xfrm>
            <a:off x="14730949" y="6374964"/>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77%</a:t>
            </a:r>
          </a:p>
        </p:txBody>
      </p:sp>
      <p:grpSp>
        <p:nvGrpSpPr>
          <p:cNvPr id="182" name="Group 182"/>
          <p:cNvGrpSpPr/>
          <p:nvPr/>
        </p:nvGrpSpPr>
        <p:grpSpPr>
          <a:xfrm>
            <a:off x="9406317" y="5094745"/>
            <a:ext cx="2492469" cy="311612"/>
            <a:chOff x="0" y="0"/>
            <a:chExt cx="1258779" cy="157374"/>
          </a:xfrm>
        </p:grpSpPr>
        <p:sp>
          <p:nvSpPr>
            <p:cNvPr id="183" name="Freeform 183"/>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84" name="TextBox 184"/>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85" name="TextBox 185"/>
          <p:cNvSpPr txBox="1"/>
          <p:nvPr/>
        </p:nvSpPr>
        <p:spPr>
          <a:xfrm>
            <a:off x="9531734" y="5171895"/>
            <a:ext cx="2226437"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Particulares sin dto</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186" name="Group 186"/>
          <p:cNvGrpSpPr/>
          <p:nvPr/>
        </p:nvGrpSpPr>
        <p:grpSpPr>
          <a:xfrm>
            <a:off x="9406317" y="5495768"/>
            <a:ext cx="2492469" cy="311612"/>
            <a:chOff x="0" y="0"/>
            <a:chExt cx="1258779" cy="157374"/>
          </a:xfrm>
        </p:grpSpPr>
        <p:sp>
          <p:nvSpPr>
            <p:cNvPr id="187" name="Freeform 187"/>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88" name="TextBox 188"/>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89" name="TextBox 189"/>
          <p:cNvSpPr txBox="1"/>
          <p:nvPr/>
        </p:nvSpPr>
        <p:spPr>
          <a:xfrm>
            <a:off x="9546931" y="5591739"/>
            <a:ext cx="2211240"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Buenos clientes</a:t>
            </a:r>
          </a:p>
        </p:txBody>
      </p:sp>
      <p:grpSp>
        <p:nvGrpSpPr>
          <p:cNvPr id="190" name="Group 190"/>
          <p:cNvGrpSpPr/>
          <p:nvPr/>
        </p:nvGrpSpPr>
        <p:grpSpPr>
          <a:xfrm>
            <a:off x="9406317" y="5897959"/>
            <a:ext cx="2492469" cy="311612"/>
            <a:chOff x="0" y="0"/>
            <a:chExt cx="1258779" cy="157374"/>
          </a:xfrm>
        </p:grpSpPr>
        <p:sp>
          <p:nvSpPr>
            <p:cNvPr id="191" name="Freeform 19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92" name="TextBox 19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93" name="TextBox 193"/>
          <p:cNvSpPr txBox="1"/>
          <p:nvPr/>
        </p:nvSpPr>
        <p:spPr>
          <a:xfrm>
            <a:off x="9406317" y="5992972"/>
            <a:ext cx="246282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Flotas / Renting</a:t>
            </a:r>
          </a:p>
        </p:txBody>
      </p:sp>
      <p:grpSp>
        <p:nvGrpSpPr>
          <p:cNvPr id="194" name="Group 194"/>
          <p:cNvGrpSpPr/>
          <p:nvPr/>
        </p:nvGrpSpPr>
        <p:grpSpPr>
          <a:xfrm>
            <a:off x="9406317" y="6298981"/>
            <a:ext cx="2492469" cy="311612"/>
            <a:chOff x="0" y="0"/>
            <a:chExt cx="1258779" cy="157374"/>
          </a:xfrm>
        </p:grpSpPr>
        <p:sp>
          <p:nvSpPr>
            <p:cNvPr id="195" name="Freeform 19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96" name="TextBox 19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97" name="TextBox 197"/>
          <p:cNvSpPr txBox="1"/>
          <p:nvPr/>
        </p:nvSpPr>
        <p:spPr>
          <a:xfrm>
            <a:off x="9732252" y="6364958"/>
            <a:ext cx="1810954" cy="374617"/>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Aseguradoras</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198" name="Group 198"/>
          <p:cNvGrpSpPr/>
          <p:nvPr/>
        </p:nvGrpSpPr>
        <p:grpSpPr>
          <a:xfrm>
            <a:off x="13381521" y="4523772"/>
            <a:ext cx="1202781" cy="480394"/>
            <a:chOff x="0" y="0"/>
            <a:chExt cx="607444" cy="242615"/>
          </a:xfrm>
        </p:grpSpPr>
        <p:sp>
          <p:nvSpPr>
            <p:cNvPr id="199" name="Freeform 199"/>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200" name="TextBox 200"/>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201" name="TextBox 201"/>
          <p:cNvSpPr txBox="1"/>
          <p:nvPr/>
        </p:nvSpPr>
        <p:spPr>
          <a:xfrm>
            <a:off x="13427908" y="4698017"/>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Medianos</a:t>
            </a:r>
          </a:p>
        </p:txBody>
      </p:sp>
      <p:grpSp>
        <p:nvGrpSpPr>
          <p:cNvPr id="202" name="Group 202"/>
          <p:cNvGrpSpPr/>
          <p:nvPr/>
        </p:nvGrpSpPr>
        <p:grpSpPr>
          <a:xfrm>
            <a:off x="14684561" y="4523772"/>
            <a:ext cx="1202781" cy="480394"/>
            <a:chOff x="0" y="0"/>
            <a:chExt cx="607444" cy="242615"/>
          </a:xfrm>
        </p:grpSpPr>
        <p:sp>
          <p:nvSpPr>
            <p:cNvPr id="203" name="Freeform 203"/>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204" name="TextBox 204"/>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205" name="TextBox 205"/>
          <p:cNvSpPr txBox="1"/>
          <p:nvPr/>
        </p:nvSpPr>
        <p:spPr>
          <a:xfrm>
            <a:off x="14730949" y="469046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Grandes</a:t>
            </a:r>
          </a:p>
        </p:txBody>
      </p:sp>
      <p:grpSp>
        <p:nvGrpSpPr>
          <p:cNvPr id="206" name="Group 206"/>
          <p:cNvGrpSpPr/>
          <p:nvPr/>
        </p:nvGrpSpPr>
        <p:grpSpPr>
          <a:xfrm>
            <a:off x="12049700" y="5094745"/>
            <a:ext cx="1202781" cy="311612"/>
            <a:chOff x="0" y="0"/>
            <a:chExt cx="607444" cy="157374"/>
          </a:xfrm>
        </p:grpSpPr>
        <p:sp>
          <p:nvSpPr>
            <p:cNvPr id="207" name="Freeform 20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08" name="TextBox 20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09" name="Group 209"/>
          <p:cNvGrpSpPr/>
          <p:nvPr/>
        </p:nvGrpSpPr>
        <p:grpSpPr>
          <a:xfrm>
            <a:off x="12049700" y="5495768"/>
            <a:ext cx="1202781" cy="311612"/>
            <a:chOff x="0" y="0"/>
            <a:chExt cx="607444" cy="157374"/>
          </a:xfrm>
        </p:grpSpPr>
        <p:sp>
          <p:nvSpPr>
            <p:cNvPr id="210" name="Freeform 21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11" name="TextBox 21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12" name="TextBox 212"/>
          <p:cNvSpPr txBox="1"/>
          <p:nvPr/>
        </p:nvSpPr>
        <p:spPr>
          <a:xfrm>
            <a:off x="12096088" y="517189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0%</a:t>
            </a:r>
          </a:p>
        </p:txBody>
      </p:sp>
      <p:sp>
        <p:nvSpPr>
          <p:cNvPr id="213" name="TextBox 213"/>
          <p:cNvSpPr txBox="1"/>
          <p:nvPr/>
        </p:nvSpPr>
        <p:spPr>
          <a:xfrm>
            <a:off x="12096088" y="557291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52%</a:t>
            </a:r>
          </a:p>
        </p:txBody>
      </p:sp>
      <p:grpSp>
        <p:nvGrpSpPr>
          <p:cNvPr id="214" name="Group 214"/>
          <p:cNvGrpSpPr/>
          <p:nvPr/>
        </p:nvGrpSpPr>
        <p:grpSpPr>
          <a:xfrm>
            <a:off x="12049700" y="5896791"/>
            <a:ext cx="1202781" cy="311612"/>
            <a:chOff x="0" y="0"/>
            <a:chExt cx="607444" cy="157374"/>
          </a:xfrm>
        </p:grpSpPr>
        <p:sp>
          <p:nvSpPr>
            <p:cNvPr id="215" name="Freeform 21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16" name="TextBox 21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17" name="Group 217"/>
          <p:cNvGrpSpPr/>
          <p:nvPr/>
        </p:nvGrpSpPr>
        <p:grpSpPr>
          <a:xfrm>
            <a:off x="12049700" y="6297814"/>
            <a:ext cx="1202781" cy="311612"/>
            <a:chOff x="0" y="0"/>
            <a:chExt cx="607444" cy="157374"/>
          </a:xfrm>
        </p:grpSpPr>
        <p:sp>
          <p:nvSpPr>
            <p:cNvPr id="218" name="Freeform 21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19" name="TextBox 21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20" name="TextBox 220"/>
          <p:cNvSpPr txBox="1"/>
          <p:nvPr/>
        </p:nvSpPr>
        <p:spPr>
          <a:xfrm>
            <a:off x="12096088" y="597394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66%</a:t>
            </a:r>
          </a:p>
        </p:txBody>
      </p:sp>
      <p:sp>
        <p:nvSpPr>
          <p:cNvPr id="221" name="TextBox 221"/>
          <p:cNvSpPr txBox="1"/>
          <p:nvPr/>
        </p:nvSpPr>
        <p:spPr>
          <a:xfrm>
            <a:off x="12096088" y="6374964"/>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74%</a:t>
            </a:r>
          </a:p>
        </p:txBody>
      </p:sp>
      <p:grpSp>
        <p:nvGrpSpPr>
          <p:cNvPr id="222" name="Group 222"/>
          <p:cNvGrpSpPr/>
          <p:nvPr/>
        </p:nvGrpSpPr>
        <p:grpSpPr>
          <a:xfrm>
            <a:off x="12049700" y="4523772"/>
            <a:ext cx="1202781" cy="481365"/>
            <a:chOff x="0" y="0"/>
            <a:chExt cx="607444" cy="243105"/>
          </a:xfrm>
        </p:grpSpPr>
        <p:sp>
          <p:nvSpPr>
            <p:cNvPr id="223" name="Freeform 223"/>
            <p:cNvSpPr/>
            <p:nvPr/>
          </p:nvSpPr>
          <p:spPr>
            <a:xfrm>
              <a:off x="0" y="0"/>
              <a:ext cx="607444" cy="243105"/>
            </a:xfrm>
            <a:custGeom>
              <a:avLst/>
              <a:gdLst/>
              <a:ahLst/>
              <a:cxnLst/>
              <a:rect l="l" t="t" r="r" b="b"/>
              <a:pathLst>
                <a:path w="607444" h="243105">
                  <a:moveTo>
                    <a:pt x="0" y="0"/>
                  </a:moveTo>
                  <a:lnTo>
                    <a:pt x="607444" y="0"/>
                  </a:lnTo>
                  <a:lnTo>
                    <a:pt x="607444" y="243105"/>
                  </a:lnTo>
                  <a:lnTo>
                    <a:pt x="0" y="243105"/>
                  </a:lnTo>
                  <a:close/>
                </a:path>
              </a:pathLst>
            </a:custGeom>
            <a:solidFill>
              <a:srgbClr val="FFFFFF"/>
            </a:solidFill>
          </p:spPr>
          <p:txBody>
            <a:bodyPr/>
            <a:lstStyle/>
            <a:p>
              <a:endParaRPr lang="es-ES"/>
            </a:p>
          </p:txBody>
        </p:sp>
        <p:sp>
          <p:nvSpPr>
            <p:cNvPr id="224" name="TextBox 224"/>
            <p:cNvSpPr txBox="1"/>
            <p:nvPr/>
          </p:nvSpPr>
          <p:spPr>
            <a:xfrm>
              <a:off x="0" y="28575"/>
              <a:ext cx="607444" cy="214530"/>
            </a:xfrm>
            <a:prstGeom prst="rect">
              <a:avLst/>
            </a:prstGeom>
          </p:spPr>
          <p:txBody>
            <a:bodyPr lIns="48450" tIns="48450" rIns="48450" bIns="48450" rtlCol="0" anchor="ctr"/>
            <a:lstStyle/>
            <a:p>
              <a:pPr algn="ctr">
                <a:lnSpc>
                  <a:spcPts val="2634"/>
                </a:lnSpc>
              </a:pPr>
              <a:endParaRPr/>
            </a:p>
          </p:txBody>
        </p:sp>
      </p:grpSp>
      <p:sp>
        <p:nvSpPr>
          <p:cNvPr id="225" name="TextBox 225"/>
          <p:cNvSpPr txBox="1"/>
          <p:nvPr/>
        </p:nvSpPr>
        <p:spPr>
          <a:xfrm>
            <a:off x="12096088" y="4706116"/>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Pequeños</a:t>
            </a:r>
          </a:p>
        </p:txBody>
      </p:sp>
      <p:grpSp>
        <p:nvGrpSpPr>
          <p:cNvPr id="226" name="Group 226"/>
          <p:cNvGrpSpPr/>
          <p:nvPr/>
        </p:nvGrpSpPr>
        <p:grpSpPr>
          <a:xfrm>
            <a:off x="13381521" y="6705112"/>
            <a:ext cx="1202781" cy="311612"/>
            <a:chOff x="0" y="0"/>
            <a:chExt cx="607444" cy="157374"/>
          </a:xfrm>
        </p:grpSpPr>
        <p:sp>
          <p:nvSpPr>
            <p:cNvPr id="227" name="Freeform 22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28" name="TextBox 22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29" name="TextBox 229"/>
          <p:cNvSpPr txBox="1"/>
          <p:nvPr/>
        </p:nvSpPr>
        <p:spPr>
          <a:xfrm>
            <a:off x="13427908" y="678226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61%</a:t>
            </a:r>
          </a:p>
        </p:txBody>
      </p:sp>
      <p:grpSp>
        <p:nvGrpSpPr>
          <p:cNvPr id="230" name="Group 230"/>
          <p:cNvGrpSpPr/>
          <p:nvPr/>
        </p:nvGrpSpPr>
        <p:grpSpPr>
          <a:xfrm>
            <a:off x="14684561" y="6705112"/>
            <a:ext cx="1202781" cy="311612"/>
            <a:chOff x="0" y="0"/>
            <a:chExt cx="607444" cy="157374"/>
          </a:xfrm>
        </p:grpSpPr>
        <p:sp>
          <p:nvSpPr>
            <p:cNvPr id="231" name="Freeform 23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32" name="TextBox 23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33" name="TextBox 233"/>
          <p:cNvSpPr txBox="1"/>
          <p:nvPr/>
        </p:nvSpPr>
        <p:spPr>
          <a:xfrm>
            <a:off x="14730949" y="678226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66%</a:t>
            </a:r>
          </a:p>
        </p:txBody>
      </p:sp>
      <p:grpSp>
        <p:nvGrpSpPr>
          <p:cNvPr id="234" name="Group 234"/>
          <p:cNvGrpSpPr/>
          <p:nvPr/>
        </p:nvGrpSpPr>
        <p:grpSpPr>
          <a:xfrm>
            <a:off x="9406317" y="6706280"/>
            <a:ext cx="2492469" cy="311612"/>
            <a:chOff x="0" y="0"/>
            <a:chExt cx="1258779" cy="157374"/>
          </a:xfrm>
        </p:grpSpPr>
        <p:sp>
          <p:nvSpPr>
            <p:cNvPr id="235" name="Freeform 23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236" name="TextBox 23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237" name="TextBox 237"/>
          <p:cNvSpPr txBox="1"/>
          <p:nvPr/>
        </p:nvSpPr>
        <p:spPr>
          <a:xfrm>
            <a:off x="10059532" y="678546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Garantía</a:t>
            </a:r>
          </a:p>
        </p:txBody>
      </p:sp>
      <p:grpSp>
        <p:nvGrpSpPr>
          <p:cNvPr id="238" name="Group 238"/>
          <p:cNvGrpSpPr/>
          <p:nvPr/>
        </p:nvGrpSpPr>
        <p:grpSpPr>
          <a:xfrm>
            <a:off x="12049700" y="6705112"/>
            <a:ext cx="1202781" cy="311612"/>
            <a:chOff x="0" y="0"/>
            <a:chExt cx="607444" cy="157374"/>
          </a:xfrm>
        </p:grpSpPr>
        <p:sp>
          <p:nvSpPr>
            <p:cNvPr id="239" name="Freeform 23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40" name="TextBox 24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41" name="TextBox 241"/>
          <p:cNvSpPr txBox="1"/>
          <p:nvPr/>
        </p:nvSpPr>
        <p:spPr>
          <a:xfrm>
            <a:off x="12096088" y="678226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55%</a:t>
            </a:r>
          </a:p>
        </p:txBody>
      </p:sp>
      <p:grpSp>
        <p:nvGrpSpPr>
          <p:cNvPr id="242" name="Group 242"/>
          <p:cNvGrpSpPr/>
          <p:nvPr/>
        </p:nvGrpSpPr>
        <p:grpSpPr>
          <a:xfrm>
            <a:off x="13381521" y="7107543"/>
            <a:ext cx="1202781" cy="311612"/>
            <a:chOff x="0" y="0"/>
            <a:chExt cx="607444" cy="157374"/>
          </a:xfrm>
        </p:grpSpPr>
        <p:sp>
          <p:nvSpPr>
            <p:cNvPr id="243" name="Freeform 24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44" name="TextBox 24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45" name="TextBox 245"/>
          <p:cNvSpPr txBox="1"/>
          <p:nvPr/>
        </p:nvSpPr>
        <p:spPr>
          <a:xfrm>
            <a:off x="13427908" y="718469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17%</a:t>
            </a:r>
          </a:p>
        </p:txBody>
      </p:sp>
      <p:grpSp>
        <p:nvGrpSpPr>
          <p:cNvPr id="246" name="Group 246"/>
          <p:cNvGrpSpPr/>
          <p:nvPr/>
        </p:nvGrpSpPr>
        <p:grpSpPr>
          <a:xfrm>
            <a:off x="14684561" y="7107543"/>
            <a:ext cx="1202781" cy="311612"/>
            <a:chOff x="0" y="0"/>
            <a:chExt cx="607444" cy="157374"/>
          </a:xfrm>
        </p:grpSpPr>
        <p:sp>
          <p:nvSpPr>
            <p:cNvPr id="247" name="Freeform 24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48" name="TextBox 24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49" name="TextBox 249"/>
          <p:cNvSpPr txBox="1"/>
          <p:nvPr/>
        </p:nvSpPr>
        <p:spPr>
          <a:xfrm>
            <a:off x="14730949" y="718469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20%</a:t>
            </a:r>
          </a:p>
        </p:txBody>
      </p:sp>
      <p:grpSp>
        <p:nvGrpSpPr>
          <p:cNvPr id="250" name="Group 250"/>
          <p:cNvGrpSpPr/>
          <p:nvPr/>
        </p:nvGrpSpPr>
        <p:grpSpPr>
          <a:xfrm>
            <a:off x="9406317" y="7108710"/>
            <a:ext cx="2492469" cy="311612"/>
            <a:chOff x="0" y="0"/>
            <a:chExt cx="1258779" cy="157374"/>
          </a:xfrm>
        </p:grpSpPr>
        <p:sp>
          <p:nvSpPr>
            <p:cNvPr id="251" name="Freeform 25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252" name="TextBox 25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253" name="TextBox 253"/>
          <p:cNvSpPr txBox="1"/>
          <p:nvPr/>
        </p:nvSpPr>
        <p:spPr>
          <a:xfrm>
            <a:off x="9504150" y="7188709"/>
            <a:ext cx="228160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Coches eléctricos</a:t>
            </a:r>
          </a:p>
        </p:txBody>
      </p:sp>
      <p:grpSp>
        <p:nvGrpSpPr>
          <p:cNvPr id="254" name="Group 254"/>
          <p:cNvGrpSpPr/>
          <p:nvPr/>
        </p:nvGrpSpPr>
        <p:grpSpPr>
          <a:xfrm>
            <a:off x="12049700" y="7107543"/>
            <a:ext cx="1202781" cy="311612"/>
            <a:chOff x="0" y="0"/>
            <a:chExt cx="607444" cy="157374"/>
          </a:xfrm>
        </p:grpSpPr>
        <p:sp>
          <p:nvSpPr>
            <p:cNvPr id="255" name="Freeform 25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56" name="TextBox 25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57" name="TextBox 257"/>
          <p:cNvSpPr txBox="1"/>
          <p:nvPr/>
        </p:nvSpPr>
        <p:spPr>
          <a:xfrm>
            <a:off x="12096088" y="718469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23%</a:t>
            </a:r>
          </a:p>
        </p:txBody>
      </p:sp>
      <p:grpSp>
        <p:nvGrpSpPr>
          <p:cNvPr id="258" name="Group 258"/>
          <p:cNvGrpSpPr/>
          <p:nvPr/>
        </p:nvGrpSpPr>
        <p:grpSpPr>
          <a:xfrm>
            <a:off x="12049700" y="4086710"/>
            <a:ext cx="5138992" cy="311612"/>
            <a:chOff x="0" y="0"/>
            <a:chExt cx="2595360" cy="157374"/>
          </a:xfrm>
        </p:grpSpPr>
        <p:sp>
          <p:nvSpPr>
            <p:cNvPr id="259" name="Freeform 259"/>
            <p:cNvSpPr/>
            <p:nvPr/>
          </p:nvSpPr>
          <p:spPr>
            <a:xfrm>
              <a:off x="0" y="0"/>
              <a:ext cx="2595360" cy="157374"/>
            </a:xfrm>
            <a:custGeom>
              <a:avLst/>
              <a:gdLst/>
              <a:ahLst/>
              <a:cxnLst/>
              <a:rect l="l" t="t" r="r" b="b"/>
              <a:pathLst>
                <a:path w="2595360" h="157374">
                  <a:moveTo>
                    <a:pt x="0" y="0"/>
                  </a:moveTo>
                  <a:lnTo>
                    <a:pt x="2595360" y="0"/>
                  </a:lnTo>
                  <a:lnTo>
                    <a:pt x="2595360" y="157374"/>
                  </a:lnTo>
                  <a:lnTo>
                    <a:pt x="0" y="157374"/>
                  </a:lnTo>
                  <a:close/>
                </a:path>
              </a:pathLst>
            </a:custGeom>
            <a:solidFill>
              <a:srgbClr val="369AA6"/>
            </a:solidFill>
          </p:spPr>
          <p:txBody>
            <a:bodyPr/>
            <a:lstStyle/>
            <a:p>
              <a:endParaRPr lang="es-ES"/>
            </a:p>
          </p:txBody>
        </p:sp>
        <p:sp>
          <p:nvSpPr>
            <p:cNvPr id="260" name="TextBox 260"/>
            <p:cNvSpPr txBox="1"/>
            <p:nvPr/>
          </p:nvSpPr>
          <p:spPr>
            <a:xfrm>
              <a:off x="0" y="28575"/>
              <a:ext cx="2595360" cy="128799"/>
            </a:xfrm>
            <a:prstGeom prst="rect">
              <a:avLst/>
            </a:prstGeom>
          </p:spPr>
          <p:txBody>
            <a:bodyPr lIns="48450" tIns="48450" rIns="48450" bIns="48450" rtlCol="0" anchor="ctr"/>
            <a:lstStyle/>
            <a:p>
              <a:pPr algn="ctr">
                <a:lnSpc>
                  <a:spcPts val="2634"/>
                </a:lnSpc>
              </a:pPr>
              <a:endParaRPr/>
            </a:p>
          </p:txBody>
        </p:sp>
      </p:grpSp>
      <p:grpSp>
        <p:nvGrpSpPr>
          <p:cNvPr id="261" name="Group 261"/>
          <p:cNvGrpSpPr/>
          <p:nvPr/>
        </p:nvGrpSpPr>
        <p:grpSpPr>
          <a:xfrm>
            <a:off x="15985911" y="5107373"/>
            <a:ext cx="1202781" cy="311612"/>
            <a:chOff x="0" y="0"/>
            <a:chExt cx="607444" cy="157374"/>
          </a:xfrm>
        </p:grpSpPr>
        <p:sp>
          <p:nvSpPr>
            <p:cNvPr id="262" name="Freeform 26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63" name="TextBox 26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64" name="Group 264"/>
          <p:cNvGrpSpPr/>
          <p:nvPr/>
        </p:nvGrpSpPr>
        <p:grpSpPr>
          <a:xfrm>
            <a:off x="15985911" y="5508396"/>
            <a:ext cx="1202781" cy="311612"/>
            <a:chOff x="0" y="0"/>
            <a:chExt cx="607444" cy="157374"/>
          </a:xfrm>
        </p:grpSpPr>
        <p:sp>
          <p:nvSpPr>
            <p:cNvPr id="265" name="Freeform 26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66" name="TextBox 26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67" name="TextBox 267"/>
          <p:cNvSpPr txBox="1"/>
          <p:nvPr/>
        </p:nvSpPr>
        <p:spPr>
          <a:xfrm>
            <a:off x="16032298"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0%</a:t>
            </a:r>
          </a:p>
        </p:txBody>
      </p:sp>
      <p:sp>
        <p:nvSpPr>
          <p:cNvPr id="268" name="TextBox 268"/>
          <p:cNvSpPr txBox="1"/>
          <p:nvPr/>
        </p:nvSpPr>
        <p:spPr>
          <a:xfrm>
            <a:off x="16032298"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55%</a:t>
            </a:r>
          </a:p>
        </p:txBody>
      </p:sp>
      <p:grpSp>
        <p:nvGrpSpPr>
          <p:cNvPr id="269" name="Group 269"/>
          <p:cNvGrpSpPr/>
          <p:nvPr/>
        </p:nvGrpSpPr>
        <p:grpSpPr>
          <a:xfrm>
            <a:off x="15985911" y="5909419"/>
            <a:ext cx="1202781" cy="311612"/>
            <a:chOff x="0" y="0"/>
            <a:chExt cx="607444" cy="157374"/>
          </a:xfrm>
        </p:grpSpPr>
        <p:sp>
          <p:nvSpPr>
            <p:cNvPr id="270" name="Freeform 27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71" name="TextBox 27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72" name="Group 272"/>
          <p:cNvGrpSpPr/>
          <p:nvPr/>
        </p:nvGrpSpPr>
        <p:grpSpPr>
          <a:xfrm>
            <a:off x="15985911" y="6310442"/>
            <a:ext cx="1202781" cy="311612"/>
            <a:chOff x="0" y="0"/>
            <a:chExt cx="607444" cy="157374"/>
          </a:xfrm>
        </p:grpSpPr>
        <p:sp>
          <p:nvSpPr>
            <p:cNvPr id="273" name="Freeform 27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74" name="TextBox 27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75" name="TextBox 275"/>
          <p:cNvSpPr txBox="1"/>
          <p:nvPr/>
        </p:nvSpPr>
        <p:spPr>
          <a:xfrm>
            <a:off x="16032298" y="598656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65%</a:t>
            </a:r>
          </a:p>
        </p:txBody>
      </p:sp>
      <p:sp>
        <p:nvSpPr>
          <p:cNvPr id="276" name="TextBox 276"/>
          <p:cNvSpPr txBox="1"/>
          <p:nvPr/>
        </p:nvSpPr>
        <p:spPr>
          <a:xfrm>
            <a:off x="16032298" y="638759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75%</a:t>
            </a:r>
          </a:p>
        </p:txBody>
      </p:sp>
      <p:grpSp>
        <p:nvGrpSpPr>
          <p:cNvPr id="277" name="Group 277"/>
          <p:cNvGrpSpPr/>
          <p:nvPr/>
        </p:nvGrpSpPr>
        <p:grpSpPr>
          <a:xfrm>
            <a:off x="15985911" y="4536400"/>
            <a:ext cx="1202781" cy="480394"/>
            <a:chOff x="0" y="0"/>
            <a:chExt cx="607444" cy="242615"/>
          </a:xfrm>
        </p:grpSpPr>
        <p:sp>
          <p:nvSpPr>
            <p:cNvPr id="278" name="Freeform 278"/>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369AA6"/>
            </a:solidFill>
          </p:spPr>
          <p:txBody>
            <a:bodyPr/>
            <a:lstStyle/>
            <a:p>
              <a:endParaRPr lang="es-ES"/>
            </a:p>
          </p:txBody>
        </p:sp>
        <p:sp>
          <p:nvSpPr>
            <p:cNvPr id="279" name="TextBox 279"/>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280" name="TextBox 280"/>
          <p:cNvSpPr txBox="1"/>
          <p:nvPr/>
        </p:nvSpPr>
        <p:spPr>
          <a:xfrm>
            <a:off x="16032298" y="4703097"/>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Total</a:t>
            </a:r>
          </a:p>
        </p:txBody>
      </p:sp>
      <p:grpSp>
        <p:nvGrpSpPr>
          <p:cNvPr id="281" name="Group 281"/>
          <p:cNvGrpSpPr/>
          <p:nvPr/>
        </p:nvGrpSpPr>
        <p:grpSpPr>
          <a:xfrm>
            <a:off x="15985911" y="6717740"/>
            <a:ext cx="1202781" cy="311612"/>
            <a:chOff x="0" y="0"/>
            <a:chExt cx="607444" cy="157374"/>
          </a:xfrm>
        </p:grpSpPr>
        <p:sp>
          <p:nvSpPr>
            <p:cNvPr id="282" name="Freeform 28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83" name="TextBox 28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84" name="TextBox 284"/>
          <p:cNvSpPr txBox="1"/>
          <p:nvPr/>
        </p:nvSpPr>
        <p:spPr>
          <a:xfrm>
            <a:off x="16032298" y="679488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61%</a:t>
            </a:r>
          </a:p>
        </p:txBody>
      </p:sp>
      <p:grpSp>
        <p:nvGrpSpPr>
          <p:cNvPr id="285" name="Group 285"/>
          <p:cNvGrpSpPr/>
          <p:nvPr/>
        </p:nvGrpSpPr>
        <p:grpSpPr>
          <a:xfrm>
            <a:off x="15985911" y="7120170"/>
            <a:ext cx="1202781" cy="311612"/>
            <a:chOff x="0" y="0"/>
            <a:chExt cx="607444" cy="157374"/>
          </a:xfrm>
        </p:grpSpPr>
        <p:sp>
          <p:nvSpPr>
            <p:cNvPr id="286" name="Freeform 28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87" name="TextBox 28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88" name="TextBox 288"/>
          <p:cNvSpPr txBox="1"/>
          <p:nvPr/>
        </p:nvSpPr>
        <p:spPr>
          <a:xfrm>
            <a:off x="16032298" y="7197320"/>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20%</a:t>
            </a:r>
          </a:p>
        </p:txBody>
      </p:sp>
      <p:sp>
        <p:nvSpPr>
          <p:cNvPr id="289" name="TextBox 289"/>
          <p:cNvSpPr txBox="1"/>
          <p:nvPr/>
        </p:nvSpPr>
        <p:spPr>
          <a:xfrm>
            <a:off x="12595791" y="4154466"/>
            <a:ext cx="4077855"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 talleres que trabajan clientela de...</a:t>
            </a:r>
          </a:p>
        </p:txBody>
      </p:sp>
      <p:grpSp>
        <p:nvGrpSpPr>
          <p:cNvPr id="290" name="Group 290"/>
          <p:cNvGrpSpPr/>
          <p:nvPr/>
        </p:nvGrpSpPr>
        <p:grpSpPr>
          <a:xfrm>
            <a:off x="671649" y="3213515"/>
            <a:ext cx="8000016" cy="588167"/>
            <a:chOff x="0" y="0"/>
            <a:chExt cx="4040271" cy="297044"/>
          </a:xfrm>
        </p:grpSpPr>
        <p:sp>
          <p:nvSpPr>
            <p:cNvPr id="291" name="Freeform 291"/>
            <p:cNvSpPr/>
            <p:nvPr/>
          </p:nvSpPr>
          <p:spPr>
            <a:xfrm>
              <a:off x="0" y="0"/>
              <a:ext cx="4040271" cy="297044"/>
            </a:xfrm>
            <a:custGeom>
              <a:avLst/>
              <a:gdLst/>
              <a:ahLst/>
              <a:cxnLst/>
              <a:rect l="l" t="t" r="r" b="b"/>
              <a:pathLst>
                <a:path w="4040271" h="297044">
                  <a:moveTo>
                    <a:pt x="0" y="0"/>
                  </a:moveTo>
                  <a:lnTo>
                    <a:pt x="4040271" y="0"/>
                  </a:lnTo>
                  <a:lnTo>
                    <a:pt x="4040271" y="297044"/>
                  </a:lnTo>
                  <a:lnTo>
                    <a:pt x="0" y="297044"/>
                  </a:lnTo>
                  <a:close/>
                </a:path>
              </a:pathLst>
            </a:custGeom>
            <a:solidFill>
              <a:srgbClr val="0A3544"/>
            </a:solidFill>
          </p:spPr>
          <p:txBody>
            <a:bodyPr/>
            <a:lstStyle/>
            <a:p>
              <a:endParaRPr lang="es-ES"/>
            </a:p>
          </p:txBody>
        </p:sp>
        <p:sp>
          <p:nvSpPr>
            <p:cNvPr id="292" name="TextBox 292"/>
            <p:cNvSpPr txBox="1"/>
            <p:nvPr/>
          </p:nvSpPr>
          <p:spPr>
            <a:xfrm>
              <a:off x="0" y="28575"/>
              <a:ext cx="4040271" cy="268469"/>
            </a:xfrm>
            <a:prstGeom prst="rect">
              <a:avLst/>
            </a:prstGeom>
          </p:spPr>
          <p:txBody>
            <a:bodyPr lIns="48450" tIns="48450" rIns="48450" bIns="48450" rtlCol="0" anchor="ctr"/>
            <a:lstStyle/>
            <a:p>
              <a:pPr algn="ctr">
                <a:lnSpc>
                  <a:spcPts val="2634"/>
                </a:lnSpc>
              </a:pPr>
              <a:endParaRPr/>
            </a:p>
          </p:txBody>
        </p:sp>
      </p:grpSp>
      <p:sp>
        <p:nvSpPr>
          <p:cNvPr id="293" name="TextBox 293"/>
          <p:cNvSpPr txBox="1"/>
          <p:nvPr/>
        </p:nvSpPr>
        <p:spPr>
          <a:xfrm>
            <a:off x="2310549" y="3356389"/>
            <a:ext cx="5047139" cy="307777"/>
          </a:xfrm>
          <a:prstGeom prst="rect">
            <a:avLst/>
          </a:prstGeom>
        </p:spPr>
        <p:txBody>
          <a:bodyPr wrap="square" lIns="0" tIns="0" rIns="0" bIns="0" rtlCol="0" anchor="t">
            <a:spAutoFit/>
          </a:bodyPr>
          <a:lstStyle/>
          <a:p>
            <a:pPr algn="l">
              <a:lnSpc>
                <a:spcPts val="2362"/>
              </a:lnSpc>
              <a:spcBef>
                <a:spcPct val="0"/>
              </a:spcBef>
            </a:pPr>
            <a:r>
              <a:rPr lang="en-US" sz="2250" b="1" dirty="0">
                <a:solidFill>
                  <a:srgbClr val="FFFFFF"/>
                </a:solidFill>
                <a:latin typeface="Roboto Bold"/>
                <a:ea typeface="Roboto Bold"/>
                <a:cs typeface="Roboto Bold"/>
                <a:sym typeface="Roboto Bold"/>
              </a:rPr>
              <a:t>% de </a:t>
            </a:r>
            <a:r>
              <a:rPr lang="en-US" sz="2250" b="1" dirty="0" err="1">
                <a:solidFill>
                  <a:srgbClr val="FFFFFF"/>
                </a:solidFill>
                <a:latin typeface="Roboto Bold"/>
                <a:ea typeface="Roboto Bold"/>
                <a:cs typeface="Roboto Bold"/>
                <a:sym typeface="Roboto Bold"/>
              </a:rPr>
              <a:t>talleres</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que</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tienen</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clientes</a:t>
            </a:r>
            <a:r>
              <a:rPr lang="en-US" sz="2250" b="1" dirty="0">
                <a:solidFill>
                  <a:srgbClr val="FFFFFF"/>
                </a:solidFill>
                <a:latin typeface="Roboto Bold"/>
                <a:ea typeface="Roboto Bold"/>
                <a:cs typeface="Roboto Bold"/>
                <a:sym typeface="Roboto Bold"/>
              </a:rPr>
              <a:t> de....</a:t>
            </a:r>
          </a:p>
        </p:txBody>
      </p:sp>
      <p:grpSp>
        <p:nvGrpSpPr>
          <p:cNvPr id="294" name="Group 294"/>
          <p:cNvGrpSpPr/>
          <p:nvPr/>
        </p:nvGrpSpPr>
        <p:grpSpPr>
          <a:xfrm>
            <a:off x="9188676" y="3165168"/>
            <a:ext cx="8000016" cy="588167"/>
            <a:chOff x="0" y="0"/>
            <a:chExt cx="4040271" cy="297044"/>
          </a:xfrm>
        </p:grpSpPr>
        <p:sp>
          <p:nvSpPr>
            <p:cNvPr id="295" name="Freeform 295"/>
            <p:cNvSpPr/>
            <p:nvPr/>
          </p:nvSpPr>
          <p:spPr>
            <a:xfrm>
              <a:off x="0" y="0"/>
              <a:ext cx="4040271" cy="297044"/>
            </a:xfrm>
            <a:custGeom>
              <a:avLst/>
              <a:gdLst/>
              <a:ahLst/>
              <a:cxnLst/>
              <a:rect l="l" t="t" r="r" b="b"/>
              <a:pathLst>
                <a:path w="4040271" h="297044">
                  <a:moveTo>
                    <a:pt x="0" y="0"/>
                  </a:moveTo>
                  <a:lnTo>
                    <a:pt x="4040271" y="0"/>
                  </a:lnTo>
                  <a:lnTo>
                    <a:pt x="4040271" y="297044"/>
                  </a:lnTo>
                  <a:lnTo>
                    <a:pt x="0" y="297044"/>
                  </a:lnTo>
                  <a:close/>
                </a:path>
              </a:pathLst>
            </a:custGeom>
            <a:solidFill>
              <a:srgbClr val="0A3544"/>
            </a:solidFill>
          </p:spPr>
          <p:txBody>
            <a:bodyPr/>
            <a:lstStyle/>
            <a:p>
              <a:endParaRPr lang="es-ES"/>
            </a:p>
          </p:txBody>
        </p:sp>
        <p:sp>
          <p:nvSpPr>
            <p:cNvPr id="296" name="TextBox 296"/>
            <p:cNvSpPr txBox="1"/>
            <p:nvPr/>
          </p:nvSpPr>
          <p:spPr>
            <a:xfrm>
              <a:off x="0" y="28575"/>
              <a:ext cx="4040271" cy="268469"/>
            </a:xfrm>
            <a:prstGeom prst="rect">
              <a:avLst/>
            </a:prstGeom>
          </p:spPr>
          <p:txBody>
            <a:bodyPr lIns="48450" tIns="48450" rIns="48450" bIns="48450" rtlCol="0" anchor="ctr"/>
            <a:lstStyle/>
            <a:p>
              <a:pPr algn="ctr">
                <a:lnSpc>
                  <a:spcPts val="2634"/>
                </a:lnSpc>
              </a:pPr>
              <a:endParaRPr/>
            </a:p>
          </p:txBody>
        </p:sp>
      </p:grpSp>
      <p:sp>
        <p:nvSpPr>
          <p:cNvPr id="297" name="TextBox 297"/>
          <p:cNvSpPr txBox="1"/>
          <p:nvPr/>
        </p:nvSpPr>
        <p:spPr>
          <a:xfrm>
            <a:off x="10134600" y="3308042"/>
            <a:ext cx="6136513" cy="307777"/>
          </a:xfrm>
          <a:prstGeom prst="rect">
            <a:avLst/>
          </a:prstGeom>
        </p:spPr>
        <p:txBody>
          <a:bodyPr wrap="square" lIns="0" tIns="0" rIns="0" bIns="0" rtlCol="0" anchor="t">
            <a:spAutoFit/>
          </a:bodyPr>
          <a:lstStyle/>
          <a:p>
            <a:pPr algn="l">
              <a:lnSpc>
                <a:spcPts val="2362"/>
              </a:lnSpc>
              <a:spcBef>
                <a:spcPct val="0"/>
              </a:spcBef>
            </a:pPr>
            <a:r>
              <a:rPr lang="en-US" sz="2250" b="1" dirty="0">
                <a:solidFill>
                  <a:srgbClr val="FFFFFF"/>
                </a:solidFill>
                <a:latin typeface="Roboto Bold"/>
                <a:ea typeface="Roboto Bold"/>
                <a:cs typeface="Roboto Bold"/>
                <a:sym typeface="Roboto Bold"/>
              </a:rPr>
              <a:t>% de </a:t>
            </a:r>
            <a:r>
              <a:rPr lang="en-US" sz="2250" b="1" dirty="0" err="1">
                <a:solidFill>
                  <a:srgbClr val="FFFFFF"/>
                </a:solidFill>
                <a:latin typeface="Roboto Bold"/>
                <a:ea typeface="Roboto Bold"/>
                <a:cs typeface="Roboto Bold"/>
                <a:sym typeface="Roboto Bold"/>
              </a:rPr>
              <a:t>talleres</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que</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aplican</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distinta</a:t>
            </a:r>
            <a:r>
              <a:rPr lang="en-US" sz="2250" b="1" dirty="0">
                <a:solidFill>
                  <a:srgbClr val="FFFFFF"/>
                </a:solidFill>
                <a:latin typeface="Roboto Bold"/>
                <a:ea typeface="Roboto Bold"/>
                <a:cs typeface="Roboto Bold"/>
                <a:sym typeface="Roboto Bold"/>
              </a:rPr>
              <a:t> mano de </a:t>
            </a:r>
            <a:r>
              <a:rPr lang="en-US" sz="2250" b="1" dirty="0" err="1">
                <a:solidFill>
                  <a:srgbClr val="FFFFFF"/>
                </a:solidFill>
                <a:latin typeface="Roboto Bold"/>
                <a:ea typeface="Roboto Bold"/>
                <a:cs typeface="Roboto Bold"/>
                <a:sym typeface="Roboto Bold"/>
              </a:rPr>
              <a:t>obra</a:t>
            </a:r>
            <a:endParaRPr lang="en-US" sz="2250" b="1" dirty="0">
              <a:solidFill>
                <a:srgbClr val="FFFFFF"/>
              </a:solidFill>
              <a:latin typeface="Roboto Bold"/>
              <a:ea typeface="Roboto Bold"/>
              <a:cs typeface="Roboto Bold"/>
              <a:sym typeface="Roboto Bold"/>
            </a:endParaRPr>
          </a:p>
        </p:txBody>
      </p:sp>
      <p:sp>
        <p:nvSpPr>
          <p:cNvPr id="298" name="AutoShape 298"/>
          <p:cNvSpPr/>
          <p:nvPr/>
        </p:nvSpPr>
        <p:spPr>
          <a:xfrm flipV="1">
            <a:off x="8986269" y="3056679"/>
            <a:ext cx="0" cy="4671746"/>
          </a:xfrm>
          <a:prstGeom prst="line">
            <a:avLst/>
          </a:prstGeom>
          <a:ln w="47625" cap="flat">
            <a:solidFill>
              <a:srgbClr val="FFFFFF"/>
            </a:solidFill>
            <a:prstDash val="sysDot"/>
            <a:headEnd type="none" w="sm" len="sm"/>
            <a:tailEnd type="none" w="sm" len="sm"/>
          </a:ln>
        </p:spPr>
        <p:txBody>
          <a:bodyPr/>
          <a:lstStyle/>
          <a:p>
            <a:endParaRPr lang="es-ES"/>
          </a:p>
        </p:txBody>
      </p:sp>
      <p:sp>
        <p:nvSpPr>
          <p:cNvPr id="299" name="Freeform 299"/>
          <p:cNvSpPr/>
          <p:nvPr/>
        </p:nvSpPr>
        <p:spPr>
          <a:xfrm>
            <a:off x="825049" y="8151932"/>
            <a:ext cx="264277" cy="264277"/>
          </a:xfrm>
          <a:custGeom>
            <a:avLst/>
            <a:gdLst/>
            <a:ahLst/>
            <a:cxnLst/>
            <a:rect l="l" t="t" r="r" b="b"/>
            <a:pathLst>
              <a:path w="264277" h="264277">
                <a:moveTo>
                  <a:pt x="0" y="0"/>
                </a:moveTo>
                <a:lnTo>
                  <a:pt x="264277" y="0"/>
                </a:lnTo>
                <a:lnTo>
                  <a:pt x="264277"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300" name="TextBox 300"/>
          <p:cNvSpPr txBox="1"/>
          <p:nvPr/>
        </p:nvSpPr>
        <p:spPr>
          <a:xfrm>
            <a:off x="1304467" y="8104900"/>
            <a:ext cx="16069133"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El 80% de las redes oficiales ha trabajado algo de eléctrico en el último año y, entre estas que trabajan, el 19% aplican una mano de obra distinta a la tarifa oficial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30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0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01"/>
                                        </p:tgtEl>
                                      </p:cBhvr>
                                    </p:cmd>
                                  </p:childTnLst>
                                </p:cTn>
                              </p:par>
                            </p:childTnLst>
                          </p:cTn>
                        </p:par>
                      </p:childTnLst>
                    </p:cTn>
                  </p:par>
                </p:childTnLst>
              </p:cTn>
              <p:nextCondLst>
                <p:cond evt="onClick" delay="0">
                  <p:tgtEl>
                    <p:spTgt spid="301"/>
                  </p:tgtEl>
                </p:cond>
              </p:nextCondLst>
            </p:seq>
            <p:video>
              <p:cMediaNode vol="80000">
                <p:cTn id="12" repeatCount="indefinite" fill="hold" display="0">
                  <p:stCondLst>
                    <p:cond delay="indefinite"/>
                  </p:stCondLst>
                </p:cTn>
                <p:tgtEl>
                  <p:spTgt spid="301"/>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18" name="Diseño sin título (15)">
            <a:hlinkClick r:id="" action="ppaction://media"/>
            <a:extLst>
              <a:ext uri="{FF2B5EF4-FFF2-40B4-BE49-F238E27FC236}">
                <a16:creationId xmlns:a16="http://schemas.microsoft.com/office/drawing/2014/main" id="{60A861B7-F4AD-5C63-6E7A-0B4001803EB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186901" y="2533644"/>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TextBox 8"/>
          <p:cNvSpPr txBox="1"/>
          <p:nvPr/>
        </p:nvSpPr>
        <p:spPr>
          <a:xfrm>
            <a:off x="1630784" y="1143738"/>
            <a:ext cx="3550816" cy="371897"/>
          </a:xfrm>
          <a:prstGeom prst="rect">
            <a:avLst/>
          </a:prstGeom>
        </p:spPr>
        <p:txBody>
          <a:bodyPr wrap="square" lIns="0" tIns="0" rIns="0" bIns="0" rtlCol="0" anchor="t">
            <a:spAutoFit/>
          </a:bodyPr>
          <a:lstStyle/>
          <a:p>
            <a:pPr algn="l">
              <a:lnSpc>
                <a:spcPts val="2865"/>
              </a:lnSpc>
              <a:spcBef>
                <a:spcPct val="0"/>
              </a:spcBef>
            </a:pPr>
            <a:r>
              <a:rPr lang="en-US" sz="2729" b="1" dirty="0">
                <a:solidFill>
                  <a:srgbClr val="FFFFFF"/>
                </a:solidFill>
                <a:latin typeface="Roboto Bold"/>
                <a:ea typeface="Roboto Bold"/>
                <a:cs typeface="Roboto Bold"/>
                <a:sym typeface="Roboto Bold"/>
              </a:rPr>
              <a:t>Key points red </a:t>
            </a:r>
            <a:r>
              <a:rPr lang="en-US" sz="2729" b="1" dirty="0" err="1">
                <a:solidFill>
                  <a:srgbClr val="FFFFFF"/>
                </a:solidFill>
                <a:latin typeface="Roboto Bold"/>
                <a:ea typeface="Roboto Bold"/>
                <a:cs typeface="Roboto Bold"/>
                <a:sym typeface="Roboto Bold"/>
              </a:rPr>
              <a:t>oficial</a:t>
            </a:r>
            <a:endParaRPr lang="en-US" sz="2729" b="1" dirty="0">
              <a:solidFill>
                <a:srgbClr val="FFFFFF"/>
              </a:solidFill>
              <a:latin typeface="Roboto Bold"/>
              <a:ea typeface="Roboto Bold"/>
              <a:cs typeface="Roboto Bold"/>
              <a:sym typeface="Roboto Bold"/>
            </a:endParaRPr>
          </a:p>
        </p:txBody>
      </p:sp>
      <p:sp>
        <p:nvSpPr>
          <p:cNvPr id="9" name="TextBox 9"/>
          <p:cNvSpPr txBox="1"/>
          <p:nvPr/>
        </p:nvSpPr>
        <p:spPr>
          <a:xfrm>
            <a:off x="1580557" y="2466969"/>
            <a:ext cx="15054017" cy="738822"/>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La </a:t>
            </a:r>
            <a:r>
              <a:rPr lang="en-US" sz="2000" b="1">
                <a:solidFill>
                  <a:srgbClr val="FFFFFF"/>
                </a:solidFill>
                <a:latin typeface="Roboto Bold"/>
                <a:ea typeface="Roboto Bold"/>
                <a:cs typeface="Roboto Bold"/>
                <a:sym typeface="Roboto Bold"/>
              </a:rPr>
              <a:t>mano de obra “real” aplicada</a:t>
            </a:r>
            <a:r>
              <a:rPr lang="en-US" sz="2000">
                <a:solidFill>
                  <a:srgbClr val="FFFFFF"/>
                </a:solidFill>
                <a:latin typeface="Roboto"/>
                <a:ea typeface="Roboto"/>
                <a:cs typeface="Roboto"/>
                <a:sym typeface="Roboto"/>
              </a:rPr>
              <a:t> por las redes oficiales de marca de coche es un </a:t>
            </a:r>
            <a:r>
              <a:rPr lang="en-US" sz="2000" b="1">
                <a:solidFill>
                  <a:srgbClr val="FFFFFF"/>
                </a:solidFill>
                <a:latin typeface="Roboto Bold"/>
                <a:ea typeface="Roboto Bold"/>
                <a:cs typeface="Roboto Bold"/>
                <a:sym typeface="Roboto Bold"/>
              </a:rPr>
              <a:t>10% inferior a la marcada como tarifa “oficial”</a:t>
            </a:r>
            <a:r>
              <a:rPr lang="en-US" sz="2000">
                <a:solidFill>
                  <a:srgbClr val="FFFFFF"/>
                </a:solidFill>
                <a:latin typeface="Roboto"/>
                <a:ea typeface="Roboto"/>
                <a:cs typeface="Roboto"/>
                <a:sym typeface="Roboto"/>
              </a:rPr>
              <a:t>. (64,0€ vs 70,9€)</a:t>
            </a:r>
          </a:p>
        </p:txBody>
      </p:sp>
      <p:sp>
        <p:nvSpPr>
          <p:cNvPr id="10" name="Freeform 10"/>
          <p:cNvSpPr/>
          <p:nvPr/>
        </p:nvSpPr>
        <p:spPr>
          <a:xfrm>
            <a:off x="1186901" y="3695621"/>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1" name="TextBox 11"/>
          <p:cNvSpPr txBox="1"/>
          <p:nvPr/>
        </p:nvSpPr>
        <p:spPr>
          <a:xfrm>
            <a:off x="1580557" y="3628946"/>
            <a:ext cx="15160549" cy="1107916"/>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Importante </a:t>
            </a:r>
            <a:r>
              <a:rPr lang="en-US" sz="2000" b="1">
                <a:solidFill>
                  <a:srgbClr val="FFFFFF"/>
                </a:solidFill>
                <a:latin typeface="Roboto Bold"/>
                <a:ea typeface="Roboto Bold"/>
                <a:cs typeface="Roboto Bold"/>
                <a:sym typeface="Roboto Bold"/>
              </a:rPr>
              <a:t>aumento de la mano de obra</a:t>
            </a:r>
            <a:r>
              <a:rPr lang="en-US" sz="2000">
                <a:solidFill>
                  <a:srgbClr val="FFFFFF"/>
                </a:solidFill>
                <a:latin typeface="Roboto"/>
                <a:ea typeface="Roboto"/>
                <a:cs typeface="Roboto"/>
                <a:sym typeface="Roboto"/>
              </a:rPr>
              <a:t> respecto a 2024, cercana al </a:t>
            </a:r>
            <a:r>
              <a:rPr lang="en-US" sz="2000" b="1">
                <a:solidFill>
                  <a:srgbClr val="FFFFFF"/>
                </a:solidFill>
                <a:latin typeface="Roboto Bold"/>
                <a:ea typeface="Roboto Bold"/>
                <a:cs typeface="Roboto Bold"/>
                <a:sym typeface="Roboto Bold"/>
              </a:rPr>
              <a:t>20%</a:t>
            </a:r>
            <a:r>
              <a:rPr lang="en-US" sz="2000">
                <a:solidFill>
                  <a:srgbClr val="FFFFFF"/>
                </a:solidFill>
                <a:latin typeface="Roboto"/>
                <a:ea typeface="Roboto"/>
                <a:cs typeface="Roboto"/>
                <a:sym typeface="Roboto"/>
              </a:rPr>
              <a:t>; dicha subida no solo se debe a aumentos en cada centro, sino que se ve fuertemente influenciada por la política de reducción de agentes o servicios autorizados, que son los que tenían un menor tamaño y una mano de obra más baja</a:t>
            </a:r>
          </a:p>
        </p:txBody>
      </p:sp>
      <p:sp>
        <p:nvSpPr>
          <p:cNvPr id="12" name="Freeform 12"/>
          <p:cNvSpPr/>
          <p:nvPr/>
        </p:nvSpPr>
        <p:spPr>
          <a:xfrm>
            <a:off x="1186901" y="5225018"/>
            <a:ext cx="264277" cy="264277"/>
          </a:xfrm>
          <a:custGeom>
            <a:avLst/>
            <a:gdLst/>
            <a:ahLst/>
            <a:cxnLst/>
            <a:rect l="l" t="t" r="r" b="b"/>
            <a:pathLst>
              <a:path w="264277" h="264277">
                <a:moveTo>
                  <a:pt x="0" y="0"/>
                </a:moveTo>
                <a:lnTo>
                  <a:pt x="264276" y="0"/>
                </a:lnTo>
                <a:lnTo>
                  <a:pt x="264276"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3" name="TextBox 13"/>
          <p:cNvSpPr txBox="1"/>
          <p:nvPr/>
        </p:nvSpPr>
        <p:spPr>
          <a:xfrm>
            <a:off x="1580557" y="5158343"/>
            <a:ext cx="15160549" cy="1107916"/>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La tipología de cliente a la que en </a:t>
            </a:r>
            <a:r>
              <a:rPr lang="en-US" sz="2000" b="1">
                <a:solidFill>
                  <a:srgbClr val="FFFFFF"/>
                </a:solidFill>
                <a:latin typeface="Roboto Bold"/>
                <a:ea typeface="Roboto Bold"/>
                <a:cs typeface="Roboto Bold"/>
                <a:sym typeface="Roboto Bold"/>
              </a:rPr>
              <a:t>mayor proporción</a:t>
            </a:r>
            <a:r>
              <a:rPr lang="en-US" sz="2000">
                <a:solidFill>
                  <a:srgbClr val="FFFFFF"/>
                </a:solidFill>
                <a:latin typeface="Roboto"/>
                <a:ea typeface="Roboto"/>
                <a:cs typeface="Roboto"/>
                <a:sym typeface="Roboto"/>
              </a:rPr>
              <a:t> se le aplica alguna </a:t>
            </a:r>
            <a:r>
              <a:rPr lang="en-US" sz="2000" b="1">
                <a:solidFill>
                  <a:srgbClr val="FFFFFF"/>
                </a:solidFill>
                <a:latin typeface="Roboto Bold"/>
                <a:ea typeface="Roboto Bold"/>
                <a:cs typeface="Roboto Bold"/>
                <a:sym typeface="Roboto Bold"/>
              </a:rPr>
              <a:t>tarifa especial </a:t>
            </a:r>
            <a:r>
              <a:rPr lang="en-US" sz="2000">
                <a:solidFill>
                  <a:srgbClr val="FFFFFF"/>
                </a:solidFill>
                <a:latin typeface="Roboto"/>
                <a:ea typeface="Roboto"/>
                <a:cs typeface="Roboto"/>
                <a:sym typeface="Roboto"/>
              </a:rPr>
              <a:t>es </a:t>
            </a:r>
            <a:r>
              <a:rPr lang="en-US" sz="2000" b="1">
                <a:solidFill>
                  <a:srgbClr val="FFFFFF"/>
                </a:solidFill>
                <a:latin typeface="Roboto Bold"/>
                <a:ea typeface="Roboto Bold"/>
                <a:cs typeface="Roboto Bold"/>
                <a:sym typeface="Roboto Bold"/>
              </a:rPr>
              <a:t>para aseguradoras</a:t>
            </a:r>
            <a:r>
              <a:rPr lang="en-US" sz="2000">
                <a:solidFill>
                  <a:srgbClr val="FFFFFF"/>
                </a:solidFill>
                <a:latin typeface="Roboto"/>
                <a:ea typeface="Roboto"/>
                <a:cs typeface="Roboto"/>
                <a:sym typeface="Roboto"/>
              </a:rPr>
              <a:t> (El 75% de las redes oficiales aplica tarifa distinta a la oficial) siendo la tarifa “real” aplicada un 18% inferior a la oficial (teniendo en cuenta el total de redes oficiales)</a:t>
            </a:r>
          </a:p>
        </p:txBody>
      </p:sp>
      <p:sp>
        <p:nvSpPr>
          <p:cNvPr id="14" name="Freeform 14"/>
          <p:cNvSpPr/>
          <p:nvPr/>
        </p:nvSpPr>
        <p:spPr>
          <a:xfrm>
            <a:off x="1186901" y="6754415"/>
            <a:ext cx="264277" cy="264277"/>
          </a:xfrm>
          <a:custGeom>
            <a:avLst/>
            <a:gdLst/>
            <a:ahLst/>
            <a:cxnLst/>
            <a:rect l="l" t="t" r="r" b="b"/>
            <a:pathLst>
              <a:path w="264277" h="264277">
                <a:moveTo>
                  <a:pt x="0" y="0"/>
                </a:moveTo>
                <a:lnTo>
                  <a:pt x="264276" y="0"/>
                </a:lnTo>
                <a:lnTo>
                  <a:pt x="264276"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5" name="TextBox 15"/>
          <p:cNvSpPr txBox="1"/>
          <p:nvPr/>
        </p:nvSpPr>
        <p:spPr>
          <a:xfrm>
            <a:off x="1580557" y="6687740"/>
            <a:ext cx="15160549" cy="738822"/>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El </a:t>
            </a:r>
            <a:r>
              <a:rPr lang="en-US" sz="2000" b="1">
                <a:solidFill>
                  <a:srgbClr val="FFFFFF"/>
                </a:solidFill>
                <a:latin typeface="Roboto Bold"/>
                <a:ea typeface="Roboto Bold"/>
                <a:cs typeface="Roboto Bold"/>
                <a:sym typeface="Roboto Bold"/>
              </a:rPr>
              <a:t>tamaño</a:t>
            </a:r>
            <a:r>
              <a:rPr lang="en-US" sz="2000">
                <a:solidFill>
                  <a:srgbClr val="FFFFFF"/>
                </a:solidFill>
                <a:latin typeface="Roboto"/>
                <a:ea typeface="Roboto"/>
                <a:cs typeface="Roboto"/>
                <a:sym typeface="Roboto"/>
              </a:rPr>
              <a:t> de taller </a:t>
            </a:r>
            <a:r>
              <a:rPr lang="en-US" sz="2000" b="1">
                <a:solidFill>
                  <a:srgbClr val="FFFFFF"/>
                </a:solidFill>
                <a:latin typeface="Roboto Bold"/>
                <a:ea typeface="Roboto Bold"/>
                <a:cs typeface="Roboto Bold"/>
                <a:sym typeface="Roboto Bold"/>
              </a:rPr>
              <a:t>tiene influencia</a:t>
            </a:r>
            <a:r>
              <a:rPr lang="en-US" sz="2000">
                <a:solidFill>
                  <a:srgbClr val="FFFFFF"/>
                </a:solidFill>
                <a:latin typeface="Roboto"/>
                <a:ea typeface="Roboto"/>
                <a:cs typeface="Roboto"/>
                <a:sym typeface="Roboto"/>
              </a:rPr>
              <a:t> especialmente </a:t>
            </a:r>
            <a:r>
              <a:rPr lang="en-US" sz="2000" b="1">
                <a:solidFill>
                  <a:srgbClr val="FFFFFF"/>
                </a:solidFill>
                <a:latin typeface="Roboto Bold"/>
                <a:ea typeface="Roboto Bold"/>
                <a:cs typeface="Roboto Bold"/>
                <a:sym typeface="Roboto Bold"/>
              </a:rPr>
              <a:t>en los valores de mano de obra</a:t>
            </a:r>
            <a:r>
              <a:rPr lang="en-US" sz="2000">
                <a:solidFill>
                  <a:srgbClr val="FFFFFF"/>
                </a:solidFill>
                <a:latin typeface="Roboto"/>
                <a:ea typeface="Roboto"/>
                <a:cs typeface="Roboto"/>
                <a:sym typeface="Roboto"/>
              </a:rPr>
              <a:t>, a menor tamaño menor tarifa horaria, aunque </a:t>
            </a:r>
            <a:r>
              <a:rPr lang="en-US" sz="2000" b="1">
                <a:solidFill>
                  <a:srgbClr val="FFFFFF"/>
                </a:solidFill>
                <a:latin typeface="Roboto Bold"/>
                <a:ea typeface="Roboto Bold"/>
                <a:cs typeface="Roboto Bold"/>
                <a:sym typeface="Roboto Bold"/>
              </a:rPr>
              <a:t>el diferencial</a:t>
            </a:r>
            <a:r>
              <a:rPr lang="en-US" sz="2000">
                <a:solidFill>
                  <a:srgbClr val="FFFFFF"/>
                </a:solidFill>
                <a:latin typeface="Roboto"/>
                <a:ea typeface="Roboto"/>
                <a:cs typeface="Roboto"/>
                <a:sym typeface="Roboto"/>
              </a:rPr>
              <a:t> porcentual entre la tarifa oficial y la tarifa finalmente aplicada </a:t>
            </a:r>
            <a:r>
              <a:rPr lang="en-US" sz="2000" b="1">
                <a:solidFill>
                  <a:srgbClr val="FFFFFF"/>
                </a:solidFill>
                <a:latin typeface="Roboto Bold"/>
                <a:ea typeface="Roboto Bold"/>
                <a:cs typeface="Roboto Bold"/>
                <a:sym typeface="Roboto Bold"/>
              </a:rPr>
              <a:t>es idéntico</a:t>
            </a:r>
            <a:r>
              <a:rPr lang="en-US" sz="2000">
                <a:solidFill>
                  <a:srgbClr val="FFFFFF"/>
                </a:solidFill>
                <a:latin typeface="Roboto"/>
                <a:ea typeface="Roboto"/>
                <a:cs typeface="Roboto"/>
                <a:sym typeface="Roboto"/>
              </a:rPr>
              <a:t> independientemente del tamaño del taller </a:t>
            </a:r>
            <a:r>
              <a:rPr lang="en-US" sz="2000" b="1">
                <a:solidFill>
                  <a:srgbClr val="FFFFFF"/>
                </a:solidFill>
                <a:latin typeface="Roboto Bold"/>
                <a:ea typeface="Roboto Bold"/>
                <a:cs typeface="Roboto Bold"/>
                <a:sym typeface="Roboto Bold"/>
              </a:rPr>
              <a:t>(-10%)</a:t>
            </a:r>
          </a:p>
        </p:txBody>
      </p:sp>
      <p:sp>
        <p:nvSpPr>
          <p:cNvPr id="16" name="Freeform 16"/>
          <p:cNvSpPr/>
          <p:nvPr/>
        </p:nvSpPr>
        <p:spPr>
          <a:xfrm>
            <a:off x="1186901" y="7914719"/>
            <a:ext cx="264277" cy="264277"/>
          </a:xfrm>
          <a:custGeom>
            <a:avLst/>
            <a:gdLst/>
            <a:ahLst/>
            <a:cxnLst/>
            <a:rect l="l" t="t" r="r" b="b"/>
            <a:pathLst>
              <a:path w="264277" h="264277">
                <a:moveTo>
                  <a:pt x="0" y="0"/>
                </a:moveTo>
                <a:lnTo>
                  <a:pt x="264276" y="0"/>
                </a:lnTo>
                <a:lnTo>
                  <a:pt x="264276"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7" name="TextBox 17"/>
          <p:cNvSpPr txBox="1"/>
          <p:nvPr/>
        </p:nvSpPr>
        <p:spPr>
          <a:xfrm>
            <a:off x="1580557" y="7848044"/>
            <a:ext cx="15160549" cy="738822"/>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Ya un </a:t>
            </a:r>
            <a:r>
              <a:rPr lang="en-US" sz="2000" b="1">
                <a:solidFill>
                  <a:srgbClr val="FFFFFF"/>
                </a:solidFill>
                <a:latin typeface="Roboto Bold"/>
                <a:ea typeface="Roboto Bold"/>
                <a:cs typeface="Roboto Bold"/>
                <a:sym typeface="Roboto Bold"/>
              </a:rPr>
              <a:t>80%</a:t>
            </a:r>
            <a:r>
              <a:rPr lang="en-US" sz="2000">
                <a:solidFill>
                  <a:srgbClr val="FFFFFF"/>
                </a:solidFill>
                <a:latin typeface="Roboto"/>
                <a:ea typeface="Roboto"/>
                <a:cs typeface="Roboto"/>
                <a:sym typeface="Roboto"/>
              </a:rPr>
              <a:t> de las redes oficiales citan algo de </a:t>
            </a:r>
            <a:r>
              <a:rPr lang="en-US" sz="2000" b="1">
                <a:solidFill>
                  <a:srgbClr val="FFFFFF"/>
                </a:solidFill>
                <a:latin typeface="Roboto Bold"/>
                <a:ea typeface="Roboto Bold"/>
                <a:cs typeface="Roboto Bold"/>
                <a:sym typeface="Roboto Bold"/>
              </a:rPr>
              <a:t>peso en coche eléctrico</a:t>
            </a:r>
            <a:r>
              <a:rPr lang="en-US" sz="2000">
                <a:solidFill>
                  <a:srgbClr val="FFFFFF"/>
                </a:solidFill>
                <a:latin typeface="Roboto"/>
                <a:ea typeface="Roboto"/>
                <a:cs typeface="Roboto"/>
                <a:sym typeface="Roboto"/>
              </a:rPr>
              <a:t>, siendo la única categoría donde la tarifa aplicada es superior a la oficial (+6% dado que un 20% de los concesionarios aplican tarifa distinta a la oficial)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8"/>
                                        </p:tgtEl>
                                      </p:cBhvr>
                                    </p:cmd>
                                  </p:childTnLst>
                                </p:cTn>
                              </p:par>
                            </p:childTnLst>
                          </p:cTn>
                        </p:par>
                      </p:childTnLst>
                    </p:cTn>
                  </p:par>
                </p:childTnLst>
              </p:cTn>
              <p:nextCondLst>
                <p:cond evt="onClick" delay="0">
                  <p:tgtEl>
                    <p:spTgt spid="18"/>
                  </p:tgtEl>
                </p:cond>
              </p:nextCondLst>
            </p:seq>
            <p:video>
              <p:cMediaNode vol="80000">
                <p:cTn id="12" repeatCount="indefinite" fill="hold" display="0">
                  <p:stCondLst>
                    <p:cond delay="indefinite"/>
                  </p:stCondLst>
                </p:cTn>
                <p:tgtEl>
                  <p:spTgt spid="18"/>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8" name="Diseño sin título (15)">
            <a:hlinkClick r:id="" action="ppaction://media"/>
            <a:extLst>
              <a:ext uri="{FF2B5EF4-FFF2-40B4-BE49-F238E27FC236}">
                <a16:creationId xmlns:a16="http://schemas.microsoft.com/office/drawing/2014/main" id="{6752865E-E665-39B6-07B5-5F0582D0EE5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8267712" y="1411248"/>
            <a:ext cx="1752577" cy="1752577"/>
          </a:xfrm>
          <a:custGeom>
            <a:avLst/>
            <a:gdLst/>
            <a:ahLst/>
            <a:cxnLst/>
            <a:rect l="l" t="t" r="r" b="b"/>
            <a:pathLst>
              <a:path w="1752577" h="1752577">
                <a:moveTo>
                  <a:pt x="0" y="0"/>
                </a:moveTo>
                <a:lnTo>
                  <a:pt x="1752576" y="0"/>
                </a:lnTo>
                <a:lnTo>
                  <a:pt x="1752576" y="1752577"/>
                </a:lnTo>
                <a:lnTo>
                  <a:pt x="0" y="1752577"/>
                </a:lnTo>
                <a:lnTo>
                  <a:pt x="0" y="0"/>
                </a:lnTo>
                <a:close/>
              </a:path>
            </a:pathLst>
          </a:custGeom>
          <a:blipFill>
            <a:blip r:embed="rId5"/>
            <a:stretch>
              <a:fillRect/>
            </a:stretch>
          </a:blipFill>
        </p:spPr>
        <p:txBody>
          <a:bodyPr/>
          <a:lstStyle/>
          <a:p>
            <a:endParaRPr lang="es-ES"/>
          </a:p>
        </p:txBody>
      </p:sp>
      <p:sp>
        <p:nvSpPr>
          <p:cNvPr id="3" name="TextBox 3"/>
          <p:cNvSpPr txBox="1"/>
          <p:nvPr/>
        </p:nvSpPr>
        <p:spPr>
          <a:xfrm>
            <a:off x="3248252" y="3933595"/>
            <a:ext cx="11991748" cy="676717"/>
          </a:xfrm>
          <a:prstGeom prst="rect">
            <a:avLst/>
          </a:prstGeom>
        </p:spPr>
        <p:txBody>
          <a:bodyPr wrap="square" lIns="0" tIns="0" rIns="0" bIns="0" rtlCol="0" anchor="t">
            <a:spAutoFit/>
          </a:bodyPr>
          <a:lstStyle/>
          <a:p>
            <a:pPr algn="ctr">
              <a:lnSpc>
                <a:spcPts val="5164"/>
              </a:lnSpc>
              <a:spcBef>
                <a:spcPct val="0"/>
              </a:spcBef>
            </a:pPr>
            <a:r>
              <a:rPr lang="en-US" sz="4918" b="1" dirty="0">
                <a:solidFill>
                  <a:srgbClr val="FFFFFF"/>
                </a:solidFill>
                <a:latin typeface="Roboto Bold"/>
                <a:ea typeface="Roboto Bold"/>
                <a:cs typeface="Roboto Bold"/>
                <a:sym typeface="Roboto Bold"/>
              </a:rPr>
              <a:t>Taller </a:t>
            </a:r>
            <a:r>
              <a:rPr lang="en-US" sz="4918" b="1" dirty="0" err="1">
                <a:solidFill>
                  <a:srgbClr val="FFFFFF"/>
                </a:solidFill>
                <a:latin typeface="Roboto Bold"/>
                <a:ea typeface="Roboto Bold"/>
                <a:cs typeface="Roboto Bold"/>
                <a:sym typeface="Roboto Bold"/>
              </a:rPr>
              <a:t>mecánico</a:t>
            </a:r>
            <a:r>
              <a:rPr lang="en-US" sz="4918" b="1" dirty="0">
                <a:solidFill>
                  <a:srgbClr val="FFFFFF"/>
                </a:solidFill>
                <a:latin typeface="Roboto Bold"/>
                <a:ea typeface="Roboto Bold"/>
                <a:cs typeface="Roboto Bold"/>
                <a:sym typeface="Roboto Bold"/>
              </a:rPr>
              <a:t> </a:t>
            </a:r>
            <a:r>
              <a:rPr lang="en-US" sz="4918" b="1" dirty="0" err="1">
                <a:solidFill>
                  <a:srgbClr val="FFFFFF"/>
                </a:solidFill>
                <a:latin typeface="Roboto Bold"/>
                <a:ea typeface="Roboto Bold"/>
                <a:cs typeface="Roboto Bold"/>
                <a:sym typeface="Roboto Bold"/>
              </a:rPr>
              <a:t>independiente</a:t>
            </a:r>
            <a:r>
              <a:rPr lang="en-US" sz="4918" b="1" dirty="0">
                <a:solidFill>
                  <a:srgbClr val="FFFFFF"/>
                </a:solidFill>
                <a:latin typeface="Roboto Bold"/>
                <a:ea typeface="Roboto Bold"/>
                <a:cs typeface="Roboto Bold"/>
                <a:sym typeface="Roboto Bold"/>
              </a:rPr>
              <a:t> NO de RED</a:t>
            </a:r>
          </a:p>
        </p:txBody>
      </p:sp>
      <p:sp>
        <p:nvSpPr>
          <p:cNvPr id="4" name="Freeform 4"/>
          <p:cNvSpPr/>
          <p:nvPr/>
        </p:nvSpPr>
        <p:spPr>
          <a:xfrm>
            <a:off x="767915" y="635445"/>
            <a:ext cx="1645567" cy="485442"/>
          </a:xfrm>
          <a:custGeom>
            <a:avLst/>
            <a:gdLst/>
            <a:ahLst/>
            <a:cxnLst/>
            <a:rect l="l" t="t" r="r" b="b"/>
            <a:pathLst>
              <a:path w="1645567" h="485442">
                <a:moveTo>
                  <a:pt x="0" y="0"/>
                </a:moveTo>
                <a:lnTo>
                  <a:pt x="1645567" y="0"/>
                </a:lnTo>
                <a:lnTo>
                  <a:pt x="1645567" y="485442"/>
                </a:lnTo>
                <a:lnTo>
                  <a:pt x="0" y="48544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 name="AutoShape 5"/>
          <p:cNvSpPr/>
          <p:nvPr/>
        </p:nvSpPr>
        <p:spPr>
          <a:xfrm>
            <a:off x="1047229" y="652822"/>
            <a:ext cx="1366254" cy="0"/>
          </a:xfrm>
          <a:prstGeom prst="line">
            <a:avLst/>
          </a:prstGeom>
          <a:ln w="9525" cap="flat">
            <a:solidFill>
              <a:srgbClr val="FF5C56"/>
            </a:solidFill>
            <a:prstDash val="solid"/>
            <a:headEnd type="none" w="sm" len="sm"/>
            <a:tailEnd type="none" w="sm" len="sm"/>
          </a:ln>
        </p:spPr>
        <p:txBody>
          <a:bodyPr/>
          <a:lstStyle/>
          <a:p>
            <a:endParaRPr lang="es-ES"/>
          </a:p>
        </p:txBody>
      </p:sp>
      <p:sp>
        <p:nvSpPr>
          <p:cNvPr id="6" name="TextBox 6"/>
          <p:cNvSpPr txBox="1"/>
          <p:nvPr/>
        </p:nvSpPr>
        <p:spPr>
          <a:xfrm>
            <a:off x="781331" y="382879"/>
            <a:ext cx="712003" cy="199682"/>
          </a:xfrm>
          <a:prstGeom prst="rect">
            <a:avLst/>
          </a:prstGeom>
        </p:spPr>
        <p:txBody>
          <a:bodyPr lIns="0" tIns="0" rIns="0" bIns="0" rtlCol="0" anchor="t">
            <a:spAutoFit/>
          </a:bodyPr>
          <a:lstStyle/>
          <a:p>
            <a:pPr algn="ctr">
              <a:lnSpc>
                <a:spcPts val="1444"/>
              </a:lnSpc>
            </a:pPr>
            <a:r>
              <a:rPr lang="en-US" sz="1375">
                <a:solidFill>
                  <a:srgbClr val="FF5C56"/>
                </a:solidFill>
                <a:latin typeface="Roboto"/>
                <a:ea typeface="Roboto"/>
                <a:cs typeface="Roboto"/>
                <a:sym typeface="Roboto"/>
              </a:rPr>
              <a:t>ESPACIO</a:t>
            </a:r>
          </a:p>
        </p:txBody>
      </p:sp>
      <p:sp>
        <p:nvSpPr>
          <p:cNvPr id="7" name="TextBox 7"/>
          <p:cNvSpPr txBox="1"/>
          <p:nvPr/>
        </p:nvSpPr>
        <p:spPr>
          <a:xfrm>
            <a:off x="1526136" y="382879"/>
            <a:ext cx="887347" cy="199682"/>
          </a:xfrm>
          <a:prstGeom prst="rect">
            <a:avLst/>
          </a:prstGeom>
        </p:spPr>
        <p:txBody>
          <a:bodyPr lIns="0" tIns="0" rIns="0" bIns="0" rtlCol="0" anchor="t">
            <a:spAutoFit/>
          </a:bodyPr>
          <a:lstStyle/>
          <a:p>
            <a:pPr algn="ctr">
              <a:lnSpc>
                <a:spcPts val="1444"/>
              </a:lnSpc>
            </a:pPr>
            <a:r>
              <a:rPr lang="en-US" sz="1375">
                <a:solidFill>
                  <a:srgbClr val="F5F5EF"/>
                </a:solidFill>
                <a:latin typeface="Roboto"/>
                <a:ea typeface="Roboto"/>
                <a:cs typeface="Roboto"/>
                <a:sym typeface="Roboto"/>
              </a:rPr>
              <a:t>POSVENTA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213" name="Diseño sin título (15)">
            <a:hlinkClick r:id="" action="ppaction://media"/>
            <a:extLst>
              <a:ext uri="{FF2B5EF4-FFF2-40B4-BE49-F238E27FC236}">
                <a16:creationId xmlns:a16="http://schemas.microsoft.com/office/drawing/2014/main" id="{98904004-E188-1290-9815-AC25A77B92A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grpSp>
        <p:nvGrpSpPr>
          <p:cNvPr id="2" name="Group 2"/>
          <p:cNvGrpSpPr/>
          <p:nvPr/>
        </p:nvGrpSpPr>
        <p:grpSpPr>
          <a:xfrm>
            <a:off x="1925499" y="3387705"/>
            <a:ext cx="2600328" cy="833676"/>
            <a:chOff x="0" y="0"/>
            <a:chExt cx="932939" cy="299104"/>
          </a:xfrm>
        </p:grpSpPr>
        <p:sp>
          <p:nvSpPr>
            <p:cNvPr id="3" name="Freeform 3"/>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F59423"/>
            </a:solidFill>
          </p:spPr>
          <p:txBody>
            <a:bodyPr/>
            <a:lstStyle/>
            <a:p>
              <a:endParaRPr lang="es-ES"/>
            </a:p>
          </p:txBody>
        </p:sp>
        <p:sp>
          <p:nvSpPr>
            <p:cNvPr id="4" name="TextBox 4"/>
            <p:cNvSpPr txBox="1"/>
            <p:nvPr/>
          </p:nvSpPr>
          <p:spPr>
            <a:xfrm>
              <a:off x="0" y="19050"/>
              <a:ext cx="932939" cy="280054"/>
            </a:xfrm>
            <a:prstGeom prst="rect">
              <a:avLst/>
            </a:prstGeom>
          </p:spPr>
          <p:txBody>
            <a:bodyPr lIns="63500" tIns="63500" rIns="63500" bIns="63500" rtlCol="0" anchor="ctr"/>
            <a:lstStyle/>
            <a:p>
              <a:pPr algn="ctr">
                <a:lnSpc>
                  <a:spcPts val="1364"/>
                </a:lnSpc>
              </a:pPr>
              <a:endParaRPr/>
            </a:p>
          </p:txBody>
        </p:sp>
      </p:grpSp>
      <p:grpSp>
        <p:nvGrpSpPr>
          <p:cNvPr id="5" name="Group 5"/>
          <p:cNvGrpSpPr/>
          <p:nvPr/>
        </p:nvGrpSpPr>
        <p:grpSpPr>
          <a:xfrm>
            <a:off x="5538182" y="2355260"/>
            <a:ext cx="1302414" cy="717933"/>
            <a:chOff x="0" y="0"/>
            <a:chExt cx="2814940" cy="1551686"/>
          </a:xfrm>
        </p:grpSpPr>
        <p:sp>
          <p:nvSpPr>
            <p:cNvPr id="6" name="Freeform 6"/>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grpSp>
        <p:nvGrpSpPr>
          <p:cNvPr id="7" name="Group 7"/>
          <p:cNvGrpSpPr/>
          <p:nvPr/>
        </p:nvGrpSpPr>
        <p:grpSpPr>
          <a:xfrm>
            <a:off x="1925499" y="4958720"/>
            <a:ext cx="2600328" cy="833676"/>
            <a:chOff x="0" y="0"/>
            <a:chExt cx="932939" cy="299104"/>
          </a:xfrm>
        </p:grpSpPr>
        <p:sp>
          <p:nvSpPr>
            <p:cNvPr id="8" name="Freeform 8"/>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369AA6"/>
            </a:solidFill>
          </p:spPr>
          <p:txBody>
            <a:bodyPr/>
            <a:lstStyle/>
            <a:p>
              <a:endParaRPr lang="es-ES"/>
            </a:p>
          </p:txBody>
        </p:sp>
        <p:sp>
          <p:nvSpPr>
            <p:cNvPr id="9" name="TextBox 9"/>
            <p:cNvSpPr txBox="1"/>
            <p:nvPr/>
          </p:nvSpPr>
          <p:spPr>
            <a:xfrm>
              <a:off x="0" y="19050"/>
              <a:ext cx="932939" cy="280054"/>
            </a:xfrm>
            <a:prstGeom prst="rect">
              <a:avLst/>
            </a:prstGeom>
          </p:spPr>
          <p:txBody>
            <a:bodyPr lIns="63500" tIns="63500" rIns="63500" bIns="63500" rtlCol="0" anchor="ctr"/>
            <a:lstStyle/>
            <a:p>
              <a:pPr algn="ctr">
                <a:lnSpc>
                  <a:spcPts val="1364"/>
                </a:lnSpc>
              </a:pPr>
              <a:endParaRPr/>
            </a:p>
          </p:txBody>
        </p:sp>
      </p:grpSp>
      <p:grpSp>
        <p:nvGrpSpPr>
          <p:cNvPr id="10" name="Group 10"/>
          <p:cNvGrpSpPr/>
          <p:nvPr/>
        </p:nvGrpSpPr>
        <p:grpSpPr>
          <a:xfrm>
            <a:off x="1925499" y="6325467"/>
            <a:ext cx="2600328" cy="833676"/>
            <a:chOff x="0" y="0"/>
            <a:chExt cx="932939" cy="299104"/>
          </a:xfrm>
        </p:grpSpPr>
        <p:sp>
          <p:nvSpPr>
            <p:cNvPr id="11" name="Freeform 11"/>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FF66C4"/>
            </a:solidFill>
          </p:spPr>
          <p:txBody>
            <a:bodyPr/>
            <a:lstStyle/>
            <a:p>
              <a:endParaRPr lang="es-ES"/>
            </a:p>
          </p:txBody>
        </p:sp>
        <p:sp>
          <p:nvSpPr>
            <p:cNvPr id="12" name="TextBox 12"/>
            <p:cNvSpPr txBox="1"/>
            <p:nvPr/>
          </p:nvSpPr>
          <p:spPr>
            <a:xfrm>
              <a:off x="0" y="19050"/>
              <a:ext cx="932939" cy="280054"/>
            </a:xfrm>
            <a:prstGeom prst="rect">
              <a:avLst/>
            </a:prstGeom>
          </p:spPr>
          <p:txBody>
            <a:bodyPr lIns="63500" tIns="63500" rIns="63500" bIns="63500" rtlCol="0" anchor="ctr"/>
            <a:lstStyle/>
            <a:p>
              <a:pPr algn="ctr">
                <a:lnSpc>
                  <a:spcPts val="1364"/>
                </a:lnSpc>
              </a:pPr>
              <a:endParaRPr/>
            </a:p>
          </p:txBody>
        </p:sp>
      </p:grpSp>
      <p:grpSp>
        <p:nvGrpSpPr>
          <p:cNvPr id="13" name="Group 13"/>
          <p:cNvGrpSpPr/>
          <p:nvPr/>
        </p:nvGrpSpPr>
        <p:grpSpPr>
          <a:xfrm>
            <a:off x="1925499" y="7404962"/>
            <a:ext cx="2600328" cy="1126941"/>
            <a:chOff x="0" y="0"/>
            <a:chExt cx="932939" cy="404321"/>
          </a:xfrm>
        </p:grpSpPr>
        <p:sp>
          <p:nvSpPr>
            <p:cNvPr id="14" name="Freeform 14"/>
            <p:cNvSpPr/>
            <p:nvPr/>
          </p:nvSpPr>
          <p:spPr>
            <a:xfrm>
              <a:off x="0" y="0"/>
              <a:ext cx="932939" cy="404321"/>
            </a:xfrm>
            <a:custGeom>
              <a:avLst/>
              <a:gdLst/>
              <a:ahLst/>
              <a:cxnLst/>
              <a:rect l="l" t="t" r="r" b="b"/>
              <a:pathLst>
                <a:path w="932939" h="404321">
                  <a:moveTo>
                    <a:pt x="133978" y="0"/>
                  </a:moveTo>
                  <a:lnTo>
                    <a:pt x="798961" y="0"/>
                  </a:lnTo>
                  <a:cubicBezTo>
                    <a:pt x="834494" y="0"/>
                    <a:pt x="868572" y="14115"/>
                    <a:pt x="893697" y="39241"/>
                  </a:cubicBezTo>
                  <a:cubicBezTo>
                    <a:pt x="918823" y="64367"/>
                    <a:pt x="932939" y="98445"/>
                    <a:pt x="932939" y="133978"/>
                  </a:cubicBezTo>
                  <a:lnTo>
                    <a:pt x="932939" y="270343"/>
                  </a:lnTo>
                  <a:cubicBezTo>
                    <a:pt x="932939" y="344337"/>
                    <a:pt x="872955" y="404321"/>
                    <a:pt x="798961" y="404321"/>
                  </a:cubicBezTo>
                  <a:lnTo>
                    <a:pt x="133978" y="404321"/>
                  </a:lnTo>
                  <a:cubicBezTo>
                    <a:pt x="59984" y="404321"/>
                    <a:pt x="0" y="344337"/>
                    <a:pt x="0" y="270343"/>
                  </a:cubicBezTo>
                  <a:lnTo>
                    <a:pt x="0" y="133978"/>
                  </a:lnTo>
                  <a:cubicBezTo>
                    <a:pt x="0" y="59984"/>
                    <a:pt x="59984" y="0"/>
                    <a:pt x="133978" y="0"/>
                  </a:cubicBezTo>
                  <a:close/>
                </a:path>
              </a:pathLst>
            </a:custGeom>
            <a:solidFill>
              <a:srgbClr val="0CB664"/>
            </a:solidFill>
          </p:spPr>
          <p:txBody>
            <a:bodyPr/>
            <a:lstStyle/>
            <a:p>
              <a:endParaRPr lang="es-ES"/>
            </a:p>
          </p:txBody>
        </p:sp>
        <p:sp>
          <p:nvSpPr>
            <p:cNvPr id="15" name="TextBox 15"/>
            <p:cNvSpPr txBox="1"/>
            <p:nvPr/>
          </p:nvSpPr>
          <p:spPr>
            <a:xfrm>
              <a:off x="0" y="19050"/>
              <a:ext cx="932939" cy="385271"/>
            </a:xfrm>
            <a:prstGeom prst="rect">
              <a:avLst/>
            </a:prstGeom>
          </p:spPr>
          <p:txBody>
            <a:bodyPr lIns="63500" tIns="63500" rIns="63500" bIns="63500" rtlCol="0" anchor="ctr"/>
            <a:lstStyle/>
            <a:p>
              <a:pPr algn="ctr">
                <a:lnSpc>
                  <a:spcPts val="1364"/>
                </a:lnSpc>
              </a:pPr>
              <a:endParaRPr/>
            </a:p>
          </p:txBody>
        </p:sp>
      </p:grpSp>
      <p:grpSp>
        <p:nvGrpSpPr>
          <p:cNvPr id="16" name="Group 16"/>
          <p:cNvGrpSpPr/>
          <p:nvPr/>
        </p:nvGrpSpPr>
        <p:grpSpPr>
          <a:xfrm>
            <a:off x="1925499" y="2285485"/>
            <a:ext cx="2600328" cy="853489"/>
            <a:chOff x="0" y="0"/>
            <a:chExt cx="5620154" cy="1844666"/>
          </a:xfrm>
        </p:grpSpPr>
        <p:sp>
          <p:nvSpPr>
            <p:cNvPr id="17" name="Freeform 17"/>
            <p:cNvSpPr/>
            <p:nvPr/>
          </p:nvSpPr>
          <p:spPr>
            <a:xfrm>
              <a:off x="0" y="0"/>
              <a:ext cx="5620154" cy="1844666"/>
            </a:xfrm>
            <a:custGeom>
              <a:avLst/>
              <a:gdLst/>
              <a:ahLst/>
              <a:cxnLst/>
              <a:rect l="l" t="t" r="r" b="b"/>
              <a:pathLst>
                <a:path w="5620154" h="1844666">
                  <a:moveTo>
                    <a:pt x="0" y="0"/>
                  </a:moveTo>
                  <a:lnTo>
                    <a:pt x="0" y="1844666"/>
                  </a:lnTo>
                  <a:lnTo>
                    <a:pt x="5620154" y="1844666"/>
                  </a:lnTo>
                  <a:lnTo>
                    <a:pt x="5620154" y="0"/>
                  </a:lnTo>
                  <a:lnTo>
                    <a:pt x="0" y="0"/>
                  </a:lnTo>
                  <a:close/>
                  <a:moveTo>
                    <a:pt x="5559194" y="1783706"/>
                  </a:moveTo>
                  <a:lnTo>
                    <a:pt x="59690" y="1783706"/>
                  </a:lnTo>
                  <a:lnTo>
                    <a:pt x="59690" y="59690"/>
                  </a:lnTo>
                  <a:lnTo>
                    <a:pt x="5559194" y="59690"/>
                  </a:lnTo>
                  <a:lnTo>
                    <a:pt x="5559194" y="1783706"/>
                  </a:lnTo>
                  <a:close/>
                </a:path>
              </a:pathLst>
            </a:custGeom>
            <a:solidFill>
              <a:srgbClr val="009CDF"/>
            </a:solidFill>
          </p:spPr>
          <p:txBody>
            <a:bodyPr/>
            <a:lstStyle/>
            <a:p>
              <a:endParaRPr lang="es-ES"/>
            </a:p>
          </p:txBody>
        </p:sp>
      </p:grpSp>
      <p:sp>
        <p:nvSpPr>
          <p:cNvPr id="18" name="AutoShape 18"/>
          <p:cNvSpPr/>
          <p:nvPr/>
        </p:nvSpPr>
        <p:spPr>
          <a:xfrm flipV="1">
            <a:off x="5180869" y="2285485"/>
            <a:ext cx="0" cy="6246418"/>
          </a:xfrm>
          <a:prstGeom prst="line">
            <a:avLst/>
          </a:prstGeom>
          <a:ln w="47625" cap="flat">
            <a:solidFill>
              <a:srgbClr val="FFFFFF"/>
            </a:solidFill>
            <a:prstDash val="sysDot"/>
            <a:headEnd type="none" w="sm" len="sm"/>
            <a:tailEnd type="none" w="sm" len="sm"/>
          </a:ln>
        </p:spPr>
        <p:txBody>
          <a:bodyPr/>
          <a:lstStyle/>
          <a:p>
            <a:endParaRPr lang="es-ES"/>
          </a:p>
        </p:txBody>
      </p:sp>
      <p:sp>
        <p:nvSpPr>
          <p:cNvPr id="19" name="AutoShape 19"/>
          <p:cNvSpPr/>
          <p:nvPr/>
        </p:nvSpPr>
        <p:spPr>
          <a:xfrm flipV="1">
            <a:off x="7216489" y="2285485"/>
            <a:ext cx="0" cy="6246418"/>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20" name="Group 20"/>
          <p:cNvGrpSpPr/>
          <p:nvPr/>
        </p:nvGrpSpPr>
        <p:grpSpPr>
          <a:xfrm>
            <a:off x="5637966" y="3310416"/>
            <a:ext cx="1117489" cy="1366747"/>
            <a:chOff x="0" y="0"/>
            <a:chExt cx="348985" cy="426827"/>
          </a:xfrm>
        </p:grpSpPr>
        <p:sp>
          <p:nvSpPr>
            <p:cNvPr id="21" name="Freeform 21"/>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22" name="TextBox 22"/>
            <p:cNvSpPr txBox="1"/>
            <p:nvPr/>
          </p:nvSpPr>
          <p:spPr>
            <a:xfrm>
              <a:off x="0" y="19050"/>
              <a:ext cx="348985" cy="407777"/>
            </a:xfrm>
            <a:prstGeom prst="rect">
              <a:avLst/>
            </a:prstGeom>
          </p:spPr>
          <p:txBody>
            <a:bodyPr lIns="63500" tIns="63500" rIns="63500" bIns="63500" rtlCol="0" anchor="ctr"/>
            <a:lstStyle/>
            <a:p>
              <a:pPr algn="ctr">
                <a:lnSpc>
                  <a:spcPts val="1364"/>
                </a:lnSpc>
              </a:pPr>
              <a:endParaRPr/>
            </a:p>
          </p:txBody>
        </p:sp>
      </p:grpSp>
      <p:grpSp>
        <p:nvGrpSpPr>
          <p:cNvPr id="23" name="Group 23"/>
          <p:cNvGrpSpPr/>
          <p:nvPr/>
        </p:nvGrpSpPr>
        <p:grpSpPr>
          <a:xfrm>
            <a:off x="5552825" y="3564359"/>
            <a:ext cx="1287772" cy="502632"/>
            <a:chOff x="0" y="0"/>
            <a:chExt cx="402164" cy="156969"/>
          </a:xfrm>
        </p:grpSpPr>
        <p:sp>
          <p:nvSpPr>
            <p:cNvPr id="24" name="Freeform 24"/>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25" name="TextBox 25"/>
            <p:cNvSpPr txBox="1"/>
            <p:nvPr/>
          </p:nvSpPr>
          <p:spPr>
            <a:xfrm>
              <a:off x="0" y="19050"/>
              <a:ext cx="402164" cy="137919"/>
            </a:xfrm>
            <a:prstGeom prst="rect">
              <a:avLst/>
            </a:prstGeom>
          </p:spPr>
          <p:txBody>
            <a:bodyPr lIns="63500" tIns="63500" rIns="63500" bIns="63500" rtlCol="0" anchor="ctr"/>
            <a:lstStyle/>
            <a:p>
              <a:pPr algn="ctr">
                <a:lnSpc>
                  <a:spcPts val="1364"/>
                </a:lnSpc>
              </a:pPr>
              <a:endParaRPr/>
            </a:p>
          </p:txBody>
        </p:sp>
      </p:grpSp>
      <p:grpSp>
        <p:nvGrpSpPr>
          <p:cNvPr id="26" name="Group 26"/>
          <p:cNvGrpSpPr/>
          <p:nvPr/>
        </p:nvGrpSpPr>
        <p:grpSpPr>
          <a:xfrm>
            <a:off x="5630645" y="4914385"/>
            <a:ext cx="1117489" cy="961745"/>
            <a:chOff x="0" y="0"/>
            <a:chExt cx="348985" cy="300347"/>
          </a:xfrm>
        </p:grpSpPr>
        <p:sp>
          <p:nvSpPr>
            <p:cNvPr id="27" name="Freeform 27"/>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28" name="TextBox 28"/>
            <p:cNvSpPr txBox="1"/>
            <p:nvPr/>
          </p:nvSpPr>
          <p:spPr>
            <a:xfrm>
              <a:off x="0" y="19050"/>
              <a:ext cx="348985" cy="281297"/>
            </a:xfrm>
            <a:prstGeom prst="rect">
              <a:avLst/>
            </a:prstGeom>
          </p:spPr>
          <p:txBody>
            <a:bodyPr lIns="63500" tIns="63500" rIns="63500" bIns="63500" rtlCol="0" anchor="ctr"/>
            <a:lstStyle/>
            <a:p>
              <a:pPr algn="ctr">
                <a:lnSpc>
                  <a:spcPts val="1364"/>
                </a:lnSpc>
              </a:pPr>
              <a:endParaRPr/>
            </a:p>
          </p:txBody>
        </p:sp>
      </p:grpSp>
      <p:grpSp>
        <p:nvGrpSpPr>
          <p:cNvPr id="29" name="Group 29"/>
          <p:cNvGrpSpPr/>
          <p:nvPr/>
        </p:nvGrpSpPr>
        <p:grpSpPr>
          <a:xfrm>
            <a:off x="5784809" y="5543507"/>
            <a:ext cx="827740" cy="725479"/>
            <a:chOff x="0" y="0"/>
            <a:chExt cx="927370" cy="812800"/>
          </a:xfrm>
        </p:grpSpPr>
        <p:sp>
          <p:nvSpPr>
            <p:cNvPr id="30" name="Freeform 3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31" name="TextBox 31"/>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2" name="Group 32"/>
          <p:cNvGrpSpPr/>
          <p:nvPr/>
        </p:nvGrpSpPr>
        <p:grpSpPr>
          <a:xfrm>
            <a:off x="5528892" y="6506208"/>
            <a:ext cx="1302414" cy="543542"/>
            <a:chOff x="0" y="0"/>
            <a:chExt cx="2814940" cy="1174772"/>
          </a:xfrm>
        </p:grpSpPr>
        <p:sp>
          <p:nvSpPr>
            <p:cNvPr id="33" name="Freeform 33"/>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sp>
        <p:nvSpPr>
          <p:cNvPr id="34" name="TextBox 34"/>
          <p:cNvSpPr txBox="1"/>
          <p:nvPr/>
        </p:nvSpPr>
        <p:spPr>
          <a:xfrm>
            <a:off x="5370939" y="2524590"/>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100%</a:t>
            </a:r>
          </a:p>
        </p:txBody>
      </p:sp>
      <p:sp>
        <p:nvSpPr>
          <p:cNvPr id="35" name="TextBox 35"/>
          <p:cNvSpPr txBox="1"/>
          <p:nvPr/>
        </p:nvSpPr>
        <p:spPr>
          <a:xfrm>
            <a:off x="5370939" y="4162378"/>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16%</a:t>
            </a:r>
          </a:p>
        </p:txBody>
      </p:sp>
      <p:sp>
        <p:nvSpPr>
          <p:cNvPr id="36" name="TextBox 36"/>
          <p:cNvSpPr txBox="1"/>
          <p:nvPr/>
        </p:nvSpPr>
        <p:spPr>
          <a:xfrm>
            <a:off x="5368970" y="5063009"/>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_ _</a:t>
            </a:r>
          </a:p>
        </p:txBody>
      </p:sp>
      <p:sp>
        <p:nvSpPr>
          <p:cNvPr id="37" name="TextBox 37"/>
          <p:cNvSpPr txBox="1"/>
          <p:nvPr/>
        </p:nvSpPr>
        <p:spPr>
          <a:xfrm>
            <a:off x="5538182" y="5814609"/>
            <a:ext cx="1320994" cy="239368"/>
          </a:xfrm>
          <a:prstGeom prst="rect">
            <a:avLst/>
          </a:prstGeom>
        </p:spPr>
        <p:txBody>
          <a:bodyPr lIns="0" tIns="0" rIns="0" bIns="0" rtlCol="0" anchor="t">
            <a:spAutoFit/>
          </a:bodyPr>
          <a:lstStyle/>
          <a:p>
            <a:pPr algn="ctr">
              <a:lnSpc>
                <a:spcPts val="1819"/>
              </a:lnSpc>
            </a:pPr>
            <a:r>
              <a:rPr lang="en-US" sz="1541" dirty="0">
                <a:solidFill>
                  <a:srgbClr val="FFFFFF"/>
                </a:solidFill>
                <a:latin typeface="Roboto"/>
                <a:ea typeface="Roboto"/>
                <a:cs typeface="Roboto"/>
                <a:sym typeface="Roboto"/>
              </a:rPr>
              <a:t>42,9€/h</a:t>
            </a:r>
          </a:p>
        </p:txBody>
      </p:sp>
      <p:sp>
        <p:nvSpPr>
          <p:cNvPr id="38" name="TextBox 38"/>
          <p:cNvSpPr txBox="1"/>
          <p:nvPr/>
        </p:nvSpPr>
        <p:spPr>
          <a:xfrm>
            <a:off x="5361649" y="6610540"/>
            <a:ext cx="1655481" cy="331244"/>
          </a:xfrm>
          <a:prstGeom prst="rect">
            <a:avLst/>
          </a:prstGeom>
        </p:spPr>
        <p:txBody>
          <a:bodyPr lIns="0" tIns="0" rIns="0" bIns="0" rtlCol="0" anchor="t">
            <a:spAutoFit/>
          </a:bodyPr>
          <a:lstStyle/>
          <a:p>
            <a:pPr algn="ctr">
              <a:lnSpc>
                <a:spcPts val="2518"/>
              </a:lnSpc>
            </a:pPr>
            <a:r>
              <a:rPr lang="en-US" sz="2134" b="1">
                <a:solidFill>
                  <a:srgbClr val="FFFFFF"/>
                </a:solidFill>
                <a:latin typeface="Roboto Bold"/>
                <a:ea typeface="Roboto Bold"/>
                <a:cs typeface="Roboto Bold"/>
                <a:sym typeface="Roboto Bold"/>
              </a:rPr>
              <a:t>42,9/h</a:t>
            </a:r>
          </a:p>
        </p:txBody>
      </p:sp>
      <p:grpSp>
        <p:nvGrpSpPr>
          <p:cNvPr id="39" name="Group 39"/>
          <p:cNvGrpSpPr/>
          <p:nvPr/>
        </p:nvGrpSpPr>
        <p:grpSpPr>
          <a:xfrm>
            <a:off x="5782840" y="7584790"/>
            <a:ext cx="827740" cy="725479"/>
            <a:chOff x="0" y="0"/>
            <a:chExt cx="927370" cy="812800"/>
          </a:xfrm>
        </p:grpSpPr>
        <p:sp>
          <p:nvSpPr>
            <p:cNvPr id="40" name="Freeform 4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41" name="TextBox 41"/>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42" name="TextBox 42"/>
          <p:cNvSpPr txBox="1"/>
          <p:nvPr/>
        </p:nvSpPr>
        <p:spPr>
          <a:xfrm>
            <a:off x="5536214" y="7843986"/>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+8%</a:t>
            </a:r>
          </a:p>
        </p:txBody>
      </p:sp>
      <p:sp>
        <p:nvSpPr>
          <p:cNvPr id="43" name="TextBox 43"/>
          <p:cNvSpPr txBox="1"/>
          <p:nvPr/>
        </p:nvSpPr>
        <p:spPr>
          <a:xfrm>
            <a:off x="2180513" y="3649505"/>
            <a:ext cx="2090300" cy="310076"/>
          </a:xfrm>
          <a:prstGeom prst="rect">
            <a:avLst/>
          </a:prstGeom>
        </p:spPr>
        <p:txBody>
          <a:bodyPr lIns="0" tIns="0" rIns="0" bIns="0" rtlCol="0" anchor="t">
            <a:spAutoFit/>
          </a:bodyPr>
          <a:lstStyle/>
          <a:p>
            <a:pPr algn="ctr">
              <a:lnSpc>
                <a:spcPts val="2443"/>
              </a:lnSpc>
            </a:pPr>
            <a:r>
              <a:rPr lang="en-US" sz="2070">
                <a:solidFill>
                  <a:srgbClr val="FFFFFF"/>
                </a:solidFill>
                <a:latin typeface="Roboto"/>
                <a:ea typeface="Roboto"/>
                <a:cs typeface="Roboto"/>
                <a:sym typeface="Roboto"/>
              </a:rPr>
              <a:t>Reparto clientela</a:t>
            </a:r>
          </a:p>
        </p:txBody>
      </p:sp>
      <p:sp>
        <p:nvSpPr>
          <p:cNvPr id="44" name="TextBox 44"/>
          <p:cNvSpPr txBox="1"/>
          <p:nvPr/>
        </p:nvSpPr>
        <p:spPr>
          <a:xfrm>
            <a:off x="2180513" y="5067327"/>
            <a:ext cx="2090300" cy="614892"/>
          </a:xfrm>
          <a:prstGeom prst="rect">
            <a:avLst/>
          </a:prstGeom>
        </p:spPr>
        <p:txBody>
          <a:bodyPr lIns="0" tIns="0" rIns="0" bIns="0" rtlCol="0" anchor="t">
            <a:spAutoFit/>
          </a:bodyPr>
          <a:lstStyle/>
          <a:p>
            <a:pPr algn="ctr">
              <a:lnSpc>
                <a:spcPts val="2443"/>
              </a:lnSpc>
            </a:pPr>
            <a:r>
              <a:rPr lang="en-US" sz="2070">
                <a:solidFill>
                  <a:srgbClr val="FFFFFF"/>
                </a:solidFill>
                <a:latin typeface="Roboto"/>
                <a:ea typeface="Roboto"/>
                <a:cs typeface="Roboto"/>
                <a:sym typeface="Roboto"/>
              </a:rPr>
              <a:t>Talleres con tarifa especial</a:t>
            </a:r>
          </a:p>
        </p:txBody>
      </p:sp>
      <p:sp>
        <p:nvSpPr>
          <p:cNvPr id="45" name="TextBox 45"/>
          <p:cNvSpPr txBox="1"/>
          <p:nvPr/>
        </p:nvSpPr>
        <p:spPr>
          <a:xfrm>
            <a:off x="2180513" y="6434859"/>
            <a:ext cx="2090300" cy="614892"/>
          </a:xfrm>
          <a:prstGeom prst="rect">
            <a:avLst/>
          </a:prstGeom>
        </p:spPr>
        <p:txBody>
          <a:bodyPr lIns="0" tIns="0" rIns="0" bIns="0" rtlCol="0" anchor="t">
            <a:spAutoFit/>
          </a:bodyPr>
          <a:lstStyle/>
          <a:p>
            <a:pPr algn="ctr">
              <a:lnSpc>
                <a:spcPts val="2443"/>
              </a:lnSpc>
            </a:pPr>
            <a:r>
              <a:rPr lang="en-US" sz="2070">
                <a:solidFill>
                  <a:srgbClr val="FFFFFF"/>
                </a:solidFill>
                <a:latin typeface="Roboto"/>
                <a:ea typeface="Roboto"/>
                <a:cs typeface="Roboto"/>
                <a:sym typeface="Roboto"/>
              </a:rPr>
              <a:t>Tarifa media aplicada</a:t>
            </a:r>
          </a:p>
        </p:txBody>
      </p:sp>
      <p:sp>
        <p:nvSpPr>
          <p:cNvPr id="46" name="TextBox 46"/>
          <p:cNvSpPr txBox="1"/>
          <p:nvPr/>
        </p:nvSpPr>
        <p:spPr>
          <a:xfrm>
            <a:off x="2253829" y="7513123"/>
            <a:ext cx="1943668" cy="919708"/>
          </a:xfrm>
          <a:prstGeom prst="rect">
            <a:avLst/>
          </a:prstGeom>
        </p:spPr>
        <p:txBody>
          <a:bodyPr lIns="0" tIns="0" rIns="0" bIns="0" rtlCol="0" anchor="t">
            <a:spAutoFit/>
          </a:bodyPr>
          <a:lstStyle/>
          <a:p>
            <a:pPr algn="ctr">
              <a:lnSpc>
                <a:spcPts val="2443"/>
              </a:lnSpc>
            </a:pPr>
            <a:r>
              <a:rPr lang="en-US" sz="2070">
                <a:solidFill>
                  <a:srgbClr val="FFFFFF"/>
                </a:solidFill>
                <a:latin typeface="Roboto"/>
                <a:ea typeface="Roboto"/>
                <a:cs typeface="Roboto"/>
                <a:sym typeface="Roboto"/>
              </a:rPr>
              <a:t>Incremento tarifa aplicada 2026 vs 2024</a:t>
            </a:r>
          </a:p>
        </p:txBody>
      </p:sp>
      <p:sp>
        <p:nvSpPr>
          <p:cNvPr id="47" name="TextBox 47"/>
          <p:cNvSpPr txBox="1"/>
          <p:nvPr/>
        </p:nvSpPr>
        <p:spPr>
          <a:xfrm>
            <a:off x="2114528" y="2464312"/>
            <a:ext cx="2222270" cy="495834"/>
          </a:xfrm>
          <a:prstGeom prst="rect">
            <a:avLst/>
          </a:prstGeom>
        </p:spPr>
        <p:txBody>
          <a:bodyPr lIns="0" tIns="0" rIns="0" bIns="0" rtlCol="0" anchor="t">
            <a:spAutoFit/>
          </a:bodyPr>
          <a:lstStyle/>
          <a:p>
            <a:pPr algn="ctr">
              <a:lnSpc>
                <a:spcPts val="1949"/>
              </a:lnSpc>
            </a:pPr>
            <a:r>
              <a:rPr lang="en-US" sz="1651">
                <a:solidFill>
                  <a:srgbClr val="FFFFFF"/>
                </a:solidFill>
                <a:latin typeface="Roboto"/>
                <a:ea typeface="Roboto"/>
                <a:cs typeface="Roboto"/>
                <a:sym typeface="Roboto"/>
              </a:rPr>
              <a:t>Talleres que trabajan con este tipo de cliente</a:t>
            </a:r>
          </a:p>
        </p:txBody>
      </p:sp>
      <p:sp>
        <p:nvSpPr>
          <p:cNvPr id="48" name="TextBox 48"/>
          <p:cNvSpPr txBox="1"/>
          <p:nvPr/>
        </p:nvSpPr>
        <p:spPr>
          <a:xfrm>
            <a:off x="5538182" y="3691229"/>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Particulares</a:t>
            </a:r>
          </a:p>
        </p:txBody>
      </p:sp>
      <p:sp>
        <p:nvSpPr>
          <p:cNvPr id="49" name="TextBox 49"/>
          <p:cNvSpPr txBox="1"/>
          <p:nvPr/>
        </p:nvSpPr>
        <p:spPr>
          <a:xfrm>
            <a:off x="1630784" y="1143738"/>
            <a:ext cx="9440888" cy="371897"/>
          </a:xfrm>
          <a:prstGeom prst="rect">
            <a:avLst/>
          </a:prstGeom>
        </p:spPr>
        <p:txBody>
          <a:bodyPr wrap="square" lIns="0" tIns="0" rIns="0" bIns="0" rtlCol="0" anchor="t">
            <a:spAutoFit/>
          </a:bodyPr>
          <a:lstStyle/>
          <a:p>
            <a:pPr algn="l">
              <a:lnSpc>
                <a:spcPts val="2865"/>
              </a:lnSpc>
              <a:spcBef>
                <a:spcPct val="0"/>
              </a:spcBef>
            </a:pPr>
            <a:r>
              <a:rPr lang="en-US" sz="2729" b="1" dirty="0" err="1">
                <a:solidFill>
                  <a:srgbClr val="FFFFFF"/>
                </a:solidFill>
                <a:latin typeface="Roboto Bold"/>
                <a:ea typeface="Roboto Bold"/>
                <a:cs typeface="Roboto Bold"/>
                <a:sym typeface="Roboto Bold"/>
              </a:rPr>
              <a:t>Precio</a:t>
            </a:r>
            <a:r>
              <a:rPr lang="en-US" sz="2729" b="1" dirty="0">
                <a:solidFill>
                  <a:srgbClr val="FFFFFF"/>
                </a:solidFill>
                <a:latin typeface="Roboto Bold"/>
                <a:ea typeface="Roboto Bold"/>
                <a:cs typeface="Roboto Bold"/>
                <a:sym typeface="Roboto Bold"/>
              </a:rPr>
              <a:t> de la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 Tarifa </a:t>
            </a:r>
            <a:r>
              <a:rPr lang="en-US" sz="2729" b="1" dirty="0" err="1">
                <a:solidFill>
                  <a:srgbClr val="FFFFFF"/>
                </a:solidFill>
                <a:latin typeface="Roboto Bold"/>
                <a:ea typeface="Roboto Bold"/>
                <a:cs typeface="Roboto Bold"/>
                <a:sym typeface="Roboto Bold"/>
              </a:rPr>
              <a:t>oficial</a:t>
            </a:r>
            <a:r>
              <a:rPr lang="en-US" sz="2729" b="1" dirty="0">
                <a:solidFill>
                  <a:srgbClr val="FFFFFF"/>
                </a:solidFill>
                <a:latin typeface="Roboto Bold"/>
                <a:ea typeface="Roboto Bold"/>
                <a:cs typeface="Roboto Bold"/>
                <a:sym typeface="Roboto Bold"/>
              </a:rPr>
              <a:t> vs Tarifa </a:t>
            </a:r>
            <a:r>
              <a:rPr lang="en-US" sz="2729" b="1" dirty="0" err="1">
                <a:solidFill>
                  <a:srgbClr val="FFFFFF"/>
                </a:solidFill>
                <a:latin typeface="Roboto Bold"/>
                <a:ea typeface="Roboto Bold"/>
                <a:cs typeface="Roboto Bold"/>
                <a:sym typeface="Roboto Bold"/>
              </a:rPr>
              <a:t>aplicada</a:t>
            </a:r>
            <a:endParaRPr lang="en-US" sz="2729" b="1" dirty="0">
              <a:solidFill>
                <a:srgbClr val="FFFFFF"/>
              </a:solidFill>
              <a:latin typeface="Roboto Bold"/>
              <a:ea typeface="Roboto Bold"/>
              <a:cs typeface="Roboto Bold"/>
              <a:sym typeface="Roboto Bold"/>
            </a:endParaRPr>
          </a:p>
        </p:txBody>
      </p:sp>
      <p:sp>
        <p:nvSpPr>
          <p:cNvPr id="50" name="Freeform 50"/>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51" name="Freeform 51"/>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2" name="Freeform 52"/>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3" name="AutoShape 53"/>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54" name="AutoShape 54"/>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55" name="Group 55"/>
          <p:cNvGrpSpPr/>
          <p:nvPr/>
        </p:nvGrpSpPr>
        <p:grpSpPr>
          <a:xfrm>
            <a:off x="7792775" y="2355260"/>
            <a:ext cx="1302414" cy="717933"/>
            <a:chOff x="0" y="0"/>
            <a:chExt cx="2814940" cy="1551686"/>
          </a:xfrm>
        </p:grpSpPr>
        <p:sp>
          <p:nvSpPr>
            <p:cNvPr id="56" name="Freeform 56"/>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57" name="AutoShape 57"/>
          <p:cNvSpPr/>
          <p:nvPr/>
        </p:nvSpPr>
        <p:spPr>
          <a:xfrm flipV="1">
            <a:off x="7435462" y="2285485"/>
            <a:ext cx="0" cy="6246418"/>
          </a:xfrm>
          <a:prstGeom prst="line">
            <a:avLst/>
          </a:prstGeom>
          <a:ln w="47625" cap="flat">
            <a:solidFill>
              <a:srgbClr val="FFFFFF"/>
            </a:solidFill>
            <a:prstDash val="sysDot"/>
            <a:headEnd type="none" w="sm" len="sm"/>
            <a:tailEnd type="none" w="sm" len="sm"/>
          </a:ln>
        </p:spPr>
        <p:txBody>
          <a:bodyPr/>
          <a:lstStyle/>
          <a:p>
            <a:endParaRPr lang="es-ES"/>
          </a:p>
        </p:txBody>
      </p:sp>
      <p:sp>
        <p:nvSpPr>
          <p:cNvPr id="58" name="AutoShape 58"/>
          <p:cNvSpPr/>
          <p:nvPr/>
        </p:nvSpPr>
        <p:spPr>
          <a:xfrm flipV="1">
            <a:off x="9471082" y="2285485"/>
            <a:ext cx="0" cy="6246418"/>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59" name="Group 59"/>
          <p:cNvGrpSpPr/>
          <p:nvPr/>
        </p:nvGrpSpPr>
        <p:grpSpPr>
          <a:xfrm>
            <a:off x="7892559" y="3310416"/>
            <a:ext cx="1117489" cy="1366747"/>
            <a:chOff x="0" y="0"/>
            <a:chExt cx="348985" cy="426827"/>
          </a:xfrm>
        </p:grpSpPr>
        <p:sp>
          <p:nvSpPr>
            <p:cNvPr id="60" name="Freeform 60"/>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61" name="TextBox 61"/>
            <p:cNvSpPr txBox="1"/>
            <p:nvPr/>
          </p:nvSpPr>
          <p:spPr>
            <a:xfrm>
              <a:off x="0" y="19050"/>
              <a:ext cx="348985" cy="407777"/>
            </a:xfrm>
            <a:prstGeom prst="rect">
              <a:avLst/>
            </a:prstGeom>
          </p:spPr>
          <p:txBody>
            <a:bodyPr lIns="63500" tIns="63500" rIns="63500" bIns="63500" rtlCol="0" anchor="ctr"/>
            <a:lstStyle/>
            <a:p>
              <a:pPr algn="ctr">
                <a:lnSpc>
                  <a:spcPts val="1364"/>
                </a:lnSpc>
              </a:pPr>
              <a:endParaRPr/>
            </a:p>
          </p:txBody>
        </p:sp>
      </p:grpSp>
      <p:grpSp>
        <p:nvGrpSpPr>
          <p:cNvPr id="62" name="Group 62"/>
          <p:cNvGrpSpPr/>
          <p:nvPr/>
        </p:nvGrpSpPr>
        <p:grpSpPr>
          <a:xfrm>
            <a:off x="7807418" y="3564359"/>
            <a:ext cx="1287772" cy="502632"/>
            <a:chOff x="0" y="0"/>
            <a:chExt cx="402164" cy="156969"/>
          </a:xfrm>
        </p:grpSpPr>
        <p:sp>
          <p:nvSpPr>
            <p:cNvPr id="63" name="Freeform 63"/>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64" name="TextBox 64"/>
            <p:cNvSpPr txBox="1"/>
            <p:nvPr/>
          </p:nvSpPr>
          <p:spPr>
            <a:xfrm>
              <a:off x="0" y="19050"/>
              <a:ext cx="402164" cy="137919"/>
            </a:xfrm>
            <a:prstGeom prst="rect">
              <a:avLst/>
            </a:prstGeom>
          </p:spPr>
          <p:txBody>
            <a:bodyPr lIns="63500" tIns="63500" rIns="63500" bIns="63500" rtlCol="0" anchor="ctr"/>
            <a:lstStyle/>
            <a:p>
              <a:pPr algn="ctr">
                <a:lnSpc>
                  <a:spcPts val="1364"/>
                </a:lnSpc>
              </a:pPr>
              <a:endParaRPr/>
            </a:p>
          </p:txBody>
        </p:sp>
      </p:grpSp>
      <p:grpSp>
        <p:nvGrpSpPr>
          <p:cNvPr id="65" name="Group 65"/>
          <p:cNvGrpSpPr/>
          <p:nvPr/>
        </p:nvGrpSpPr>
        <p:grpSpPr>
          <a:xfrm>
            <a:off x="7885238" y="4914385"/>
            <a:ext cx="1117489" cy="961745"/>
            <a:chOff x="0" y="0"/>
            <a:chExt cx="348985" cy="300347"/>
          </a:xfrm>
        </p:grpSpPr>
        <p:sp>
          <p:nvSpPr>
            <p:cNvPr id="66" name="Freeform 66"/>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67" name="TextBox 67"/>
            <p:cNvSpPr txBox="1"/>
            <p:nvPr/>
          </p:nvSpPr>
          <p:spPr>
            <a:xfrm>
              <a:off x="0" y="19050"/>
              <a:ext cx="348985" cy="281297"/>
            </a:xfrm>
            <a:prstGeom prst="rect">
              <a:avLst/>
            </a:prstGeom>
          </p:spPr>
          <p:txBody>
            <a:bodyPr lIns="63500" tIns="63500" rIns="63500" bIns="63500" rtlCol="0" anchor="ctr"/>
            <a:lstStyle/>
            <a:p>
              <a:pPr algn="ctr">
                <a:lnSpc>
                  <a:spcPts val="1364"/>
                </a:lnSpc>
              </a:pPr>
              <a:endParaRPr/>
            </a:p>
          </p:txBody>
        </p:sp>
      </p:grpSp>
      <p:grpSp>
        <p:nvGrpSpPr>
          <p:cNvPr id="68" name="Group 68"/>
          <p:cNvGrpSpPr/>
          <p:nvPr/>
        </p:nvGrpSpPr>
        <p:grpSpPr>
          <a:xfrm>
            <a:off x="7747685" y="5543507"/>
            <a:ext cx="827740" cy="725479"/>
            <a:chOff x="0" y="0"/>
            <a:chExt cx="927370" cy="812800"/>
          </a:xfrm>
        </p:grpSpPr>
        <p:sp>
          <p:nvSpPr>
            <p:cNvPr id="69" name="Freeform 6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70" name="TextBox 7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71" name="Group 71"/>
          <p:cNvGrpSpPr/>
          <p:nvPr/>
        </p:nvGrpSpPr>
        <p:grpSpPr>
          <a:xfrm>
            <a:off x="8161555" y="5737418"/>
            <a:ext cx="1117489" cy="374652"/>
            <a:chOff x="0" y="0"/>
            <a:chExt cx="348985" cy="117002"/>
          </a:xfrm>
        </p:grpSpPr>
        <p:sp>
          <p:nvSpPr>
            <p:cNvPr id="72" name="Freeform 72"/>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73" name="TextBox 73"/>
            <p:cNvSpPr txBox="1"/>
            <p:nvPr/>
          </p:nvSpPr>
          <p:spPr>
            <a:xfrm>
              <a:off x="0" y="19050"/>
              <a:ext cx="348985" cy="97952"/>
            </a:xfrm>
            <a:prstGeom prst="rect">
              <a:avLst/>
            </a:prstGeom>
          </p:spPr>
          <p:txBody>
            <a:bodyPr lIns="63500" tIns="63500" rIns="63500" bIns="63500" rtlCol="0" anchor="ctr"/>
            <a:lstStyle/>
            <a:p>
              <a:pPr algn="ctr">
                <a:lnSpc>
                  <a:spcPts val="1364"/>
                </a:lnSpc>
              </a:pPr>
              <a:endParaRPr/>
            </a:p>
          </p:txBody>
        </p:sp>
      </p:grpSp>
      <p:grpSp>
        <p:nvGrpSpPr>
          <p:cNvPr id="74" name="Group 74"/>
          <p:cNvGrpSpPr/>
          <p:nvPr/>
        </p:nvGrpSpPr>
        <p:grpSpPr>
          <a:xfrm>
            <a:off x="7783486" y="6506208"/>
            <a:ext cx="1302414" cy="543542"/>
            <a:chOff x="0" y="0"/>
            <a:chExt cx="2814940" cy="1174772"/>
          </a:xfrm>
        </p:grpSpPr>
        <p:sp>
          <p:nvSpPr>
            <p:cNvPr id="75" name="Freeform 75"/>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76" name="Group 76"/>
          <p:cNvGrpSpPr/>
          <p:nvPr/>
        </p:nvGrpSpPr>
        <p:grpSpPr>
          <a:xfrm>
            <a:off x="7892559" y="7077779"/>
            <a:ext cx="326270" cy="326270"/>
            <a:chOff x="0" y="0"/>
            <a:chExt cx="812800" cy="812800"/>
          </a:xfrm>
        </p:grpSpPr>
        <p:sp>
          <p:nvSpPr>
            <p:cNvPr id="77" name="Freeform 77"/>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78" name="TextBox 78"/>
            <p:cNvSpPr txBox="1"/>
            <p:nvPr/>
          </p:nvSpPr>
          <p:spPr>
            <a:xfrm>
              <a:off x="203200" y="9525"/>
              <a:ext cx="406400" cy="701675"/>
            </a:xfrm>
            <a:prstGeom prst="rect">
              <a:avLst/>
            </a:prstGeom>
          </p:spPr>
          <p:txBody>
            <a:bodyPr lIns="63500" tIns="63500" rIns="63500" bIns="63500" rtlCol="0" anchor="ctr"/>
            <a:lstStyle/>
            <a:p>
              <a:pPr algn="ctr">
                <a:lnSpc>
                  <a:spcPts val="1405"/>
                </a:lnSpc>
              </a:pPr>
              <a:endParaRPr/>
            </a:p>
          </p:txBody>
        </p:sp>
      </p:grpSp>
      <p:sp>
        <p:nvSpPr>
          <p:cNvPr id="79" name="TextBox 79"/>
          <p:cNvSpPr txBox="1"/>
          <p:nvPr/>
        </p:nvSpPr>
        <p:spPr>
          <a:xfrm>
            <a:off x="7625532" y="2524590"/>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100%</a:t>
            </a:r>
          </a:p>
        </p:txBody>
      </p:sp>
      <p:sp>
        <p:nvSpPr>
          <p:cNvPr id="80" name="TextBox 80"/>
          <p:cNvSpPr txBox="1"/>
          <p:nvPr/>
        </p:nvSpPr>
        <p:spPr>
          <a:xfrm>
            <a:off x="7625532" y="4162378"/>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74%</a:t>
            </a:r>
          </a:p>
        </p:txBody>
      </p:sp>
      <p:sp>
        <p:nvSpPr>
          <p:cNvPr id="81" name="TextBox 81"/>
          <p:cNvSpPr txBox="1"/>
          <p:nvPr/>
        </p:nvSpPr>
        <p:spPr>
          <a:xfrm>
            <a:off x="7623563" y="5063009"/>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24%</a:t>
            </a:r>
          </a:p>
        </p:txBody>
      </p:sp>
      <p:sp>
        <p:nvSpPr>
          <p:cNvPr id="82" name="TextBox 82"/>
          <p:cNvSpPr txBox="1"/>
          <p:nvPr/>
        </p:nvSpPr>
        <p:spPr>
          <a:xfrm>
            <a:off x="7902305" y="5814609"/>
            <a:ext cx="518501"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39€/h</a:t>
            </a:r>
          </a:p>
        </p:txBody>
      </p:sp>
      <p:sp>
        <p:nvSpPr>
          <p:cNvPr id="83" name="TextBox 83"/>
          <p:cNvSpPr txBox="1"/>
          <p:nvPr/>
        </p:nvSpPr>
        <p:spPr>
          <a:xfrm>
            <a:off x="8292650" y="5800298"/>
            <a:ext cx="1320994" cy="239368"/>
          </a:xfrm>
          <a:prstGeom prst="rect">
            <a:avLst/>
          </a:prstGeom>
        </p:spPr>
        <p:txBody>
          <a:bodyPr lIns="0" tIns="0" rIns="0" bIns="0" rtlCol="0" anchor="t">
            <a:spAutoFit/>
          </a:bodyPr>
          <a:lstStyle/>
          <a:p>
            <a:pPr algn="ctr">
              <a:lnSpc>
                <a:spcPts val="1819"/>
              </a:lnSpc>
            </a:pPr>
            <a:r>
              <a:rPr lang="en-US" sz="1541" b="1">
                <a:solidFill>
                  <a:srgbClr val="FFFFFF"/>
                </a:solidFill>
                <a:latin typeface="Roboto Bold"/>
                <a:ea typeface="Roboto Bold"/>
                <a:cs typeface="Roboto Bold"/>
                <a:sym typeface="Roboto Bold"/>
              </a:rPr>
              <a:t>-9%</a:t>
            </a:r>
          </a:p>
        </p:txBody>
      </p:sp>
      <p:sp>
        <p:nvSpPr>
          <p:cNvPr id="84" name="TextBox 84"/>
          <p:cNvSpPr txBox="1"/>
          <p:nvPr/>
        </p:nvSpPr>
        <p:spPr>
          <a:xfrm>
            <a:off x="7616242" y="6610540"/>
            <a:ext cx="1655481" cy="331244"/>
          </a:xfrm>
          <a:prstGeom prst="rect">
            <a:avLst/>
          </a:prstGeom>
        </p:spPr>
        <p:txBody>
          <a:bodyPr lIns="0" tIns="0" rIns="0" bIns="0" rtlCol="0" anchor="t">
            <a:spAutoFit/>
          </a:bodyPr>
          <a:lstStyle/>
          <a:p>
            <a:pPr algn="ctr">
              <a:lnSpc>
                <a:spcPts val="2518"/>
              </a:lnSpc>
            </a:pPr>
            <a:r>
              <a:rPr lang="en-US" sz="2134" b="1">
                <a:solidFill>
                  <a:srgbClr val="FFFFFF"/>
                </a:solidFill>
                <a:latin typeface="Roboto Bold"/>
                <a:ea typeface="Roboto Bold"/>
                <a:cs typeface="Roboto Bold"/>
                <a:sym typeface="Roboto Bold"/>
              </a:rPr>
              <a:t>41,6€/h</a:t>
            </a:r>
          </a:p>
        </p:txBody>
      </p:sp>
      <p:sp>
        <p:nvSpPr>
          <p:cNvPr id="85" name="TextBox 85"/>
          <p:cNvSpPr txBox="1"/>
          <p:nvPr/>
        </p:nvSpPr>
        <p:spPr>
          <a:xfrm>
            <a:off x="7914929" y="7116468"/>
            <a:ext cx="1320994" cy="239368"/>
          </a:xfrm>
          <a:prstGeom prst="rect">
            <a:avLst/>
          </a:prstGeom>
        </p:spPr>
        <p:txBody>
          <a:bodyPr lIns="0" tIns="0" rIns="0" bIns="0" rtlCol="0" anchor="t">
            <a:spAutoFit/>
          </a:bodyPr>
          <a:lstStyle/>
          <a:p>
            <a:pPr algn="ctr">
              <a:lnSpc>
                <a:spcPts val="1819"/>
              </a:lnSpc>
            </a:pPr>
            <a:r>
              <a:rPr lang="en-US" sz="1541" b="1" i="1">
                <a:solidFill>
                  <a:srgbClr val="FFFFFF"/>
                </a:solidFill>
                <a:latin typeface="Roboto Bold Italics"/>
                <a:ea typeface="Roboto Bold Italics"/>
                <a:cs typeface="Roboto Bold Italics"/>
                <a:sym typeface="Roboto Bold Italics"/>
              </a:rPr>
              <a:t>-3%</a:t>
            </a:r>
          </a:p>
        </p:txBody>
      </p:sp>
      <p:grpSp>
        <p:nvGrpSpPr>
          <p:cNvPr id="86" name="Group 86"/>
          <p:cNvGrpSpPr/>
          <p:nvPr/>
        </p:nvGrpSpPr>
        <p:grpSpPr>
          <a:xfrm>
            <a:off x="8037433" y="7584790"/>
            <a:ext cx="827740" cy="725479"/>
            <a:chOff x="0" y="0"/>
            <a:chExt cx="927370" cy="812800"/>
          </a:xfrm>
        </p:grpSpPr>
        <p:sp>
          <p:nvSpPr>
            <p:cNvPr id="87" name="Freeform 8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88" name="TextBox 8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89" name="TextBox 89"/>
          <p:cNvSpPr txBox="1"/>
          <p:nvPr/>
        </p:nvSpPr>
        <p:spPr>
          <a:xfrm>
            <a:off x="7790807" y="7843986"/>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+9%</a:t>
            </a:r>
          </a:p>
        </p:txBody>
      </p:sp>
      <p:sp>
        <p:nvSpPr>
          <p:cNvPr id="90" name="TextBox 90"/>
          <p:cNvSpPr txBox="1"/>
          <p:nvPr/>
        </p:nvSpPr>
        <p:spPr>
          <a:xfrm>
            <a:off x="7816462" y="3587547"/>
            <a:ext cx="1320994" cy="465294"/>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Buenos clientes</a:t>
            </a:r>
          </a:p>
        </p:txBody>
      </p:sp>
      <p:grpSp>
        <p:nvGrpSpPr>
          <p:cNvPr id="91" name="Group 91"/>
          <p:cNvGrpSpPr/>
          <p:nvPr/>
        </p:nvGrpSpPr>
        <p:grpSpPr>
          <a:xfrm>
            <a:off x="10042394" y="2375328"/>
            <a:ext cx="1302414" cy="717933"/>
            <a:chOff x="0" y="0"/>
            <a:chExt cx="2814940" cy="1551686"/>
          </a:xfrm>
        </p:grpSpPr>
        <p:sp>
          <p:nvSpPr>
            <p:cNvPr id="92" name="Freeform 92"/>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93" name="AutoShape 93"/>
          <p:cNvSpPr/>
          <p:nvPr/>
        </p:nvSpPr>
        <p:spPr>
          <a:xfrm flipV="1">
            <a:off x="9685081" y="2305554"/>
            <a:ext cx="0" cy="6246418"/>
          </a:xfrm>
          <a:prstGeom prst="line">
            <a:avLst/>
          </a:prstGeom>
          <a:ln w="47625" cap="flat">
            <a:solidFill>
              <a:srgbClr val="FFFFFF"/>
            </a:solidFill>
            <a:prstDash val="sysDot"/>
            <a:headEnd type="none" w="sm" len="sm"/>
            <a:tailEnd type="none" w="sm" len="sm"/>
          </a:ln>
        </p:spPr>
        <p:txBody>
          <a:bodyPr/>
          <a:lstStyle/>
          <a:p>
            <a:endParaRPr lang="es-ES"/>
          </a:p>
        </p:txBody>
      </p:sp>
      <p:sp>
        <p:nvSpPr>
          <p:cNvPr id="94" name="AutoShape 94"/>
          <p:cNvSpPr/>
          <p:nvPr/>
        </p:nvSpPr>
        <p:spPr>
          <a:xfrm flipV="1">
            <a:off x="11720701" y="2305554"/>
            <a:ext cx="0" cy="6246418"/>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95" name="Group 95"/>
          <p:cNvGrpSpPr/>
          <p:nvPr/>
        </p:nvGrpSpPr>
        <p:grpSpPr>
          <a:xfrm>
            <a:off x="10142178" y="3330484"/>
            <a:ext cx="1117489" cy="1366747"/>
            <a:chOff x="0" y="0"/>
            <a:chExt cx="348985" cy="426827"/>
          </a:xfrm>
        </p:grpSpPr>
        <p:sp>
          <p:nvSpPr>
            <p:cNvPr id="96" name="Freeform 96"/>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97" name="TextBox 97"/>
            <p:cNvSpPr txBox="1"/>
            <p:nvPr/>
          </p:nvSpPr>
          <p:spPr>
            <a:xfrm>
              <a:off x="0" y="19050"/>
              <a:ext cx="348985" cy="407777"/>
            </a:xfrm>
            <a:prstGeom prst="rect">
              <a:avLst/>
            </a:prstGeom>
          </p:spPr>
          <p:txBody>
            <a:bodyPr lIns="63500" tIns="63500" rIns="63500" bIns="63500" rtlCol="0" anchor="ctr"/>
            <a:lstStyle/>
            <a:p>
              <a:pPr algn="ctr">
                <a:lnSpc>
                  <a:spcPts val="1364"/>
                </a:lnSpc>
              </a:pPr>
              <a:endParaRPr/>
            </a:p>
          </p:txBody>
        </p:sp>
      </p:grpSp>
      <p:grpSp>
        <p:nvGrpSpPr>
          <p:cNvPr id="98" name="Group 98"/>
          <p:cNvGrpSpPr/>
          <p:nvPr/>
        </p:nvGrpSpPr>
        <p:grpSpPr>
          <a:xfrm>
            <a:off x="10057037" y="3584427"/>
            <a:ext cx="1287772" cy="502632"/>
            <a:chOff x="0" y="0"/>
            <a:chExt cx="402164" cy="156969"/>
          </a:xfrm>
        </p:grpSpPr>
        <p:sp>
          <p:nvSpPr>
            <p:cNvPr id="99" name="Freeform 99"/>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00" name="TextBox 100"/>
            <p:cNvSpPr txBox="1"/>
            <p:nvPr/>
          </p:nvSpPr>
          <p:spPr>
            <a:xfrm>
              <a:off x="0" y="19050"/>
              <a:ext cx="402164" cy="137919"/>
            </a:xfrm>
            <a:prstGeom prst="rect">
              <a:avLst/>
            </a:prstGeom>
          </p:spPr>
          <p:txBody>
            <a:bodyPr lIns="63500" tIns="63500" rIns="63500" bIns="63500" rtlCol="0" anchor="ctr"/>
            <a:lstStyle/>
            <a:p>
              <a:pPr algn="ctr">
                <a:lnSpc>
                  <a:spcPts val="1364"/>
                </a:lnSpc>
              </a:pPr>
              <a:endParaRPr/>
            </a:p>
          </p:txBody>
        </p:sp>
      </p:grpSp>
      <p:grpSp>
        <p:nvGrpSpPr>
          <p:cNvPr id="101" name="Group 101"/>
          <p:cNvGrpSpPr/>
          <p:nvPr/>
        </p:nvGrpSpPr>
        <p:grpSpPr>
          <a:xfrm>
            <a:off x="10134857" y="4934454"/>
            <a:ext cx="1117489" cy="961745"/>
            <a:chOff x="0" y="0"/>
            <a:chExt cx="348985" cy="300347"/>
          </a:xfrm>
        </p:grpSpPr>
        <p:sp>
          <p:nvSpPr>
            <p:cNvPr id="102" name="Freeform 102"/>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03" name="TextBox 103"/>
            <p:cNvSpPr txBox="1"/>
            <p:nvPr/>
          </p:nvSpPr>
          <p:spPr>
            <a:xfrm>
              <a:off x="0" y="19050"/>
              <a:ext cx="348985" cy="281297"/>
            </a:xfrm>
            <a:prstGeom prst="rect">
              <a:avLst/>
            </a:prstGeom>
          </p:spPr>
          <p:txBody>
            <a:bodyPr lIns="63500" tIns="63500" rIns="63500" bIns="63500" rtlCol="0" anchor="ctr"/>
            <a:lstStyle/>
            <a:p>
              <a:pPr algn="ctr">
                <a:lnSpc>
                  <a:spcPts val="1364"/>
                </a:lnSpc>
              </a:pPr>
              <a:endParaRPr/>
            </a:p>
          </p:txBody>
        </p:sp>
      </p:grpSp>
      <p:grpSp>
        <p:nvGrpSpPr>
          <p:cNvPr id="104" name="Group 104"/>
          <p:cNvGrpSpPr/>
          <p:nvPr/>
        </p:nvGrpSpPr>
        <p:grpSpPr>
          <a:xfrm>
            <a:off x="9997304" y="5563575"/>
            <a:ext cx="827740" cy="725479"/>
            <a:chOff x="0" y="0"/>
            <a:chExt cx="927370" cy="812800"/>
          </a:xfrm>
        </p:grpSpPr>
        <p:sp>
          <p:nvSpPr>
            <p:cNvPr id="105" name="Freeform 10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06" name="TextBox 10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107" name="Group 107"/>
          <p:cNvGrpSpPr/>
          <p:nvPr/>
        </p:nvGrpSpPr>
        <p:grpSpPr>
          <a:xfrm>
            <a:off x="10411174" y="5757486"/>
            <a:ext cx="1117489" cy="374652"/>
            <a:chOff x="0" y="0"/>
            <a:chExt cx="348985" cy="117002"/>
          </a:xfrm>
        </p:grpSpPr>
        <p:sp>
          <p:nvSpPr>
            <p:cNvPr id="108" name="Freeform 108"/>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09" name="TextBox 109"/>
            <p:cNvSpPr txBox="1"/>
            <p:nvPr/>
          </p:nvSpPr>
          <p:spPr>
            <a:xfrm>
              <a:off x="0" y="19050"/>
              <a:ext cx="348985" cy="97952"/>
            </a:xfrm>
            <a:prstGeom prst="rect">
              <a:avLst/>
            </a:prstGeom>
          </p:spPr>
          <p:txBody>
            <a:bodyPr lIns="63500" tIns="63500" rIns="63500" bIns="63500" rtlCol="0" anchor="ctr"/>
            <a:lstStyle/>
            <a:p>
              <a:pPr algn="ctr">
                <a:lnSpc>
                  <a:spcPts val="1364"/>
                </a:lnSpc>
              </a:pPr>
              <a:endParaRPr/>
            </a:p>
          </p:txBody>
        </p:sp>
      </p:grpSp>
      <p:grpSp>
        <p:nvGrpSpPr>
          <p:cNvPr id="110" name="Group 110"/>
          <p:cNvGrpSpPr/>
          <p:nvPr/>
        </p:nvGrpSpPr>
        <p:grpSpPr>
          <a:xfrm>
            <a:off x="10033105" y="6526277"/>
            <a:ext cx="1302414" cy="543542"/>
            <a:chOff x="0" y="0"/>
            <a:chExt cx="2814940" cy="1174772"/>
          </a:xfrm>
        </p:grpSpPr>
        <p:sp>
          <p:nvSpPr>
            <p:cNvPr id="111" name="Freeform 111"/>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12" name="Group 112"/>
          <p:cNvGrpSpPr/>
          <p:nvPr/>
        </p:nvGrpSpPr>
        <p:grpSpPr>
          <a:xfrm>
            <a:off x="10142178" y="7097848"/>
            <a:ext cx="326270" cy="326270"/>
            <a:chOff x="0" y="0"/>
            <a:chExt cx="812800" cy="812800"/>
          </a:xfrm>
        </p:grpSpPr>
        <p:sp>
          <p:nvSpPr>
            <p:cNvPr id="113" name="Freeform 113"/>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114" name="TextBox 114"/>
            <p:cNvSpPr txBox="1"/>
            <p:nvPr/>
          </p:nvSpPr>
          <p:spPr>
            <a:xfrm>
              <a:off x="203200" y="9525"/>
              <a:ext cx="406400" cy="701675"/>
            </a:xfrm>
            <a:prstGeom prst="rect">
              <a:avLst/>
            </a:prstGeom>
          </p:spPr>
          <p:txBody>
            <a:bodyPr lIns="63500" tIns="63500" rIns="63500" bIns="63500" rtlCol="0" anchor="ctr"/>
            <a:lstStyle/>
            <a:p>
              <a:pPr algn="ctr">
                <a:lnSpc>
                  <a:spcPts val="1405"/>
                </a:lnSpc>
              </a:pPr>
              <a:endParaRPr/>
            </a:p>
          </p:txBody>
        </p:sp>
      </p:grpSp>
      <p:sp>
        <p:nvSpPr>
          <p:cNvPr id="115" name="TextBox 115"/>
          <p:cNvSpPr txBox="1"/>
          <p:nvPr/>
        </p:nvSpPr>
        <p:spPr>
          <a:xfrm>
            <a:off x="9875151" y="2544659"/>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29%</a:t>
            </a:r>
          </a:p>
        </p:txBody>
      </p:sp>
      <p:sp>
        <p:nvSpPr>
          <p:cNvPr id="116" name="TextBox 116"/>
          <p:cNvSpPr txBox="1"/>
          <p:nvPr/>
        </p:nvSpPr>
        <p:spPr>
          <a:xfrm>
            <a:off x="9875151" y="4182447"/>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4%</a:t>
            </a:r>
          </a:p>
        </p:txBody>
      </p:sp>
      <p:sp>
        <p:nvSpPr>
          <p:cNvPr id="117" name="TextBox 117"/>
          <p:cNvSpPr txBox="1"/>
          <p:nvPr/>
        </p:nvSpPr>
        <p:spPr>
          <a:xfrm>
            <a:off x="9873182" y="5083077"/>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36%</a:t>
            </a:r>
          </a:p>
        </p:txBody>
      </p:sp>
      <p:sp>
        <p:nvSpPr>
          <p:cNvPr id="118" name="TextBox 118"/>
          <p:cNvSpPr txBox="1"/>
          <p:nvPr/>
        </p:nvSpPr>
        <p:spPr>
          <a:xfrm>
            <a:off x="9750678" y="5834677"/>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38,2€/h</a:t>
            </a:r>
          </a:p>
        </p:txBody>
      </p:sp>
      <p:sp>
        <p:nvSpPr>
          <p:cNvPr id="119" name="TextBox 119"/>
          <p:cNvSpPr txBox="1"/>
          <p:nvPr/>
        </p:nvSpPr>
        <p:spPr>
          <a:xfrm>
            <a:off x="10542269" y="5820366"/>
            <a:ext cx="1320994" cy="239368"/>
          </a:xfrm>
          <a:prstGeom prst="rect">
            <a:avLst/>
          </a:prstGeom>
        </p:spPr>
        <p:txBody>
          <a:bodyPr lIns="0" tIns="0" rIns="0" bIns="0" rtlCol="0" anchor="t">
            <a:spAutoFit/>
          </a:bodyPr>
          <a:lstStyle/>
          <a:p>
            <a:pPr algn="ctr">
              <a:lnSpc>
                <a:spcPts val="1819"/>
              </a:lnSpc>
            </a:pPr>
            <a:r>
              <a:rPr lang="en-US" sz="1541" b="1">
                <a:solidFill>
                  <a:srgbClr val="FFFFFF"/>
                </a:solidFill>
                <a:latin typeface="Roboto Bold"/>
                <a:ea typeface="Roboto Bold"/>
                <a:cs typeface="Roboto Bold"/>
                <a:sym typeface="Roboto Bold"/>
              </a:rPr>
              <a:t>-11%</a:t>
            </a:r>
          </a:p>
        </p:txBody>
      </p:sp>
      <p:sp>
        <p:nvSpPr>
          <p:cNvPr id="120" name="TextBox 120"/>
          <p:cNvSpPr txBox="1"/>
          <p:nvPr/>
        </p:nvSpPr>
        <p:spPr>
          <a:xfrm>
            <a:off x="9865861" y="6630608"/>
            <a:ext cx="1655481" cy="331244"/>
          </a:xfrm>
          <a:prstGeom prst="rect">
            <a:avLst/>
          </a:prstGeom>
        </p:spPr>
        <p:txBody>
          <a:bodyPr lIns="0" tIns="0" rIns="0" bIns="0" rtlCol="0" anchor="t">
            <a:spAutoFit/>
          </a:bodyPr>
          <a:lstStyle/>
          <a:p>
            <a:pPr algn="ctr">
              <a:lnSpc>
                <a:spcPts val="2518"/>
              </a:lnSpc>
            </a:pPr>
            <a:r>
              <a:rPr lang="en-US" sz="2134" b="1">
                <a:solidFill>
                  <a:srgbClr val="FFFFFF"/>
                </a:solidFill>
                <a:latin typeface="Roboto Bold"/>
                <a:ea typeface="Roboto Bold"/>
                <a:cs typeface="Roboto Bold"/>
                <a:sym typeface="Roboto Bold"/>
              </a:rPr>
              <a:t>42€/h</a:t>
            </a:r>
          </a:p>
        </p:txBody>
      </p:sp>
      <p:sp>
        <p:nvSpPr>
          <p:cNvPr id="121" name="TextBox 121"/>
          <p:cNvSpPr txBox="1"/>
          <p:nvPr/>
        </p:nvSpPr>
        <p:spPr>
          <a:xfrm>
            <a:off x="10164548" y="7136536"/>
            <a:ext cx="1320994" cy="239368"/>
          </a:xfrm>
          <a:prstGeom prst="rect">
            <a:avLst/>
          </a:prstGeom>
        </p:spPr>
        <p:txBody>
          <a:bodyPr lIns="0" tIns="0" rIns="0" bIns="0" rtlCol="0" anchor="t">
            <a:spAutoFit/>
          </a:bodyPr>
          <a:lstStyle/>
          <a:p>
            <a:pPr algn="ctr">
              <a:lnSpc>
                <a:spcPts val="1819"/>
              </a:lnSpc>
            </a:pPr>
            <a:r>
              <a:rPr lang="en-US" sz="1541" b="1" i="1">
                <a:solidFill>
                  <a:srgbClr val="FFFFFF"/>
                </a:solidFill>
                <a:latin typeface="Roboto Bold Italics"/>
                <a:ea typeface="Roboto Bold Italics"/>
                <a:cs typeface="Roboto Bold Italics"/>
                <a:sym typeface="Roboto Bold Italics"/>
              </a:rPr>
              <a:t>-2%</a:t>
            </a:r>
          </a:p>
        </p:txBody>
      </p:sp>
      <p:grpSp>
        <p:nvGrpSpPr>
          <p:cNvPr id="122" name="Group 122"/>
          <p:cNvGrpSpPr/>
          <p:nvPr/>
        </p:nvGrpSpPr>
        <p:grpSpPr>
          <a:xfrm>
            <a:off x="10287052" y="7604858"/>
            <a:ext cx="827740" cy="725479"/>
            <a:chOff x="0" y="0"/>
            <a:chExt cx="927370" cy="812800"/>
          </a:xfrm>
        </p:grpSpPr>
        <p:sp>
          <p:nvSpPr>
            <p:cNvPr id="123" name="Freeform 123"/>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24" name="TextBox 124"/>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125" name="TextBox 125"/>
          <p:cNvSpPr txBox="1"/>
          <p:nvPr/>
        </p:nvSpPr>
        <p:spPr>
          <a:xfrm>
            <a:off x="10040426" y="7864054"/>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+13%</a:t>
            </a:r>
          </a:p>
        </p:txBody>
      </p:sp>
      <p:sp>
        <p:nvSpPr>
          <p:cNvPr id="126" name="TextBox 126"/>
          <p:cNvSpPr txBox="1"/>
          <p:nvPr/>
        </p:nvSpPr>
        <p:spPr>
          <a:xfrm>
            <a:off x="10042394" y="3711297"/>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Renting/flotas</a:t>
            </a:r>
          </a:p>
        </p:txBody>
      </p:sp>
      <p:grpSp>
        <p:nvGrpSpPr>
          <p:cNvPr id="127" name="Group 127"/>
          <p:cNvGrpSpPr/>
          <p:nvPr/>
        </p:nvGrpSpPr>
        <p:grpSpPr>
          <a:xfrm>
            <a:off x="12292013" y="2355260"/>
            <a:ext cx="1302414" cy="717933"/>
            <a:chOff x="0" y="0"/>
            <a:chExt cx="2814940" cy="1551686"/>
          </a:xfrm>
        </p:grpSpPr>
        <p:sp>
          <p:nvSpPr>
            <p:cNvPr id="128" name="Freeform 128"/>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129" name="AutoShape 129"/>
          <p:cNvSpPr/>
          <p:nvPr/>
        </p:nvSpPr>
        <p:spPr>
          <a:xfrm flipV="1">
            <a:off x="11934700" y="2285485"/>
            <a:ext cx="0" cy="6246418"/>
          </a:xfrm>
          <a:prstGeom prst="line">
            <a:avLst/>
          </a:prstGeom>
          <a:ln w="47625" cap="flat">
            <a:solidFill>
              <a:srgbClr val="FFFFFF"/>
            </a:solidFill>
            <a:prstDash val="sysDot"/>
            <a:headEnd type="none" w="sm" len="sm"/>
            <a:tailEnd type="none" w="sm" len="sm"/>
          </a:ln>
        </p:spPr>
        <p:txBody>
          <a:bodyPr/>
          <a:lstStyle/>
          <a:p>
            <a:endParaRPr lang="es-ES"/>
          </a:p>
        </p:txBody>
      </p:sp>
      <p:sp>
        <p:nvSpPr>
          <p:cNvPr id="130" name="AutoShape 130"/>
          <p:cNvSpPr/>
          <p:nvPr/>
        </p:nvSpPr>
        <p:spPr>
          <a:xfrm flipV="1">
            <a:off x="13970320" y="2285485"/>
            <a:ext cx="0" cy="6246418"/>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131" name="Group 131"/>
          <p:cNvGrpSpPr/>
          <p:nvPr/>
        </p:nvGrpSpPr>
        <p:grpSpPr>
          <a:xfrm>
            <a:off x="12391797" y="3310416"/>
            <a:ext cx="1117489" cy="1366747"/>
            <a:chOff x="0" y="0"/>
            <a:chExt cx="348985" cy="426827"/>
          </a:xfrm>
        </p:grpSpPr>
        <p:sp>
          <p:nvSpPr>
            <p:cNvPr id="132" name="Freeform 132"/>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133" name="TextBox 133"/>
            <p:cNvSpPr txBox="1"/>
            <p:nvPr/>
          </p:nvSpPr>
          <p:spPr>
            <a:xfrm>
              <a:off x="0" y="19050"/>
              <a:ext cx="348985" cy="407777"/>
            </a:xfrm>
            <a:prstGeom prst="rect">
              <a:avLst/>
            </a:prstGeom>
          </p:spPr>
          <p:txBody>
            <a:bodyPr lIns="63500" tIns="63500" rIns="63500" bIns="63500" rtlCol="0" anchor="ctr"/>
            <a:lstStyle/>
            <a:p>
              <a:pPr algn="ctr">
                <a:lnSpc>
                  <a:spcPts val="1364"/>
                </a:lnSpc>
              </a:pPr>
              <a:endParaRPr/>
            </a:p>
          </p:txBody>
        </p:sp>
      </p:grpSp>
      <p:grpSp>
        <p:nvGrpSpPr>
          <p:cNvPr id="134" name="Group 134"/>
          <p:cNvGrpSpPr/>
          <p:nvPr/>
        </p:nvGrpSpPr>
        <p:grpSpPr>
          <a:xfrm>
            <a:off x="12306656" y="3564359"/>
            <a:ext cx="1287772" cy="502632"/>
            <a:chOff x="0" y="0"/>
            <a:chExt cx="402164" cy="156969"/>
          </a:xfrm>
        </p:grpSpPr>
        <p:sp>
          <p:nvSpPr>
            <p:cNvPr id="135" name="Freeform 135"/>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36" name="TextBox 136"/>
            <p:cNvSpPr txBox="1"/>
            <p:nvPr/>
          </p:nvSpPr>
          <p:spPr>
            <a:xfrm>
              <a:off x="0" y="19050"/>
              <a:ext cx="402164" cy="137919"/>
            </a:xfrm>
            <a:prstGeom prst="rect">
              <a:avLst/>
            </a:prstGeom>
          </p:spPr>
          <p:txBody>
            <a:bodyPr lIns="63500" tIns="63500" rIns="63500" bIns="63500" rtlCol="0" anchor="ctr"/>
            <a:lstStyle/>
            <a:p>
              <a:pPr algn="ctr">
                <a:lnSpc>
                  <a:spcPts val="1364"/>
                </a:lnSpc>
              </a:pPr>
              <a:endParaRPr/>
            </a:p>
          </p:txBody>
        </p:sp>
      </p:grpSp>
      <p:grpSp>
        <p:nvGrpSpPr>
          <p:cNvPr id="137" name="Group 137"/>
          <p:cNvGrpSpPr/>
          <p:nvPr/>
        </p:nvGrpSpPr>
        <p:grpSpPr>
          <a:xfrm>
            <a:off x="12384476" y="4914385"/>
            <a:ext cx="1117489" cy="961745"/>
            <a:chOff x="0" y="0"/>
            <a:chExt cx="348985" cy="300347"/>
          </a:xfrm>
        </p:grpSpPr>
        <p:sp>
          <p:nvSpPr>
            <p:cNvPr id="138" name="Freeform 138"/>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39" name="TextBox 139"/>
            <p:cNvSpPr txBox="1"/>
            <p:nvPr/>
          </p:nvSpPr>
          <p:spPr>
            <a:xfrm>
              <a:off x="0" y="19050"/>
              <a:ext cx="348985" cy="281297"/>
            </a:xfrm>
            <a:prstGeom prst="rect">
              <a:avLst/>
            </a:prstGeom>
          </p:spPr>
          <p:txBody>
            <a:bodyPr lIns="63500" tIns="63500" rIns="63500" bIns="63500" rtlCol="0" anchor="ctr"/>
            <a:lstStyle/>
            <a:p>
              <a:pPr algn="ctr">
                <a:lnSpc>
                  <a:spcPts val="1364"/>
                </a:lnSpc>
              </a:pPr>
              <a:endParaRPr/>
            </a:p>
          </p:txBody>
        </p:sp>
      </p:grpSp>
      <p:grpSp>
        <p:nvGrpSpPr>
          <p:cNvPr id="140" name="Group 140"/>
          <p:cNvGrpSpPr/>
          <p:nvPr/>
        </p:nvGrpSpPr>
        <p:grpSpPr>
          <a:xfrm>
            <a:off x="12246923" y="5543507"/>
            <a:ext cx="827740" cy="725479"/>
            <a:chOff x="0" y="0"/>
            <a:chExt cx="927370" cy="812800"/>
          </a:xfrm>
        </p:grpSpPr>
        <p:sp>
          <p:nvSpPr>
            <p:cNvPr id="141" name="Freeform 14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42" name="TextBox 142"/>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143" name="Group 143"/>
          <p:cNvGrpSpPr/>
          <p:nvPr/>
        </p:nvGrpSpPr>
        <p:grpSpPr>
          <a:xfrm>
            <a:off x="12660793" y="5737418"/>
            <a:ext cx="1117489" cy="374652"/>
            <a:chOff x="0" y="0"/>
            <a:chExt cx="348985" cy="117002"/>
          </a:xfrm>
        </p:grpSpPr>
        <p:sp>
          <p:nvSpPr>
            <p:cNvPr id="144" name="Freeform 144"/>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45" name="TextBox 145"/>
            <p:cNvSpPr txBox="1"/>
            <p:nvPr/>
          </p:nvSpPr>
          <p:spPr>
            <a:xfrm>
              <a:off x="0" y="19050"/>
              <a:ext cx="348985" cy="97952"/>
            </a:xfrm>
            <a:prstGeom prst="rect">
              <a:avLst/>
            </a:prstGeom>
          </p:spPr>
          <p:txBody>
            <a:bodyPr lIns="63500" tIns="63500" rIns="63500" bIns="63500" rtlCol="0" anchor="ctr"/>
            <a:lstStyle/>
            <a:p>
              <a:pPr algn="ctr">
                <a:lnSpc>
                  <a:spcPts val="1364"/>
                </a:lnSpc>
              </a:pPr>
              <a:endParaRPr/>
            </a:p>
          </p:txBody>
        </p:sp>
      </p:grpSp>
      <p:grpSp>
        <p:nvGrpSpPr>
          <p:cNvPr id="146" name="Group 146"/>
          <p:cNvGrpSpPr/>
          <p:nvPr/>
        </p:nvGrpSpPr>
        <p:grpSpPr>
          <a:xfrm>
            <a:off x="12282724" y="6506208"/>
            <a:ext cx="1302414" cy="543542"/>
            <a:chOff x="0" y="0"/>
            <a:chExt cx="2814940" cy="1174772"/>
          </a:xfrm>
        </p:grpSpPr>
        <p:sp>
          <p:nvSpPr>
            <p:cNvPr id="147" name="Freeform 147"/>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48" name="Group 148"/>
          <p:cNvGrpSpPr/>
          <p:nvPr/>
        </p:nvGrpSpPr>
        <p:grpSpPr>
          <a:xfrm>
            <a:off x="12391797" y="7077779"/>
            <a:ext cx="326270" cy="326270"/>
            <a:chOff x="0" y="0"/>
            <a:chExt cx="812800" cy="812800"/>
          </a:xfrm>
        </p:grpSpPr>
        <p:sp>
          <p:nvSpPr>
            <p:cNvPr id="149" name="Freeform 149"/>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150" name="TextBox 150"/>
            <p:cNvSpPr txBox="1"/>
            <p:nvPr/>
          </p:nvSpPr>
          <p:spPr>
            <a:xfrm>
              <a:off x="203200" y="9525"/>
              <a:ext cx="406400" cy="701675"/>
            </a:xfrm>
            <a:prstGeom prst="rect">
              <a:avLst/>
            </a:prstGeom>
          </p:spPr>
          <p:txBody>
            <a:bodyPr lIns="63500" tIns="63500" rIns="63500" bIns="63500" rtlCol="0" anchor="ctr"/>
            <a:lstStyle/>
            <a:p>
              <a:pPr algn="ctr">
                <a:lnSpc>
                  <a:spcPts val="1405"/>
                </a:lnSpc>
              </a:pPr>
              <a:endParaRPr/>
            </a:p>
          </p:txBody>
        </p:sp>
      </p:grpSp>
      <p:sp>
        <p:nvSpPr>
          <p:cNvPr id="151" name="TextBox 151"/>
          <p:cNvSpPr txBox="1"/>
          <p:nvPr/>
        </p:nvSpPr>
        <p:spPr>
          <a:xfrm>
            <a:off x="12124770" y="2524590"/>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52%</a:t>
            </a:r>
          </a:p>
        </p:txBody>
      </p:sp>
      <p:sp>
        <p:nvSpPr>
          <p:cNvPr id="152" name="TextBox 152"/>
          <p:cNvSpPr txBox="1"/>
          <p:nvPr/>
        </p:nvSpPr>
        <p:spPr>
          <a:xfrm>
            <a:off x="12124770" y="4162378"/>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6%</a:t>
            </a:r>
          </a:p>
        </p:txBody>
      </p:sp>
      <p:sp>
        <p:nvSpPr>
          <p:cNvPr id="153" name="TextBox 153"/>
          <p:cNvSpPr txBox="1"/>
          <p:nvPr/>
        </p:nvSpPr>
        <p:spPr>
          <a:xfrm>
            <a:off x="12122801" y="5063009"/>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46%</a:t>
            </a:r>
          </a:p>
        </p:txBody>
      </p:sp>
      <p:sp>
        <p:nvSpPr>
          <p:cNvPr id="154" name="TextBox 154"/>
          <p:cNvSpPr txBox="1"/>
          <p:nvPr/>
        </p:nvSpPr>
        <p:spPr>
          <a:xfrm>
            <a:off x="12000297" y="5814609"/>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38,6€/h</a:t>
            </a:r>
          </a:p>
        </p:txBody>
      </p:sp>
      <p:sp>
        <p:nvSpPr>
          <p:cNvPr id="155" name="TextBox 155"/>
          <p:cNvSpPr txBox="1"/>
          <p:nvPr/>
        </p:nvSpPr>
        <p:spPr>
          <a:xfrm>
            <a:off x="12791888" y="5800298"/>
            <a:ext cx="1320994" cy="239368"/>
          </a:xfrm>
          <a:prstGeom prst="rect">
            <a:avLst/>
          </a:prstGeom>
        </p:spPr>
        <p:txBody>
          <a:bodyPr lIns="0" tIns="0" rIns="0" bIns="0" rtlCol="0" anchor="t">
            <a:spAutoFit/>
          </a:bodyPr>
          <a:lstStyle/>
          <a:p>
            <a:pPr algn="ctr">
              <a:lnSpc>
                <a:spcPts val="1819"/>
              </a:lnSpc>
            </a:pPr>
            <a:r>
              <a:rPr lang="en-US" sz="1541" b="1">
                <a:solidFill>
                  <a:srgbClr val="FFFFFF"/>
                </a:solidFill>
                <a:latin typeface="Roboto Bold"/>
                <a:ea typeface="Roboto Bold"/>
                <a:cs typeface="Roboto Bold"/>
                <a:sym typeface="Roboto Bold"/>
              </a:rPr>
              <a:t>-10%</a:t>
            </a:r>
          </a:p>
        </p:txBody>
      </p:sp>
      <p:sp>
        <p:nvSpPr>
          <p:cNvPr id="156" name="TextBox 156"/>
          <p:cNvSpPr txBox="1"/>
          <p:nvPr/>
        </p:nvSpPr>
        <p:spPr>
          <a:xfrm>
            <a:off x="12115480" y="6610540"/>
            <a:ext cx="1655481" cy="331244"/>
          </a:xfrm>
          <a:prstGeom prst="rect">
            <a:avLst/>
          </a:prstGeom>
        </p:spPr>
        <p:txBody>
          <a:bodyPr lIns="0" tIns="0" rIns="0" bIns="0" rtlCol="0" anchor="t">
            <a:spAutoFit/>
          </a:bodyPr>
          <a:lstStyle/>
          <a:p>
            <a:pPr algn="ctr">
              <a:lnSpc>
                <a:spcPts val="2518"/>
              </a:lnSpc>
            </a:pPr>
            <a:r>
              <a:rPr lang="en-US" sz="2134" b="1">
                <a:solidFill>
                  <a:srgbClr val="FFFFFF"/>
                </a:solidFill>
                <a:latin typeface="Roboto Bold"/>
                <a:ea typeface="Roboto Bold"/>
                <a:cs typeface="Roboto Bold"/>
                <a:sym typeface="Roboto Bold"/>
              </a:rPr>
              <a:t>40,7€/h</a:t>
            </a:r>
          </a:p>
        </p:txBody>
      </p:sp>
      <p:sp>
        <p:nvSpPr>
          <p:cNvPr id="157" name="TextBox 157"/>
          <p:cNvSpPr txBox="1"/>
          <p:nvPr/>
        </p:nvSpPr>
        <p:spPr>
          <a:xfrm>
            <a:off x="12414167" y="7116468"/>
            <a:ext cx="1320994" cy="239368"/>
          </a:xfrm>
          <a:prstGeom prst="rect">
            <a:avLst/>
          </a:prstGeom>
        </p:spPr>
        <p:txBody>
          <a:bodyPr lIns="0" tIns="0" rIns="0" bIns="0" rtlCol="0" anchor="t">
            <a:spAutoFit/>
          </a:bodyPr>
          <a:lstStyle/>
          <a:p>
            <a:pPr algn="ctr">
              <a:lnSpc>
                <a:spcPts val="1819"/>
              </a:lnSpc>
            </a:pPr>
            <a:r>
              <a:rPr lang="en-US" sz="1541" b="1" i="1">
                <a:solidFill>
                  <a:srgbClr val="FFFFFF"/>
                </a:solidFill>
                <a:latin typeface="Roboto Bold Italics"/>
                <a:ea typeface="Roboto Bold Italics"/>
                <a:cs typeface="Roboto Bold Italics"/>
                <a:sym typeface="Roboto Bold Italics"/>
              </a:rPr>
              <a:t>-5%</a:t>
            </a:r>
          </a:p>
        </p:txBody>
      </p:sp>
      <p:grpSp>
        <p:nvGrpSpPr>
          <p:cNvPr id="158" name="Group 158"/>
          <p:cNvGrpSpPr/>
          <p:nvPr/>
        </p:nvGrpSpPr>
        <p:grpSpPr>
          <a:xfrm>
            <a:off x="12536671" y="7584790"/>
            <a:ext cx="827740" cy="725479"/>
            <a:chOff x="0" y="0"/>
            <a:chExt cx="927370" cy="812800"/>
          </a:xfrm>
        </p:grpSpPr>
        <p:sp>
          <p:nvSpPr>
            <p:cNvPr id="159" name="Freeform 15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60" name="TextBox 16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161" name="TextBox 161"/>
          <p:cNvSpPr txBox="1"/>
          <p:nvPr/>
        </p:nvSpPr>
        <p:spPr>
          <a:xfrm>
            <a:off x="12290045" y="7843986"/>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+19%</a:t>
            </a:r>
          </a:p>
        </p:txBody>
      </p:sp>
      <p:sp>
        <p:nvSpPr>
          <p:cNvPr id="162" name="TextBox 162"/>
          <p:cNvSpPr txBox="1"/>
          <p:nvPr/>
        </p:nvSpPr>
        <p:spPr>
          <a:xfrm>
            <a:off x="12292013" y="3691229"/>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Aseguradora</a:t>
            </a:r>
          </a:p>
        </p:txBody>
      </p:sp>
      <p:grpSp>
        <p:nvGrpSpPr>
          <p:cNvPr id="163" name="Group 163"/>
          <p:cNvGrpSpPr/>
          <p:nvPr/>
        </p:nvGrpSpPr>
        <p:grpSpPr>
          <a:xfrm>
            <a:off x="14541632" y="2375328"/>
            <a:ext cx="1302414" cy="717933"/>
            <a:chOff x="0" y="0"/>
            <a:chExt cx="2814940" cy="1551686"/>
          </a:xfrm>
        </p:grpSpPr>
        <p:sp>
          <p:nvSpPr>
            <p:cNvPr id="164" name="Freeform 164"/>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165" name="AutoShape 165"/>
          <p:cNvSpPr/>
          <p:nvPr/>
        </p:nvSpPr>
        <p:spPr>
          <a:xfrm flipV="1">
            <a:off x="14184319" y="2305554"/>
            <a:ext cx="0" cy="6246418"/>
          </a:xfrm>
          <a:prstGeom prst="line">
            <a:avLst/>
          </a:prstGeom>
          <a:ln w="47625" cap="flat">
            <a:solidFill>
              <a:srgbClr val="FFFFFF"/>
            </a:solidFill>
            <a:prstDash val="sysDot"/>
            <a:headEnd type="none" w="sm" len="sm"/>
            <a:tailEnd type="none" w="sm" len="sm"/>
          </a:ln>
        </p:spPr>
        <p:txBody>
          <a:bodyPr/>
          <a:lstStyle/>
          <a:p>
            <a:endParaRPr lang="es-ES"/>
          </a:p>
        </p:txBody>
      </p:sp>
      <p:sp>
        <p:nvSpPr>
          <p:cNvPr id="166" name="AutoShape 166"/>
          <p:cNvSpPr/>
          <p:nvPr/>
        </p:nvSpPr>
        <p:spPr>
          <a:xfrm flipV="1">
            <a:off x="16219939" y="2305554"/>
            <a:ext cx="0" cy="6246418"/>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167" name="Group 167"/>
          <p:cNvGrpSpPr/>
          <p:nvPr/>
        </p:nvGrpSpPr>
        <p:grpSpPr>
          <a:xfrm>
            <a:off x="14641416" y="3330484"/>
            <a:ext cx="1117489" cy="1366747"/>
            <a:chOff x="0" y="0"/>
            <a:chExt cx="348985" cy="426827"/>
          </a:xfrm>
        </p:grpSpPr>
        <p:sp>
          <p:nvSpPr>
            <p:cNvPr id="168" name="Freeform 168"/>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169" name="TextBox 169"/>
            <p:cNvSpPr txBox="1"/>
            <p:nvPr/>
          </p:nvSpPr>
          <p:spPr>
            <a:xfrm>
              <a:off x="0" y="19050"/>
              <a:ext cx="348985" cy="407777"/>
            </a:xfrm>
            <a:prstGeom prst="rect">
              <a:avLst/>
            </a:prstGeom>
          </p:spPr>
          <p:txBody>
            <a:bodyPr lIns="63500" tIns="63500" rIns="63500" bIns="63500" rtlCol="0" anchor="ctr"/>
            <a:lstStyle/>
            <a:p>
              <a:pPr algn="ctr">
                <a:lnSpc>
                  <a:spcPts val="1364"/>
                </a:lnSpc>
              </a:pPr>
              <a:endParaRPr/>
            </a:p>
          </p:txBody>
        </p:sp>
      </p:grpSp>
      <p:grpSp>
        <p:nvGrpSpPr>
          <p:cNvPr id="170" name="Group 170"/>
          <p:cNvGrpSpPr/>
          <p:nvPr/>
        </p:nvGrpSpPr>
        <p:grpSpPr>
          <a:xfrm>
            <a:off x="14556275" y="3584427"/>
            <a:ext cx="1287772" cy="502632"/>
            <a:chOff x="0" y="0"/>
            <a:chExt cx="402164" cy="156969"/>
          </a:xfrm>
        </p:grpSpPr>
        <p:sp>
          <p:nvSpPr>
            <p:cNvPr id="171" name="Freeform 171"/>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72" name="TextBox 172"/>
            <p:cNvSpPr txBox="1"/>
            <p:nvPr/>
          </p:nvSpPr>
          <p:spPr>
            <a:xfrm>
              <a:off x="0" y="19050"/>
              <a:ext cx="402164" cy="137919"/>
            </a:xfrm>
            <a:prstGeom prst="rect">
              <a:avLst/>
            </a:prstGeom>
          </p:spPr>
          <p:txBody>
            <a:bodyPr lIns="63500" tIns="63500" rIns="63500" bIns="63500" rtlCol="0" anchor="ctr"/>
            <a:lstStyle/>
            <a:p>
              <a:pPr algn="ctr">
                <a:lnSpc>
                  <a:spcPts val="1364"/>
                </a:lnSpc>
              </a:pPr>
              <a:endParaRPr/>
            </a:p>
          </p:txBody>
        </p:sp>
      </p:grpSp>
      <p:grpSp>
        <p:nvGrpSpPr>
          <p:cNvPr id="173" name="Group 173"/>
          <p:cNvGrpSpPr/>
          <p:nvPr/>
        </p:nvGrpSpPr>
        <p:grpSpPr>
          <a:xfrm>
            <a:off x="14634095" y="4934454"/>
            <a:ext cx="1117489" cy="961745"/>
            <a:chOff x="0" y="0"/>
            <a:chExt cx="348985" cy="300347"/>
          </a:xfrm>
        </p:grpSpPr>
        <p:sp>
          <p:nvSpPr>
            <p:cNvPr id="174" name="Freeform 174"/>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75" name="TextBox 175"/>
            <p:cNvSpPr txBox="1"/>
            <p:nvPr/>
          </p:nvSpPr>
          <p:spPr>
            <a:xfrm>
              <a:off x="0" y="19050"/>
              <a:ext cx="348985" cy="281297"/>
            </a:xfrm>
            <a:prstGeom prst="rect">
              <a:avLst/>
            </a:prstGeom>
          </p:spPr>
          <p:txBody>
            <a:bodyPr lIns="63500" tIns="63500" rIns="63500" bIns="63500" rtlCol="0" anchor="ctr"/>
            <a:lstStyle/>
            <a:p>
              <a:pPr algn="ctr">
                <a:lnSpc>
                  <a:spcPts val="1364"/>
                </a:lnSpc>
              </a:pPr>
              <a:endParaRPr/>
            </a:p>
          </p:txBody>
        </p:sp>
      </p:grpSp>
      <p:grpSp>
        <p:nvGrpSpPr>
          <p:cNvPr id="176" name="Group 176"/>
          <p:cNvGrpSpPr/>
          <p:nvPr/>
        </p:nvGrpSpPr>
        <p:grpSpPr>
          <a:xfrm>
            <a:off x="14496542" y="5563575"/>
            <a:ext cx="827740" cy="725479"/>
            <a:chOff x="0" y="0"/>
            <a:chExt cx="927370" cy="812800"/>
          </a:xfrm>
        </p:grpSpPr>
        <p:sp>
          <p:nvSpPr>
            <p:cNvPr id="177" name="Freeform 17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78" name="TextBox 17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179" name="Group 179"/>
          <p:cNvGrpSpPr/>
          <p:nvPr/>
        </p:nvGrpSpPr>
        <p:grpSpPr>
          <a:xfrm>
            <a:off x="14910412" y="5757486"/>
            <a:ext cx="1117489" cy="374652"/>
            <a:chOff x="0" y="0"/>
            <a:chExt cx="348985" cy="117002"/>
          </a:xfrm>
        </p:grpSpPr>
        <p:sp>
          <p:nvSpPr>
            <p:cNvPr id="180" name="Freeform 180"/>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81" name="TextBox 181"/>
            <p:cNvSpPr txBox="1"/>
            <p:nvPr/>
          </p:nvSpPr>
          <p:spPr>
            <a:xfrm>
              <a:off x="0" y="19050"/>
              <a:ext cx="348985" cy="97952"/>
            </a:xfrm>
            <a:prstGeom prst="rect">
              <a:avLst/>
            </a:prstGeom>
          </p:spPr>
          <p:txBody>
            <a:bodyPr lIns="63500" tIns="63500" rIns="63500" bIns="63500" rtlCol="0" anchor="ctr"/>
            <a:lstStyle/>
            <a:p>
              <a:pPr algn="ctr">
                <a:lnSpc>
                  <a:spcPts val="1364"/>
                </a:lnSpc>
              </a:pPr>
              <a:endParaRPr/>
            </a:p>
          </p:txBody>
        </p:sp>
      </p:grpSp>
      <p:grpSp>
        <p:nvGrpSpPr>
          <p:cNvPr id="182" name="Group 182"/>
          <p:cNvGrpSpPr/>
          <p:nvPr/>
        </p:nvGrpSpPr>
        <p:grpSpPr>
          <a:xfrm>
            <a:off x="14532343" y="6526277"/>
            <a:ext cx="1302414" cy="543542"/>
            <a:chOff x="0" y="0"/>
            <a:chExt cx="2814940" cy="1174772"/>
          </a:xfrm>
        </p:grpSpPr>
        <p:sp>
          <p:nvSpPr>
            <p:cNvPr id="183" name="Freeform 183"/>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84" name="Group 184"/>
          <p:cNvGrpSpPr/>
          <p:nvPr/>
        </p:nvGrpSpPr>
        <p:grpSpPr>
          <a:xfrm rot="-10800000">
            <a:off x="14641416" y="7097848"/>
            <a:ext cx="326270" cy="326270"/>
            <a:chOff x="0" y="0"/>
            <a:chExt cx="812800" cy="812800"/>
          </a:xfrm>
        </p:grpSpPr>
        <p:sp>
          <p:nvSpPr>
            <p:cNvPr id="185" name="Freeform 185"/>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D8D8D8"/>
            </a:solidFill>
          </p:spPr>
          <p:txBody>
            <a:bodyPr/>
            <a:lstStyle/>
            <a:p>
              <a:endParaRPr lang="es-ES"/>
            </a:p>
          </p:txBody>
        </p:sp>
        <p:sp>
          <p:nvSpPr>
            <p:cNvPr id="186" name="TextBox 186"/>
            <p:cNvSpPr txBox="1"/>
            <p:nvPr/>
          </p:nvSpPr>
          <p:spPr>
            <a:xfrm>
              <a:off x="203200" y="9525"/>
              <a:ext cx="406400" cy="701675"/>
            </a:xfrm>
            <a:prstGeom prst="rect">
              <a:avLst/>
            </a:prstGeom>
          </p:spPr>
          <p:txBody>
            <a:bodyPr lIns="63500" tIns="63500" rIns="63500" bIns="63500" rtlCol="0" anchor="ctr"/>
            <a:lstStyle/>
            <a:p>
              <a:pPr algn="ctr">
                <a:lnSpc>
                  <a:spcPts val="1405"/>
                </a:lnSpc>
              </a:pPr>
              <a:endParaRPr/>
            </a:p>
          </p:txBody>
        </p:sp>
      </p:grpSp>
      <p:sp>
        <p:nvSpPr>
          <p:cNvPr id="187" name="TextBox 187"/>
          <p:cNvSpPr txBox="1"/>
          <p:nvPr/>
        </p:nvSpPr>
        <p:spPr>
          <a:xfrm>
            <a:off x="14374389" y="2544659"/>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17%</a:t>
            </a:r>
          </a:p>
        </p:txBody>
      </p:sp>
      <p:sp>
        <p:nvSpPr>
          <p:cNvPr id="188" name="TextBox 188"/>
          <p:cNvSpPr txBox="1"/>
          <p:nvPr/>
        </p:nvSpPr>
        <p:spPr>
          <a:xfrm>
            <a:off x="14374389" y="4182447"/>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1%</a:t>
            </a:r>
          </a:p>
        </p:txBody>
      </p:sp>
      <p:sp>
        <p:nvSpPr>
          <p:cNvPr id="189" name="TextBox 189"/>
          <p:cNvSpPr txBox="1"/>
          <p:nvPr/>
        </p:nvSpPr>
        <p:spPr>
          <a:xfrm>
            <a:off x="14372420" y="5083077"/>
            <a:ext cx="1655481" cy="365753"/>
          </a:xfrm>
          <a:prstGeom prst="rect">
            <a:avLst/>
          </a:prstGeom>
        </p:spPr>
        <p:txBody>
          <a:bodyPr lIns="0" tIns="0" rIns="0" bIns="0" rtlCol="0" anchor="t">
            <a:spAutoFit/>
          </a:bodyPr>
          <a:lstStyle/>
          <a:p>
            <a:pPr algn="ctr">
              <a:lnSpc>
                <a:spcPts val="2807"/>
              </a:lnSpc>
            </a:pPr>
            <a:r>
              <a:rPr lang="en-US" sz="2378" b="1">
                <a:solidFill>
                  <a:srgbClr val="FFFFFF"/>
                </a:solidFill>
                <a:latin typeface="Roboto Bold"/>
                <a:ea typeface="Roboto Bold"/>
                <a:cs typeface="Roboto Bold"/>
                <a:sym typeface="Roboto Bold"/>
              </a:rPr>
              <a:t>21%</a:t>
            </a:r>
          </a:p>
        </p:txBody>
      </p:sp>
      <p:sp>
        <p:nvSpPr>
          <p:cNvPr id="190" name="TextBox 190"/>
          <p:cNvSpPr txBox="1"/>
          <p:nvPr/>
        </p:nvSpPr>
        <p:spPr>
          <a:xfrm>
            <a:off x="14249916" y="5834677"/>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53,7€/h</a:t>
            </a:r>
          </a:p>
        </p:txBody>
      </p:sp>
      <p:sp>
        <p:nvSpPr>
          <p:cNvPr id="191" name="TextBox 191"/>
          <p:cNvSpPr txBox="1"/>
          <p:nvPr/>
        </p:nvSpPr>
        <p:spPr>
          <a:xfrm>
            <a:off x="15041507" y="5820366"/>
            <a:ext cx="1320994" cy="239368"/>
          </a:xfrm>
          <a:prstGeom prst="rect">
            <a:avLst/>
          </a:prstGeom>
        </p:spPr>
        <p:txBody>
          <a:bodyPr lIns="0" tIns="0" rIns="0" bIns="0" rtlCol="0" anchor="t">
            <a:spAutoFit/>
          </a:bodyPr>
          <a:lstStyle/>
          <a:p>
            <a:pPr algn="ctr">
              <a:lnSpc>
                <a:spcPts val="1819"/>
              </a:lnSpc>
            </a:pPr>
            <a:r>
              <a:rPr lang="en-US" sz="1541" b="1" dirty="0">
                <a:solidFill>
                  <a:srgbClr val="FFFFFF"/>
                </a:solidFill>
                <a:latin typeface="Roboto Bold"/>
                <a:ea typeface="Roboto Bold"/>
                <a:cs typeface="Roboto Bold"/>
                <a:sym typeface="Roboto Bold"/>
              </a:rPr>
              <a:t>+25%</a:t>
            </a:r>
          </a:p>
        </p:txBody>
      </p:sp>
      <p:sp>
        <p:nvSpPr>
          <p:cNvPr id="192" name="TextBox 192"/>
          <p:cNvSpPr txBox="1"/>
          <p:nvPr/>
        </p:nvSpPr>
        <p:spPr>
          <a:xfrm>
            <a:off x="14365099" y="6630608"/>
            <a:ext cx="1655481" cy="331244"/>
          </a:xfrm>
          <a:prstGeom prst="rect">
            <a:avLst/>
          </a:prstGeom>
        </p:spPr>
        <p:txBody>
          <a:bodyPr lIns="0" tIns="0" rIns="0" bIns="0" rtlCol="0" anchor="t">
            <a:spAutoFit/>
          </a:bodyPr>
          <a:lstStyle/>
          <a:p>
            <a:pPr algn="ctr">
              <a:lnSpc>
                <a:spcPts val="2518"/>
              </a:lnSpc>
            </a:pPr>
            <a:r>
              <a:rPr lang="en-US" sz="2134" b="1">
                <a:solidFill>
                  <a:srgbClr val="FFFFFF"/>
                </a:solidFill>
                <a:latin typeface="Roboto Bold"/>
                <a:ea typeface="Roboto Bold"/>
                <a:cs typeface="Roboto Bold"/>
                <a:sym typeface="Roboto Bold"/>
              </a:rPr>
              <a:t>47,3€/h</a:t>
            </a:r>
          </a:p>
        </p:txBody>
      </p:sp>
      <p:sp>
        <p:nvSpPr>
          <p:cNvPr id="193" name="TextBox 193"/>
          <p:cNvSpPr txBox="1"/>
          <p:nvPr/>
        </p:nvSpPr>
        <p:spPr>
          <a:xfrm>
            <a:off x="14663786" y="7136536"/>
            <a:ext cx="1320994" cy="239368"/>
          </a:xfrm>
          <a:prstGeom prst="rect">
            <a:avLst/>
          </a:prstGeom>
        </p:spPr>
        <p:txBody>
          <a:bodyPr lIns="0" tIns="0" rIns="0" bIns="0" rtlCol="0" anchor="t">
            <a:spAutoFit/>
          </a:bodyPr>
          <a:lstStyle/>
          <a:p>
            <a:pPr algn="ctr">
              <a:lnSpc>
                <a:spcPts val="1819"/>
              </a:lnSpc>
            </a:pPr>
            <a:r>
              <a:rPr lang="en-US" sz="1541" b="1" i="1">
                <a:solidFill>
                  <a:srgbClr val="FFFFFF"/>
                </a:solidFill>
                <a:latin typeface="Roboto Bold Italics"/>
                <a:ea typeface="Roboto Bold Italics"/>
                <a:cs typeface="Roboto Bold Italics"/>
                <a:sym typeface="Roboto Bold Italics"/>
              </a:rPr>
              <a:t>+10%</a:t>
            </a:r>
          </a:p>
        </p:txBody>
      </p:sp>
      <p:grpSp>
        <p:nvGrpSpPr>
          <p:cNvPr id="194" name="Group 194"/>
          <p:cNvGrpSpPr/>
          <p:nvPr/>
        </p:nvGrpSpPr>
        <p:grpSpPr>
          <a:xfrm>
            <a:off x="14786290" y="7604858"/>
            <a:ext cx="827740" cy="725479"/>
            <a:chOff x="0" y="0"/>
            <a:chExt cx="927370" cy="812800"/>
          </a:xfrm>
        </p:grpSpPr>
        <p:sp>
          <p:nvSpPr>
            <p:cNvPr id="195" name="Freeform 19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96" name="TextBox 19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197" name="TextBox 197"/>
          <p:cNvSpPr txBox="1"/>
          <p:nvPr/>
        </p:nvSpPr>
        <p:spPr>
          <a:xfrm>
            <a:off x="14539664" y="7864054"/>
            <a:ext cx="1320994" cy="23936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+5%</a:t>
            </a:r>
          </a:p>
        </p:txBody>
      </p:sp>
      <p:sp>
        <p:nvSpPr>
          <p:cNvPr id="198" name="TextBox 198"/>
          <p:cNvSpPr txBox="1"/>
          <p:nvPr/>
        </p:nvSpPr>
        <p:spPr>
          <a:xfrm>
            <a:off x="14541632" y="3711297"/>
            <a:ext cx="1320994" cy="239438"/>
          </a:xfrm>
          <a:prstGeom prst="rect">
            <a:avLst/>
          </a:prstGeom>
        </p:spPr>
        <p:txBody>
          <a:bodyPr lIns="0" tIns="0" rIns="0" bIns="0" rtlCol="0" anchor="t">
            <a:spAutoFit/>
          </a:bodyPr>
          <a:lstStyle/>
          <a:p>
            <a:pPr algn="ctr">
              <a:lnSpc>
                <a:spcPts val="1819"/>
              </a:lnSpc>
            </a:pPr>
            <a:r>
              <a:rPr lang="en-US" sz="1541">
                <a:solidFill>
                  <a:srgbClr val="FFFFFF"/>
                </a:solidFill>
                <a:latin typeface="Roboto"/>
                <a:ea typeface="Roboto"/>
                <a:cs typeface="Roboto"/>
                <a:sym typeface="Roboto"/>
              </a:rPr>
              <a:t>Coche EV</a:t>
            </a:r>
          </a:p>
        </p:txBody>
      </p:sp>
      <p:grpSp>
        <p:nvGrpSpPr>
          <p:cNvPr id="199" name="Group 199"/>
          <p:cNvGrpSpPr/>
          <p:nvPr/>
        </p:nvGrpSpPr>
        <p:grpSpPr>
          <a:xfrm>
            <a:off x="8494985" y="4263511"/>
            <a:ext cx="2164361" cy="1297455"/>
            <a:chOff x="0" y="0"/>
            <a:chExt cx="2885814" cy="1729940"/>
          </a:xfrm>
        </p:grpSpPr>
        <p:grpSp>
          <p:nvGrpSpPr>
            <p:cNvPr id="200" name="Group 200"/>
            <p:cNvGrpSpPr/>
            <p:nvPr/>
          </p:nvGrpSpPr>
          <p:grpSpPr>
            <a:xfrm>
              <a:off x="475565" y="0"/>
              <a:ext cx="1973789" cy="1729940"/>
              <a:chOff x="0" y="0"/>
              <a:chExt cx="927370" cy="812800"/>
            </a:xfrm>
          </p:grpSpPr>
          <p:sp>
            <p:nvSpPr>
              <p:cNvPr id="201" name="Freeform 20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02" name="TextBox 202"/>
              <p:cNvSpPr txBox="1"/>
              <p:nvPr/>
            </p:nvSpPr>
            <p:spPr>
              <a:xfrm>
                <a:off x="86941" y="85725"/>
                <a:ext cx="753488" cy="650875"/>
              </a:xfrm>
              <a:prstGeom prst="rect">
                <a:avLst/>
              </a:prstGeom>
            </p:spPr>
            <p:txBody>
              <a:bodyPr lIns="50800" tIns="50800" rIns="50800" bIns="50800" rtlCol="0" anchor="ctr"/>
              <a:lstStyle/>
              <a:p>
                <a:pPr algn="ctr">
                  <a:lnSpc>
                    <a:spcPts val="1405"/>
                  </a:lnSpc>
                </a:pPr>
                <a:endParaRPr/>
              </a:p>
            </p:txBody>
          </p:sp>
        </p:grpSp>
        <p:grpSp>
          <p:nvGrpSpPr>
            <p:cNvPr id="203" name="Group 203"/>
            <p:cNvGrpSpPr/>
            <p:nvPr/>
          </p:nvGrpSpPr>
          <p:grpSpPr>
            <a:xfrm>
              <a:off x="558328" y="72538"/>
              <a:ext cx="1808264" cy="1584865"/>
              <a:chOff x="0" y="0"/>
              <a:chExt cx="927370" cy="812800"/>
            </a:xfrm>
          </p:grpSpPr>
          <p:sp>
            <p:nvSpPr>
              <p:cNvPr id="204" name="Freeform 20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205" name="TextBox 205"/>
              <p:cNvSpPr txBox="1"/>
              <p:nvPr/>
            </p:nvSpPr>
            <p:spPr>
              <a:xfrm>
                <a:off x="86941" y="85725"/>
                <a:ext cx="753488" cy="650875"/>
              </a:xfrm>
              <a:prstGeom prst="rect">
                <a:avLst/>
              </a:prstGeom>
            </p:spPr>
            <p:txBody>
              <a:bodyPr lIns="50800" tIns="50800" rIns="50800" bIns="50800" rtlCol="0" anchor="ctr"/>
              <a:lstStyle/>
              <a:p>
                <a:pPr algn="ctr">
                  <a:lnSpc>
                    <a:spcPts val="1405"/>
                  </a:lnSpc>
                </a:pPr>
                <a:endParaRPr/>
              </a:p>
            </p:txBody>
          </p:sp>
        </p:grpSp>
        <p:sp>
          <p:nvSpPr>
            <p:cNvPr id="206" name="TextBox 206"/>
            <p:cNvSpPr txBox="1"/>
            <p:nvPr/>
          </p:nvSpPr>
          <p:spPr>
            <a:xfrm>
              <a:off x="0" y="821522"/>
              <a:ext cx="2885814" cy="505368"/>
            </a:xfrm>
            <a:prstGeom prst="rect">
              <a:avLst/>
            </a:prstGeom>
          </p:spPr>
          <p:txBody>
            <a:bodyPr lIns="0" tIns="0" rIns="0" bIns="0" rtlCol="0" anchor="t">
              <a:spAutoFit/>
            </a:bodyPr>
            <a:lstStyle/>
            <a:p>
              <a:pPr algn="ctr">
                <a:lnSpc>
                  <a:spcPts val="2980"/>
                </a:lnSpc>
              </a:pPr>
              <a:r>
                <a:rPr lang="en-US" sz="2526" b="1">
                  <a:solidFill>
                    <a:srgbClr val="FFFFFF"/>
                  </a:solidFill>
                  <a:latin typeface="Roboto Bold"/>
                  <a:ea typeface="Roboto Bold"/>
                  <a:cs typeface="Roboto Bold"/>
                  <a:sym typeface="Roboto Bold"/>
                </a:rPr>
                <a:t>42,9€/h</a:t>
              </a:r>
            </a:p>
          </p:txBody>
        </p:sp>
        <p:sp>
          <p:nvSpPr>
            <p:cNvPr id="207" name="TextBox 207"/>
            <p:cNvSpPr txBox="1"/>
            <p:nvPr/>
          </p:nvSpPr>
          <p:spPr>
            <a:xfrm>
              <a:off x="0" y="372864"/>
              <a:ext cx="2885814" cy="372348"/>
            </a:xfrm>
            <a:prstGeom prst="rect">
              <a:avLst/>
            </a:prstGeom>
          </p:spPr>
          <p:txBody>
            <a:bodyPr lIns="0" tIns="0" rIns="0" bIns="0" rtlCol="0" anchor="t">
              <a:spAutoFit/>
            </a:bodyPr>
            <a:lstStyle/>
            <a:p>
              <a:pPr algn="ctr">
                <a:lnSpc>
                  <a:spcPts val="2186"/>
                </a:lnSpc>
              </a:pPr>
              <a:r>
                <a:rPr lang="en-US" sz="1853" b="1">
                  <a:solidFill>
                    <a:srgbClr val="FFFFFF"/>
                  </a:solidFill>
                  <a:latin typeface="Roboto Bold"/>
                  <a:ea typeface="Roboto Bold"/>
                  <a:cs typeface="Roboto Bold"/>
                  <a:sym typeface="Roboto Bold"/>
                </a:rPr>
                <a:t>Tarifa</a:t>
              </a:r>
            </a:p>
          </p:txBody>
        </p:sp>
      </p:grpSp>
      <p:sp>
        <p:nvSpPr>
          <p:cNvPr id="209" name="TextBox 209"/>
          <p:cNvSpPr txBox="1"/>
          <p:nvPr/>
        </p:nvSpPr>
        <p:spPr>
          <a:xfrm>
            <a:off x="8801390" y="6009983"/>
            <a:ext cx="303514" cy="87987"/>
          </a:xfrm>
          <a:prstGeom prst="rect">
            <a:avLst/>
          </a:prstGeom>
        </p:spPr>
        <p:txBody>
          <a:bodyPr lIns="0" tIns="0" rIns="0" bIns="0" rtlCol="0" anchor="t">
            <a:spAutoFit/>
          </a:bodyPr>
          <a:lstStyle/>
          <a:p>
            <a:pPr algn="ctr">
              <a:lnSpc>
                <a:spcPts val="685"/>
              </a:lnSpc>
            </a:pPr>
            <a:r>
              <a:rPr lang="en-US" sz="581">
                <a:solidFill>
                  <a:srgbClr val="FFFFFF"/>
                </a:solidFill>
                <a:latin typeface="Roboto"/>
                <a:ea typeface="Roboto"/>
                <a:cs typeface="Roboto"/>
                <a:sym typeface="Roboto"/>
              </a:rPr>
              <a:t>vs oficial</a:t>
            </a:r>
          </a:p>
        </p:txBody>
      </p:sp>
      <p:sp>
        <p:nvSpPr>
          <p:cNvPr id="210" name="TextBox 210"/>
          <p:cNvSpPr txBox="1"/>
          <p:nvPr/>
        </p:nvSpPr>
        <p:spPr>
          <a:xfrm>
            <a:off x="11041295" y="6030052"/>
            <a:ext cx="303514" cy="87987"/>
          </a:xfrm>
          <a:prstGeom prst="rect">
            <a:avLst/>
          </a:prstGeom>
        </p:spPr>
        <p:txBody>
          <a:bodyPr lIns="0" tIns="0" rIns="0" bIns="0" rtlCol="0" anchor="t">
            <a:spAutoFit/>
          </a:bodyPr>
          <a:lstStyle/>
          <a:p>
            <a:pPr algn="ctr">
              <a:lnSpc>
                <a:spcPts val="685"/>
              </a:lnSpc>
            </a:pPr>
            <a:r>
              <a:rPr lang="en-US" sz="581">
                <a:solidFill>
                  <a:srgbClr val="FFFFFF"/>
                </a:solidFill>
                <a:latin typeface="Roboto"/>
                <a:ea typeface="Roboto"/>
                <a:cs typeface="Roboto"/>
                <a:sym typeface="Roboto"/>
              </a:rPr>
              <a:t>vs oficial</a:t>
            </a:r>
          </a:p>
        </p:txBody>
      </p:sp>
      <p:sp>
        <p:nvSpPr>
          <p:cNvPr id="211" name="TextBox 211"/>
          <p:cNvSpPr txBox="1"/>
          <p:nvPr/>
        </p:nvSpPr>
        <p:spPr>
          <a:xfrm>
            <a:off x="13281624" y="6015740"/>
            <a:ext cx="303514" cy="87987"/>
          </a:xfrm>
          <a:prstGeom prst="rect">
            <a:avLst/>
          </a:prstGeom>
        </p:spPr>
        <p:txBody>
          <a:bodyPr lIns="0" tIns="0" rIns="0" bIns="0" rtlCol="0" anchor="t">
            <a:spAutoFit/>
          </a:bodyPr>
          <a:lstStyle/>
          <a:p>
            <a:pPr algn="ctr">
              <a:lnSpc>
                <a:spcPts val="685"/>
              </a:lnSpc>
            </a:pPr>
            <a:r>
              <a:rPr lang="en-US" sz="581">
                <a:solidFill>
                  <a:srgbClr val="FFFFFF"/>
                </a:solidFill>
                <a:latin typeface="Roboto"/>
                <a:ea typeface="Roboto"/>
                <a:cs typeface="Roboto"/>
                <a:sym typeface="Roboto"/>
              </a:rPr>
              <a:t>vs oficial</a:t>
            </a:r>
          </a:p>
        </p:txBody>
      </p:sp>
      <p:sp>
        <p:nvSpPr>
          <p:cNvPr id="212" name="TextBox 212"/>
          <p:cNvSpPr txBox="1"/>
          <p:nvPr/>
        </p:nvSpPr>
        <p:spPr>
          <a:xfrm>
            <a:off x="15526689" y="6030052"/>
            <a:ext cx="303514" cy="87987"/>
          </a:xfrm>
          <a:prstGeom prst="rect">
            <a:avLst/>
          </a:prstGeom>
        </p:spPr>
        <p:txBody>
          <a:bodyPr lIns="0" tIns="0" rIns="0" bIns="0" rtlCol="0" anchor="t">
            <a:spAutoFit/>
          </a:bodyPr>
          <a:lstStyle/>
          <a:p>
            <a:pPr algn="ctr">
              <a:lnSpc>
                <a:spcPts val="685"/>
              </a:lnSpc>
            </a:pPr>
            <a:r>
              <a:rPr lang="en-US" sz="581">
                <a:solidFill>
                  <a:srgbClr val="FFFFFF"/>
                </a:solidFill>
                <a:latin typeface="Roboto"/>
                <a:ea typeface="Roboto"/>
                <a:cs typeface="Roboto"/>
                <a:sym typeface="Roboto"/>
              </a:rPr>
              <a:t>vs oficial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0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1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19"/>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0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4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5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11"/>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4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5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7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9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79"/>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1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9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5"/>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32"/>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38"/>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4"/>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7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85"/>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110"/>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112"/>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20"/>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21"/>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48"/>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146"/>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56"/>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57"/>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182"/>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92"/>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84"/>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93"/>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nodeType="clickEffect">
                                  <p:stCondLst>
                                    <p:cond delay="0"/>
                                  </p:stCondLst>
                                  <p:childTnLst>
                                    <p:set>
                                      <p:cBhvr>
                                        <p:cTn id="128" dur="1" fill="hold">
                                          <p:stCondLst>
                                            <p:cond delay="0"/>
                                          </p:stCondLst>
                                        </p:cTn>
                                        <p:tgtEl>
                                          <p:spTgt spid="13"/>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46"/>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39"/>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42"/>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86"/>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89"/>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122"/>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125"/>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158"/>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161"/>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194"/>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13"/>
                    </p:tgtEl>
                  </p:cond>
                </p:stCondLst>
                <p:endSync evt="end" delay="0">
                  <p:rtn val="all"/>
                </p:endSync>
                <p:childTnLst>
                  <p:par>
                    <p:cTn id="152" fill="hold">
                      <p:stCondLst>
                        <p:cond delay="0"/>
                      </p:stCondLst>
                      <p:childTnLst>
                        <p:par>
                          <p:cTn id="153" fill="hold">
                            <p:stCondLst>
                              <p:cond delay="0"/>
                            </p:stCondLst>
                            <p:childTnLst>
                              <p:par>
                                <p:cTn id="154" presetID="2" presetClass="mediacall" presetSubtype="0" fill="hold" nodeType="clickEffect">
                                  <p:stCondLst>
                                    <p:cond delay="0"/>
                                  </p:stCondLst>
                                  <p:childTnLst>
                                    <p:cmd type="call" cmd="togglePause">
                                      <p:cBhvr>
                                        <p:cTn id="155" dur="1" fill="hold"/>
                                        <p:tgtEl>
                                          <p:spTgt spid="213"/>
                                        </p:tgtEl>
                                      </p:cBhvr>
                                    </p:cmd>
                                  </p:childTnLst>
                                </p:cTn>
                              </p:par>
                            </p:childTnLst>
                          </p:cTn>
                        </p:par>
                      </p:childTnLst>
                    </p:cTn>
                  </p:par>
                </p:childTnLst>
              </p:cTn>
              <p:nextCondLst>
                <p:cond evt="onClick" delay="0">
                  <p:tgtEl>
                    <p:spTgt spid="213"/>
                  </p:tgtEl>
                </p:cond>
              </p:nextCondLst>
            </p:seq>
            <p:video>
              <p:cMediaNode vol="80000">
                <p:cTn id="156" repeatCount="indefinite" fill="hold" display="0">
                  <p:stCondLst>
                    <p:cond delay="indefinite"/>
                  </p:stCondLst>
                </p:cTn>
                <p:tgtEl>
                  <p:spTgt spid="213"/>
                </p:tgtEl>
              </p:cMediaNode>
            </p:video>
          </p:childTnLst>
        </p:cTn>
      </p:par>
    </p:tnLst>
    <p:bldLst>
      <p:bldP spid="36" grpId="0"/>
      <p:bldP spid="37" grpId="0"/>
      <p:bldP spid="38" grpId="0"/>
      <p:bldP spid="42" grpId="0"/>
      <p:bldP spid="44" grpId="0"/>
      <p:bldP spid="45" grpId="0"/>
      <p:bldP spid="46" grpId="0"/>
      <p:bldP spid="81" grpId="0"/>
      <p:bldP spid="82" grpId="0"/>
      <p:bldP spid="83" grpId="0"/>
      <p:bldP spid="84" grpId="0"/>
      <p:bldP spid="85" grpId="0"/>
      <p:bldP spid="89" grpId="0"/>
      <p:bldP spid="117" grpId="0"/>
      <p:bldP spid="118" grpId="0"/>
      <p:bldP spid="119" grpId="0"/>
      <p:bldP spid="120" grpId="0"/>
      <p:bldP spid="121" grpId="0"/>
      <p:bldP spid="125" grpId="0"/>
      <p:bldP spid="153" grpId="0"/>
      <p:bldP spid="154" grpId="0"/>
      <p:bldP spid="155" grpId="0"/>
      <p:bldP spid="156" grpId="0"/>
      <p:bldP spid="157" grpId="0"/>
      <p:bldP spid="161" grpId="0"/>
      <p:bldP spid="189" grpId="0"/>
      <p:bldP spid="190" grpId="0"/>
      <p:bldP spid="191" grpId="0"/>
      <p:bldP spid="192" grpId="0"/>
      <p:bldP spid="193" grpId="0"/>
      <p:bldP spid="197" grpId="0"/>
      <p:bldP spid="209" grpId="0"/>
      <p:bldP spid="210" grpId="0"/>
      <p:bldP spid="211" grpId="0"/>
      <p:bldP spid="2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Diseño sin título (15)">
            <a:hlinkClick r:id="" action="ppaction://media"/>
            <a:extLst>
              <a:ext uri="{FF2B5EF4-FFF2-40B4-BE49-F238E27FC236}">
                <a16:creationId xmlns:a16="http://schemas.microsoft.com/office/drawing/2014/main" id="{556FFD4E-8F0A-7FFB-BEE2-D7EC4F0BD64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6" name="TextBox 6"/>
          <p:cNvSpPr txBox="1"/>
          <p:nvPr/>
        </p:nvSpPr>
        <p:spPr>
          <a:xfrm>
            <a:off x="468662" y="9395677"/>
            <a:ext cx="2850557" cy="312731"/>
          </a:xfrm>
          <a:prstGeom prst="rect">
            <a:avLst/>
          </a:prstGeom>
        </p:spPr>
        <p:txBody>
          <a:bodyPr lIns="0" tIns="0" rIns="0" bIns="0" rtlCol="0" anchor="t">
            <a:spAutoFit/>
          </a:bodyPr>
          <a:lstStyle/>
          <a:p>
            <a:pPr algn="l">
              <a:lnSpc>
                <a:spcPts val="2684"/>
              </a:lnSpc>
              <a:spcBef>
                <a:spcPct val="0"/>
              </a:spcBef>
            </a:pPr>
            <a:r>
              <a:rPr lang="en-US" sz="1789">
                <a:solidFill>
                  <a:srgbClr val="FFFFFF"/>
                </a:solidFill>
                <a:latin typeface="DIN 2"/>
                <a:ea typeface="DIN 2"/>
                <a:cs typeface="DIN 2"/>
                <a:sym typeface="DIN 2"/>
              </a:rPr>
              <a:t>Fuente: INE</a:t>
            </a:r>
          </a:p>
        </p:txBody>
      </p:sp>
      <p:pic>
        <p:nvPicPr>
          <p:cNvPr id="7" name="Picture 7"/>
          <p:cNvPicPr>
            <a:picLocks noChangeAspect="1"/>
          </p:cNvPicPr>
          <p:nvPr/>
        </p:nvPicPr>
        <p:blipFill>
          <a:blip r:embed="rId5"/>
          <a:stretch>
            <a:fillRect/>
          </a:stretch>
        </p:blipFill>
        <p:spPr>
          <a:xfrm>
            <a:off x="-1371600" y="540556"/>
            <a:ext cx="20797826" cy="8719782"/>
          </a:xfrm>
          <a:prstGeom prst="rect">
            <a:avLst/>
          </a:prstGeom>
        </p:spPr>
      </p:pic>
      <p:sp>
        <p:nvSpPr>
          <p:cNvPr id="8" name="TextBox 8"/>
          <p:cNvSpPr txBox="1"/>
          <p:nvPr/>
        </p:nvSpPr>
        <p:spPr>
          <a:xfrm>
            <a:off x="5484113" y="7367827"/>
            <a:ext cx="2111476" cy="479020"/>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Venta de vehículos de motor</a:t>
            </a:r>
          </a:p>
        </p:txBody>
      </p:sp>
      <p:sp>
        <p:nvSpPr>
          <p:cNvPr id="9" name="TextBox 9"/>
          <p:cNvSpPr txBox="1"/>
          <p:nvPr/>
        </p:nvSpPr>
        <p:spPr>
          <a:xfrm>
            <a:off x="2263481" y="7329208"/>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Total</a:t>
            </a:r>
          </a:p>
        </p:txBody>
      </p:sp>
      <p:sp>
        <p:nvSpPr>
          <p:cNvPr id="10" name="TextBox 10"/>
          <p:cNvSpPr txBox="1"/>
          <p:nvPr/>
        </p:nvSpPr>
        <p:spPr>
          <a:xfrm>
            <a:off x="8794171" y="7367827"/>
            <a:ext cx="2111476" cy="706886"/>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Mantenimiento y reparación de vehículos de motor</a:t>
            </a:r>
          </a:p>
        </p:txBody>
      </p:sp>
      <p:sp>
        <p:nvSpPr>
          <p:cNvPr id="11" name="TextBox 11"/>
          <p:cNvSpPr txBox="1"/>
          <p:nvPr/>
        </p:nvSpPr>
        <p:spPr>
          <a:xfrm>
            <a:off x="11774898" y="7367827"/>
            <a:ext cx="2111476" cy="934752"/>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Comercio de repuestos y accesorios de vehículos de motor</a:t>
            </a:r>
          </a:p>
        </p:txBody>
      </p:sp>
      <p:sp>
        <p:nvSpPr>
          <p:cNvPr id="12" name="TextBox 12"/>
          <p:cNvSpPr txBox="1"/>
          <p:nvPr/>
        </p:nvSpPr>
        <p:spPr>
          <a:xfrm>
            <a:off x="14854242" y="7367827"/>
            <a:ext cx="2517493" cy="934752"/>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Venta, mantenimiento y reparación de motocicletas y de sus repuestos y accesorios</a:t>
            </a:r>
          </a:p>
        </p:txBody>
      </p:sp>
      <p:sp>
        <p:nvSpPr>
          <p:cNvPr id="13" name="Freeform 13"/>
          <p:cNvSpPr/>
          <p:nvPr/>
        </p:nvSpPr>
        <p:spPr>
          <a:xfrm>
            <a:off x="6851362" y="1251878"/>
            <a:ext cx="223630" cy="195397"/>
          </a:xfrm>
          <a:custGeom>
            <a:avLst/>
            <a:gdLst/>
            <a:ahLst/>
            <a:cxnLst/>
            <a:rect l="l" t="t" r="r" b="b"/>
            <a:pathLst>
              <a:path w="223630" h="195397">
                <a:moveTo>
                  <a:pt x="0" y="0"/>
                </a:moveTo>
                <a:lnTo>
                  <a:pt x="223630" y="0"/>
                </a:lnTo>
                <a:lnTo>
                  <a:pt x="223630" y="195397"/>
                </a:lnTo>
                <a:lnTo>
                  <a:pt x="0" y="1953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14" name="Freeform 14"/>
          <p:cNvSpPr/>
          <p:nvPr/>
        </p:nvSpPr>
        <p:spPr>
          <a:xfrm>
            <a:off x="7116301" y="1251878"/>
            <a:ext cx="271857" cy="195397"/>
          </a:xfrm>
          <a:custGeom>
            <a:avLst/>
            <a:gdLst/>
            <a:ahLst/>
            <a:cxnLst/>
            <a:rect l="l" t="t" r="r" b="b"/>
            <a:pathLst>
              <a:path w="271857" h="195397">
                <a:moveTo>
                  <a:pt x="0" y="0"/>
                </a:moveTo>
                <a:lnTo>
                  <a:pt x="271857" y="0"/>
                </a:lnTo>
                <a:lnTo>
                  <a:pt x="271857" y="195397"/>
                </a:lnTo>
                <a:lnTo>
                  <a:pt x="0" y="19539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15" name="Freeform 15"/>
          <p:cNvSpPr/>
          <p:nvPr/>
        </p:nvSpPr>
        <p:spPr>
          <a:xfrm>
            <a:off x="7430797" y="1251878"/>
            <a:ext cx="329585" cy="200223"/>
          </a:xfrm>
          <a:custGeom>
            <a:avLst/>
            <a:gdLst/>
            <a:ahLst/>
            <a:cxnLst/>
            <a:rect l="l" t="t" r="r" b="b"/>
            <a:pathLst>
              <a:path w="329585" h="200223">
                <a:moveTo>
                  <a:pt x="0" y="0"/>
                </a:moveTo>
                <a:lnTo>
                  <a:pt x="329585" y="0"/>
                </a:lnTo>
                <a:lnTo>
                  <a:pt x="329585" y="200223"/>
                </a:lnTo>
                <a:lnTo>
                  <a:pt x="0" y="20022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6" name="AutoShape 16"/>
          <p:cNvSpPr/>
          <p:nvPr/>
        </p:nvSpPr>
        <p:spPr>
          <a:xfrm>
            <a:off x="7859656" y="1349577"/>
            <a:ext cx="934515" cy="0"/>
          </a:xfrm>
          <a:prstGeom prst="line">
            <a:avLst/>
          </a:prstGeom>
          <a:ln w="57150" cap="flat">
            <a:solidFill>
              <a:srgbClr val="FF5C56"/>
            </a:solidFill>
            <a:prstDash val="solid"/>
            <a:headEnd type="none" w="sm" len="sm"/>
            <a:tailEnd type="none" w="sm" len="sm"/>
          </a:ln>
        </p:spPr>
        <p:txBody>
          <a:bodyPr/>
          <a:lstStyle/>
          <a:p>
            <a:endParaRPr lang="es-ES"/>
          </a:p>
        </p:txBody>
      </p:sp>
      <p:sp>
        <p:nvSpPr>
          <p:cNvPr id="17" name="AutoShape 17"/>
          <p:cNvSpPr/>
          <p:nvPr/>
        </p:nvSpPr>
        <p:spPr>
          <a:xfrm>
            <a:off x="1119170" y="1349577"/>
            <a:ext cx="5614645" cy="0"/>
          </a:xfrm>
          <a:prstGeom prst="line">
            <a:avLst/>
          </a:prstGeom>
          <a:ln w="57150" cap="flat">
            <a:solidFill>
              <a:srgbClr val="FF5C56"/>
            </a:solidFill>
            <a:prstDash val="solid"/>
            <a:headEnd type="none" w="sm" len="sm"/>
            <a:tailEnd type="none" w="sm" len="sm"/>
          </a:ln>
        </p:spPr>
        <p:txBody>
          <a:bodyPr/>
          <a:lstStyle/>
          <a:p>
            <a:endParaRPr lang="es-ES"/>
          </a:p>
        </p:txBody>
      </p:sp>
      <p:sp>
        <p:nvSpPr>
          <p:cNvPr id="18" name="TextBox 18"/>
          <p:cNvSpPr txBox="1"/>
          <p:nvPr/>
        </p:nvSpPr>
        <p:spPr>
          <a:xfrm>
            <a:off x="1119169" y="545154"/>
            <a:ext cx="5420681" cy="410369"/>
          </a:xfrm>
          <a:prstGeom prst="rect">
            <a:avLst/>
          </a:prstGeom>
        </p:spPr>
        <p:txBody>
          <a:bodyPr wrap="square" lIns="0" tIns="0" rIns="0" bIns="0" rtlCol="0" anchor="t">
            <a:spAutoFit/>
          </a:bodyPr>
          <a:lstStyle/>
          <a:p>
            <a:pPr algn="l">
              <a:lnSpc>
                <a:spcPts val="3158"/>
              </a:lnSpc>
              <a:spcBef>
                <a:spcPct val="0"/>
              </a:spcBef>
            </a:pPr>
            <a:r>
              <a:rPr lang="en-US" sz="3008" b="1" dirty="0">
                <a:solidFill>
                  <a:srgbClr val="FFFFFF"/>
                </a:solidFill>
                <a:latin typeface="Roboto Bold"/>
                <a:ea typeface="Roboto Bold"/>
                <a:cs typeface="Roboto Bold"/>
                <a:sym typeface="Roboto Bold"/>
              </a:rPr>
              <a:t>Facturación </a:t>
            </a:r>
            <a:r>
              <a:rPr lang="en-US" sz="3008" b="1" dirty="0" err="1">
                <a:solidFill>
                  <a:srgbClr val="FFFFFF"/>
                </a:solidFill>
                <a:latin typeface="Roboto Bold"/>
                <a:ea typeface="Roboto Bold"/>
                <a:cs typeface="Roboto Bold"/>
                <a:sym typeface="Roboto Bold"/>
              </a:rPr>
              <a:t>en</a:t>
            </a:r>
            <a:r>
              <a:rPr lang="en-US" sz="3008" b="1" dirty="0">
                <a:solidFill>
                  <a:srgbClr val="FFFFFF"/>
                </a:solidFill>
                <a:latin typeface="Roboto Bold"/>
                <a:ea typeface="Roboto Bold"/>
                <a:cs typeface="Roboto Bold"/>
                <a:sym typeface="Roboto Bold"/>
              </a:rPr>
              <a:t> miles de euros</a:t>
            </a:r>
          </a:p>
        </p:txBody>
      </p:sp>
      <p:sp>
        <p:nvSpPr>
          <p:cNvPr id="19" name="TextBox 19"/>
          <p:cNvSpPr txBox="1"/>
          <p:nvPr/>
        </p:nvSpPr>
        <p:spPr>
          <a:xfrm>
            <a:off x="1568650" y="3031911"/>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115.330 K</a:t>
            </a:r>
          </a:p>
        </p:txBody>
      </p:sp>
      <p:sp>
        <p:nvSpPr>
          <p:cNvPr id="20" name="TextBox 20"/>
          <p:cNvSpPr txBox="1"/>
          <p:nvPr/>
        </p:nvSpPr>
        <p:spPr>
          <a:xfrm>
            <a:off x="2488525" y="4322592"/>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77.548 K</a:t>
            </a:r>
          </a:p>
        </p:txBody>
      </p:sp>
      <p:sp>
        <p:nvSpPr>
          <p:cNvPr id="21" name="TextBox 21"/>
          <p:cNvSpPr txBox="1"/>
          <p:nvPr/>
        </p:nvSpPr>
        <p:spPr>
          <a:xfrm>
            <a:off x="3319219" y="5611971"/>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37.595 K</a:t>
            </a:r>
          </a:p>
        </p:txBody>
      </p:sp>
      <p:sp>
        <p:nvSpPr>
          <p:cNvPr id="22" name="TextBox 22"/>
          <p:cNvSpPr txBox="1"/>
          <p:nvPr/>
        </p:nvSpPr>
        <p:spPr>
          <a:xfrm>
            <a:off x="4739886" y="4192252"/>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79.910 K</a:t>
            </a:r>
          </a:p>
        </p:txBody>
      </p:sp>
      <p:sp>
        <p:nvSpPr>
          <p:cNvPr id="23" name="TextBox 23"/>
          <p:cNvSpPr txBox="1"/>
          <p:nvPr/>
        </p:nvSpPr>
        <p:spPr>
          <a:xfrm>
            <a:off x="5678077" y="5153025"/>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51.958 K</a:t>
            </a:r>
          </a:p>
        </p:txBody>
      </p:sp>
      <p:sp>
        <p:nvSpPr>
          <p:cNvPr id="24" name="TextBox 24"/>
          <p:cNvSpPr txBox="1"/>
          <p:nvPr/>
        </p:nvSpPr>
        <p:spPr>
          <a:xfrm>
            <a:off x="6539851" y="5920275"/>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27.785 K</a:t>
            </a:r>
          </a:p>
        </p:txBody>
      </p:sp>
      <p:sp>
        <p:nvSpPr>
          <p:cNvPr id="25" name="TextBox 25"/>
          <p:cNvSpPr txBox="1"/>
          <p:nvPr/>
        </p:nvSpPr>
        <p:spPr>
          <a:xfrm>
            <a:off x="7859656" y="6257478"/>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14.629K</a:t>
            </a:r>
          </a:p>
        </p:txBody>
      </p:sp>
      <p:sp>
        <p:nvSpPr>
          <p:cNvPr id="26" name="TextBox 26"/>
          <p:cNvSpPr txBox="1"/>
          <p:nvPr/>
        </p:nvSpPr>
        <p:spPr>
          <a:xfrm>
            <a:off x="8794171" y="6464342"/>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8.295 K</a:t>
            </a:r>
          </a:p>
        </p:txBody>
      </p:sp>
      <p:sp>
        <p:nvSpPr>
          <p:cNvPr id="27" name="TextBox 27"/>
          <p:cNvSpPr txBox="1"/>
          <p:nvPr/>
        </p:nvSpPr>
        <p:spPr>
          <a:xfrm>
            <a:off x="9663422" y="6661357"/>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6.299 K</a:t>
            </a:r>
          </a:p>
        </p:txBody>
      </p:sp>
      <p:sp>
        <p:nvSpPr>
          <p:cNvPr id="28" name="TextBox 28"/>
          <p:cNvSpPr txBox="1"/>
          <p:nvPr/>
        </p:nvSpPr>
        <p:spPr>
          <a:xfrm>
            <a:off x="10985582" y="6180954"/>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17.123 K</a:t>
            </a:r>
          </a:p>
        </p:txBody>
      </p:sp>
      <p:sp>
        <p:nvSpPr>
          <p:cNvPr id="29" name="TextBox 29"/>
          <p:cNvSpPr txBox="1"/>
          <p:nvPr/>
        </p:nvSpPr>
        <p:spPr>
          <a:xfrm>
            <a:off x="11881363" y="6387818"/>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15.198 K</a:t>
            </a:r>
          </a:p>
        </p:txBody>
      </p:sp>
      <p:sp>
        <p:nvSpPr>
          <p:cNvPr id="30" name="TextBox 30"/>
          <p:cNvSpPr txBox="1"/>
          <p:nvPr/>
        </p:nvSpPr>
        <p:spPr>
          <a:xfrm>
            <a:off x="12830636" y="6774390"/>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1.920 K</a:t>
            </a:r>
          </a:p>
        </p:txBody>
      </p:sp>
      <p:sp>
        <p:nvSpPr>
          <p:cNvPr id="31" name="TextBox 31"/>
          <p:cNvSpPr txBox="1"/>
          <p:nvPr/>
        </p:nvSpPr>
        <p:spPr>
          <a:xfrm>
            <a:off x="14174633" y="6531017"/>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3.668 K</a:t>
            </a:r>
          </a:p>
        </p:txBody>
      </p:sp>
      <p:sp>
        <p:nvSpPr>
          <p:cNvPr id="32" name="TextBox 32"/>
          <p:cNvSpPr txBox="1"/>
          <p:nvPr/>
        </p:nvSpPr>
        <p:spPr>
          <a:xfrm>
            <a:off x="14972153" y="6725021"/>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2.076 K</a:t>
            </a:r>
          </a:p>
        </p:txBody>
      </p:sp>
      <p:sp>
        <p:nvSpPr>
          <p:cNvPr id="33" name="TextBox 33"/>
          <p:cNvSpPr txBox="1"/>
          <p:nvPr/>
        </p:nvSpPr>
        <p:spPr>
          <a:xfrm>
            <a:off x="16027891" y="6791696"/>
            <a:ext cx="2111476" cy="251154"/>
          </a:xfrm>
          <a:prstGeom prst="rect">
            <a:avLst/>
          </a:prstGeom>
        </p:spPr>
        <p:txBody>
          <a:bodyPr lIns="0" tIns="0" rIns="0" bIns="0" rtlCol="0" anchor="t">
            <a:spAutoFit/>
          </a:bodyPr>
          <a:lstStyle/>
          <a:p>
            <a:pPr algn="ctr">
              <a:lnSpc>
                <a:spcPts val="1808"/>
              </a:lnSpc>
              <a:spcBef>
                <a:spcPct val="0"/>
              </a:spcBef>
            </a:pPr>
            <a:r>
              <a:rPr lang="en-US" sz="1722" b="1">
                <a:solidFill>
                  <a:srgbClr val="FFFFFF"/>
                </a:solidFill>
                <a:latin typeface="Roboto Bold"/>
                <a:ea typeface="Roboto Bold"/>
                <a:cs typeface="Roboto Bold"/>
                <a:sym typeface="Roboto Bold"/>
              </a:rPr>
              <a:t>1.592 K</a:t>
            </a:r>
          </a:p>
        </p:txBody>
      </p:sp>
      <p:sp>
        <p:nvSpPr>
          <p:cNvPr id="35" name="Freeform 2">
            <a:extLst>
              <a:ext uri="{FF2B5EF4-FFF2-40B4-BE49-F238E27FC236}">
                <a16:creationId xmlns:a16="http://schemas.microsoft.com/office/drawing/2014/main" id="{381C0678-2D2D-5D02-4663-9AD659853A2C}"/>
              </a:ext>
            </a:extLst>
          </p:cNvPr>
          <p:cNvSpPr/>
          <p:nvPr/>
        </p:nvSpPr>
        <p:spPr>
          <a:xfrm>
            <a:off x="15764096" y="923229"/>
            <a:ext cx="1554138" cy="458471"/>
          </a:xfrm>
          <a:custGeom>
            <a:avLst/>
            <a:gdLst/>
            <a:ahLst/>
            <a:cxnLst/>
            <a:rect l="l" t="t" r="r" b="b"/>
            <a:pathLst>
              <a:path w="1554138" h="458471">
                <a:moveTo>
                  <a:pt x="0" y="0"/>
                </a:moveTo>
                <a:lnTo>
                  <a:pt x="1554138" y="0"/>
                </a:lnTo>
                <a:lnTo>
                  <a:pt x="1554138" y="458471"/>
                </a:lnTo>
                <a:lnTo>
                  <a:pt x="0" y="458471"/>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36" name="AutoShape 3">
            <a:extLst>
              <a:ext uri="{FF2B5EF4-FFF2-40B4-BE49-F238E27FC236}">
                <a16:creationId xmlns:a16="http://schemas.microsoft.com/office/drawing/2014/main" id="{9681ED9B-C6CA-1262-7D3E-38C0AC59B26C}"/>
              </a:ext>
            </a:extLst>
          </p:cNvPr>
          <p:cNvSpPr/>
          <p:nvPr/>
        </p:nvSpPr>
        <p:spPr>
          <a:xfrm>
            <a:off x="16027891" y="939641"/>
            <a:ext cx="1290343" cy="0"/>
          </a:xfrm>
          <a:prstGeom prst="line">
            <a:avLst/>
          </a:prstGeom>
          <a:ln w="9525" cap="flat">
            <a:solidFill>
              <a:srgbClr val="FF5C56"/>
            </a:solidFill>
            <a:prstDash val="solid"/>
            <a:headEnd type="none" w="sm" len="sm"/>
            <a:tailEnd type="none" w="sm" len="sm"/>
          </a:ln>
        </p:spPr>
        <p:txBody>
          <a:bodyPr/>
          <a:lstStyle/>
          <a:p>
            <a:endParaRPr lang="es-ES"/>
          </a:p>
        </p:txBody>
      </p:sp>
      <p:sp>
        <p:nvSpPr>
          <p:cNvPr id="37" name="TextBox 4">
            <a:extLst>
              <a:ext uri="{FF2B5EF4-FFF2-40B4-BE49-F238E27FC236}">
                <a16:creationId xmlns:a16="http://schemas.microsoft.com/office/drawing/2014/main" id="{28BD47A5-9DE5-3712-EA28-0FD332624AEE}"/>
              </a:ext>
            </a:extLst>
          </p:cNvPr>
          <p:cNvSpPr txBox="1"/>
          <p:nvPr/>
        </p:nvSpPr>
        <p:spPr>
          <a:xfrm>
            <a:off x="15776767" y="694750"/>
            <a:ext cx="672443" cy="178534"/>
          </a:xfrm>
          <a:prstGeom prst="rect">
            <a:avLst/>
          </a:prstGeom>
        </p:spPr>
        <p:txBody>
          <a:bodyPr lIns="0" tIns="0" rIns="0" bIns="0" rtlCol="0" anchor="t">
            <a:spAutoFit/>
          </a:bodyPr>
          <a:lstStyle/>
          <a:p>
            <a:pPr algn="ctr">
              <a:lnSpc>
                <a:spcPts val="1364"/>
              </a:lnSpc>
            </a:pPr>
            <a:r>
              <a:rPr lang="en-US" sz="1299">
                <a:solidFill>
                  <a:srgbClr val="FF5C56"/>
                </a:solidFill>
                <a:latin typeface="Roboto"/>
                <a:ea typeface="Roboto"/>
                <a:cs typeface="Roboto"/>
                <a:sym typeface="Roboto"/>
              </a:rPr>
              <a:t>ESPACIO</a:t>
            </a:r>
          </a:p>
        </p:txBody>
      </p:sp>
      <p:sp>
        <p:nvSpPr>
          <p:cNvPr id="38" name="TextBox 5">
            <a:extLst>
              <a:ext uri="{FF2B5EF4-FFF2-40B4-BE49-F238E27FC236}">
                <a16:creationId xmlns:a16="http://schemas.microsoft.com/office/drawing/2014/main" id="{B5A926B6-B46D-F0CD-CEEF-68563182EEFA}"/>
              </a:ext>
            </a:extLst>
          </p:cNvPr>
          <p:cNvSpPr txBox="1"/>
          <p:nvPr/>
        </p:nvSpPr>
        <p:spPr>
          <a:xfrm>
            <a:off x="16480190" y="694749"/>
            <a:ext cx="893410" cy="179536"/>
          </a:xfrm>
          <a:prstGeom prst="rect">
            <a:avLst/>
          </a:prstGeom>
        </p:spPr>
        <p:txBody>
          <a:bodyPr wrap="square" lIns="0" tIns="0" rIns="0" bIns="0" rtlCol="0" anchor="t">
            <a:spAutoFit/>
          </a:bodyPr>
          <a:lstStyle/>
          <a:p>
            <a:pPr algn="ctr">
              <a:lnSpc>
                <a:spcPts val="1364"/>
              </a:lnSpc>
            </a:pPr>
            <a:r>
              <a:rPr lang="en-US" sz="1299" dirty="0">
                <a:solidFill>
                  <a:srgbClr val="F5F5EF"/>
                </a:solidFill>
                <a:latin typeface="Roboto"/>
                <a:ea typeface="Roboto"/>
                <a:cs typeface="Roboto"/>
                <a:sym typeface="Roboto"/>
              </a:rPr>
              <a:t>POSVENTA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4"/>
                                        </p:tgtEl>
                                      </p:cBhvr>
                                    </p:cmd>
                                  </p:childTnLst>
                                </p:cTn>
                              </p:par>
                            </p:childTnLst>
                          </p:cTn>
                        </p:par>
                      </p:childTnLst>
                    </p:cTn>
                  </p:par>
                </p:childTnLst>
              </p:cTn>
              <p:nextCondLst>
                <p:cond evt="onClick" delay="0">
                  <p:tgtEl>
                    <p:spTgt spid="34"/>
                  </p:tgtEl>
                </p:cond>
              </p:nextCondLst>
            </p:seq>
            <p:video>
              <p:cMediaNode vol="80000">
                <p:cTn id="12" repeatCount="indefinite" fill="hold" display="0">
                  <p:stCondLst>
                    <p:cond delay="indefinite"/>
                  </p:stCondLst>
                </p:cTn>
                <p:tgtEl>
                  <p:spTgt spid="3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71" name="Diseño sin título (15)">
            <a:hlinkClick r:id="" action="ppaction://media"/>
            <a:extLst>
              <a:ext uri="{FF2B5EF4-FFF2-40B4-BE49-F238E27FC236}">
                <a16:creationId xmlns:a16="http://schemas.microsoft.com/office/drawing/2014/main" id="{476E3565-2E61-B86F-E814-D30C7904ABB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Freeform 8"/>
          <p:cNvSpPr/>
          <p:nvPr/>
        </p:nvSpPr>
        <p:spPr>
          <a:xfrm rot="2956943">
            <a:off x="3250998" y="3170379"/>
            <a:ext cx="1809457" cy="1809457"/>
          </a:xfrm>
          <a:custGeom>
            <a:avLst/>
            <a:gdLst/>
            <a:ahLst/>
            <a:cxnLst/>
            <a:rect l="l" t="t" r="r" b="b"/>
            <a:pathLst>
              <a:path w="1809457" h="1809457">
                <a:moveTo>
                  <a:pt x="0" y="0"/>
                </a:moveTo>
                <a:lnTo>
                  <a:pt x="1809457" y="0"/>
                </a:lnTo>
                <a:lnTo>
                  <a:pt x="1809457" y="1809458"/>
                </a:lnTo>
                <a:lnTo>
                  <a:pt x="0" y="1809458"/>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9" name="TextBox 9"/>
          <p:cNvSpPr txBox="1"/>
          <p:nvPr/>
        </p:nvSpPr>
        <p:spPr>
          <a:xfrm>
            <a:off x="1630783" y="1143738"/>
            <a:ext cx="13613537" cy="371897"/>
          </a:xfrm>
          <a:prstGeom prst="rect">
            <a:avLst/>
          </a:prstGeom>
        </p:spPr>
        <p:txBody>
          <a:bodyPr wrap="square" lIns="0" tIns="0" rIns="0" bIns="0" rtlCol="0" anchor="t">
            <a:spAutoFit/>
          </a:bodyPr>
          <a:lstStyle/>
          <a:p>
            <a:pPr algn="l">
              <a:lnSpc>
                <a:spcPts val="2865"/>
              </a:lnSpc>
              <a:spcBef>
                <a:spcPct val="0"/>
              </a:spcBef>
            </a:pPr>
            <a:r>
              <a:rPr lang="en-US" sz="2729" b="1" dirty="0" err="1">
                <a:solidFill>
                  <a:srgbClr val="FFFFFF"/>
                </a:solidFill>
                <a:latin typeface="Roboto Bold"/>
                <a:ea typeface="Roboto Bold"/>
                <a:cs typeface="Roboto Bold"/>
                <a:sym typeface="Roboto Bold"/>
              </a:rPr>
              <a:t>Diferencia</a:t>
            </a:r>
            <a:r>
              <a:rPr lang="en-US" sz="2729" b="1" dirty="0">
                <a:solidFill>
                  <a:srgbClr val="FFFFFF"/>
                </a:solidFill>
                <a:latin typeface="Roboto Bold"/>
                <a:ea typeface="Roboto Bold"/>
                <a:cs typeface="Roboto Bold"/>
                <a:sym typeface="Roboto Bold"/>
              </a:rPr>
              <a:t> entre la </a:t>
            </a:r>
            <a:r>
              <a:rPr lang="en-US" sz="2729" b="1" dirty="0" err="1">
                <a:solidFill>
                  <a:srgbClr val="FFFFFF"/>
                </a:solidFill>
                <a:latin typeface="Roboto Bold"/>
                <a:ea typeface="Roboto Bold"/>
                <a:cs typeface="Roboto Bold"/>
                <a:sym typeface="Roboto Bold"/>
              </a:rPr>
              <a:t>tarifa</a:t>
            </a:r>
            <a:r>
              <a:rPr lang="en-US" sz="2729" b="1" dirty="0">
                <a:solidFill>
                  <a:srgbClr val="FFFFFF"/>
                </a:solidFill>
                <a:latin typeface="Roboto Bold"/>
                <a:ea typeface="Roboto Bold"/>
                <a:cs typeface="Roboto Bold"/>
                <a:sym typeface="Roboto Bold"/>
              </a:rPr>
              <a:t> de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aplicada</a:t>
            </a:r>
            <a:r>
              <a:rPr lang="en-US" sz="2729" b="1" dirty="0">
                <a:solidFill>
                  <a:srgbClr val="FFFFFF"/>
                </a:solidFill>
                <a:latin typeface="Roboto Bold"/>
                <a:ea typeface="Roboto Bold"/>
                <a:cs typeface="Roboto Bold"/>
                <a:sym typeface="Roboto Bold"/>
              </a:rPr>
              <a:t> vs la </a:t>
            </a:r>
            <a:r>
              <a:rPr lang="en-US" sz="2729" b="1" dirty="0" err="1">
                <a:solidFill>
                  <a:srgbClr val="FFFFFF"/>
                </a:solidFill>
                <a:latin typeface="Roboto Bold"/>
                <a:ea typeface="Roboto Bold"/>
                <a:cs typeface="Roboto Bold"/>
                <a:sym typeface="Roboto Bold"/>
              </a:rPr>
              <a:t>tarifa</a:t>
            </a:r>
            <a:r>
              <a:rPr lang="en-US" sz="2729" b="1" dirty="0">
                <a:solidFill>
                  <a:srgbClr val="FFFFFF"/>
                </a:solidFill>
                <a:latin typeface="Roboto Bold"/>
                <a:ea typeface="Roboto Bold"/>
                <a:cs typeface="Roboto Bold"/>
                <a:sym typeface="Roboto Bold"/>
              </a:rPr>
              <a:t> de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oficial</a:t>
            </a:r>
            <a:endParaRPr lang="en-US" sz="2729" b="1" dirty="0">
              <a:solidFill>
                <a:srgbClr val="FFFFFF"/>
              </a:solidFill>
              <a:latin typeface="Roboto Bold"/>
              <a:ea typeface="Roboto Bold"/>
              <a:cs typeface="Roboto Bold"/>
              <a:sym typeface="Roboto Bold"/>
            </a:endParaRPr>
          </a:p>
        </p:txBody>
      </p:sp>
      <p:sp>
        <p:nvSpPr>
          <p:cNvPr id="10" name="TextBox 10"/>
          <p:cNvSpPr txBox="1"/>
          <p:nvPr/>
        </p:nvSpPr>
        <p:spPr>
          <a:xfrm>
            <a:off x="2024440" y="2166423"/>
            <a:ext cx="15213815"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La tarifa media finalmente aplicada por los talleres independientes NO de red, teniendo en cuenta el peso de cada una de las tipologías de clientela es un 2,5% inferior que la que tienen marcada como tarifa oficial</a:t>
            </a:r>
          </a:p>
        </p:txBody>
      </p:sp>
      <p:sp>
        <p:nvSpPr>
          <p:cNvPr id="11" name="Freeform 11"/>
          <p:cNvSpPr/>
          <p:nvPr/>
        </p:nvSpPr>
        <p:spPr>
          <a:xfrm rot="-7984309">
            <a:off x="13363659" y="3570490"/>
            <a:ext cx="1809457" cy="1809457"/>
          </a:xfrm>
          <a:custGeom>
            <a:avLst/>
            <a:gdLst/>
            <a:ahLst/>
            <a:cxnLst/>
            <a:rect l="l" t="t" r="r" b="b"/>
            <a:pathLst>
              <a:path w="1809457" h="1809457">
                <a:moveTo>
                  <a:pt x="0" y="0"/>
                </a:moveTo>
                <a:lnTo>
                  <a:pt x="1809458" y="0"/>
                </a:lnTo>
                <a:lnTo>
                  <a:pt x="1809458" y="1809457"/>
                </a:lnTo>
                <a:lnTo>
                  <a:pt x="0" y="180945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12" name="AutoShape 12"/>
          <p:cNvSpPr/>
          <p:nvPr/>
        </p:nvSpPr>
        <p:spPr>
          <a:xfrm>
            <a:off x="5541343" y="4075108"/>
            <a:ext cx="7327277" cy="356435"/>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13" name="Group 13"/>
          <p:cNvGrpSpPr/>
          <p:nvPr/>
        </p:nvGrpSpPr>
        <p:grpSpPr>
          <a:xfrm>
            <a:off x="8486388" y="3682445"/>
            <a:ext cx="1220890" cy="1070057"/>
            <a:chOff x="0" y="0"/>
            <a:chExt cx="927370" cy="812800"/>
          </a:xfrm>
        </p:grpSpPr>
        <p:sp>
          <p:nvSpPr>
            <p:cNvPr id="14" name="Freeform 1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15" name="TextBox 15"/>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16" name="Group 16"/>
          <p:cNvGrpSpPr/>
          <p:nvPr/>
        </p:nvGrpSpPr>
        <p:grpSpPr>
          <a:xfrm>
            <a:off x="8525486" y="3727313"/>
            <a:ext cx="1118504" cy="980321"/>
            <a:chOff x="0" y="0"/>
            <a:chExt cx="927370" cy="812800"/>
          </a:xfrm>
        </p:grpSpPr>
        <p:sp>
          <p:nvSpPr>
            <p:cNvPr id="17" name="Freeform 1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18" name="TextBox 1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19" name="TextBox 19"/>
          <p:cNvSpPr txBox="1"/>
          <p:nvPr/>
        </p:nvSpPr>
        <p:spPr>
          <a:xfrm>
            <a:off x="8192226" y="4061175"/>
            <a:ext cx="1785025" cy="312596"/>
          </a:xfrm>
          <a:prstGeom prst="rect">
            <a:avLst/>
          </a:prstGeom>
        </p:spPr>
        <p:txBody>
          <a:bodyPr lIns="0" tIns="0" rIns="0" bIns="0" rtlCol="0" anchor="t">
            <a:spAutoFit/>
          </a:bodyPr>
          <a:lstStyle/>
          <a:p>
            <a:pPr algn="ctr">
              <a:lnSpc>
                <a:spcPts val="2458"/>
              </a:lnSpc>
            </a:pPr>
            <a:r>
              <a:rPr lang="en-US" sz="2083" b="1">
                <a:solidFill>
                  <a:srgbClr val="FFFFFF"/>
                </a:solidFill>
                <a:latin typeface="Roboto Bold"/>
                <a:ea typeface="Roboto Bold"/>
                <a:cs typeface="Roboto Bold"/>
                <a:sym typeface="Roboto Bold"/>
              </a:rPr>
              <a:t>-2,5%</a:t>
            </a:r>
          </a:p>
        </p:txBody>
      </p:sp>
      <p:sp>
        <p:nvSpPr>
          <p:cNvPr id="20" name="TextBox 20"/>
          <p:cNvSpPr txBox="1"/>
          <p:nvPr/>
        </p:nvSpPr>
        <p:spPr>
          <a:xfrm>
            <a:off x="3633022" y="3727963"/>
            <a:ext cx="723253" cy="722865"/>
          </a:xfrm>
          <a:prstGeom prst="rect">
            <a:avLst/>
          </a:prstGeom>
        </p:spPr>
        <p:txBody>
          <a:bodyPr lIns="0" tIns="0" rIns="0" bIns="0" rtlCol="0" anchor="t">
            <a:spAutoFit/>
          </a:bodyPr>
          <a:lstStyle/>
          <a:p>
            <a:pPr algn="l">
              <a:lnSpc>
                <a:spcPts val="2761"/>
              </a:lnSpc>
            </a:pPr>
            <a:r>
              <a:rPr lang="en-US" sz="2629" b="1">
                <a:solidFill>
                  <a:srgbClr val="FFFFFF"/>
                </a:solidFill>
                <a:latin typeface="Roboto Bold"/>
                <a:ea typeface="Roboto Bold"/>
                <a:cs typeface="Roboto Bold"/>
                <a:sym typeface="Roboto Bold"/>
              </a:rPr>
              <a:t>42,9 </a:t>
            </a:r>
          </a:p>
          <a:p>
            <a:pPr algn="l">
              <a:lnSpc>
                <a:spcPts val="2761"/>
              </a:lnSpc>
              <a:spcBef>
                <a:spcPct val="0"/>
              </a:spcBef>
            </a:pPr>
            <a:r>
              <a:rPr lang="en-US" sz="2629" b="1">
                <a:solidFill>
                  <a:srgbClr val="FFFFFF"/>
                </a:solidFill>
                <a:latin typeface="Roboto Bold"/>
                <a:ea typeface="Roboto Bold"/>
                <a:cs typeface="Roboto Bold"/>
                <a:sym typeface="Roboto Bold"/>
              </a:rPr>
              <a:t>€/h</a:t>
            </a:r>
          </a:p>
        </p:txBody>
      </p:sp>
      <p:sp>
        <p:nvSpPr>
          <p:cNvPr id="21" name="TextBox 21"/>
          <p:cNvSpPr txBox="1"/>
          <p:nvPr/>
        </p:nvSpPr>
        <p:spPr>
          <a:xfrm>
            <a:off x="14158398" y="4150651"/>
            <a:ext cx="723253" cy="722865"/>
          </a:xfrm>
          <a:prstGeom prst="rect">
            <a:avLst/>
          </a:prstGeom>
        </p:spPr>
        <p:txBody>
          <a:bodyPr lIns="0" tIns="0" rIns="0" bIns="0" rtlCol="0" anchor="t">
            <a:spAutoFit/>
          </a:bodyPr>
          <a:lstStyle/>
          <a:p>
            <a:pPr algn="l">
              <a:lnSpc>
                <a:spcPts val="2761"/>
              </a:lnSpc>
            </a:pPr>
            <a:r>
              <a:rPr lang="en-US" sz="2629" b="1">
                <a:solidFill>
                  <a:srgbClr val="FFFFFF"/>
                </a:solidFill>
                <a:latin typeface="Roboto Bold"/>
                <a:ea typeface="Roboto Bold"/>
                <a:cs typeface="Roboto Bold"/>
                <a:sym typeface="Roboto Bold"/>
              </a:rPr>
              <a:t>41,8 </a:t>
            </a:r>
          </a:p>
          <a:p>
            <a:pPr algn="l">
              <a:lnSpc>
                <a:spcPts val="2761"/>
              </a:lnSpc>
              <a:spcBef>
                <a:spcPct val="0"/>
              </a:spcBef>
            </a:pPr>
            <a:r>
              <a:rPr lang="en-US" sz="2629" b="1">
                <a:solidFill>
                  <a:srgbClr val="FFFFFF"/>
                </a:solidFill>
                <a:latin typeface="Roboto Bold"/>
                <a:ea typeface="Roboto Bold"/>
                <a:cs typeface="Roboto Bold"/>
                <a:sym typeface="Roboto Bold"/>
              </a:rPr>
              <a:t>€/h</a:t>
            </a:r>
          </a:p>
        </p:txBody>
      </p:sp>
      <p:grpSp>
        <p:nvGrpSpPr>
          <p:cNvPr id="22" name="Group 22"/>
          <p:cNvGrpSpPr/>
          <p:nvPr/>
        </p:nvGrpSpPr>
        <p:grpSpPr>
          <a:xfrm>
            <a:off x="6966755" y="5375201"/>
            <a:ext cx="4988432" cy="2415261"/>
            <a:chOff x="0" y="0"/>
            <a:chExt cx="11491538" cy="5668210"/>
          </a:xfrm>
        </p:grpSpPr>
        <p:sp>
          <p:nvSpPr>
            <p:cNvPr id="23" name="Freeform 23"/>
            <p:cNvSpPr/>
            <p:nvPr/>
          </p:nvSpPr>
          <p:spPr>
            <a:xfrm>
              <a:off x="0" y="0"/>
              <a:ext cx="11491537" cy="5668210"/>
            </a:xfrm>
            <a:custGeom>
              <a:avLst/>
              <a:gdLst/>
              <a:ahLst/>
              <a:cxnLst/>
              <a:rect l="l" t="t" r="r" b="b"/>
              <a:pathLst>
                <a:path w="11491537" h="5668210">
                  <a:moveTo>
                    <a:pt x="0" y="0"/>
                  </a:moveTo>
                  <a:lnTo>
                    <a:pt x="0" y="5668210"/>
                  </a:lnTo>
                  <a:lnTo>
                    <a:pt x="11491537" y="5668210"/>
                  </a:lnTo>
                  <a:lnTo>
                    <a:pt x="11491537" y="0"/>
                  </a:lnTo>
                  <a:lnTo>
                    <a:pt x="0" y="0"/>
                  </a:lnTo>
                  <a:close/>
                  <a:moveTo>
                    <a:pt x="11430577" y="5607250"/>
                  </a:moveTo>
                  <a:lnTo>
                    <a:pt x="59690" y="5607250"/>
                  </a:lnTo>
                  <a:lnTo>
                    <a:pt x="59690" y="59690"/>
                  </a:lnTo>
                  <a:lnTo>
                    <a:pt x="11430577" y="59690"/>
                  </a:lnTo>
                  <a:lnTo>
                    <a:pt x="11430577" y="5607250"/>
                  </a:lnTo>
                  <a:close/>
                </a:path>
              </a:pathLst>
            </a:custGeom>
            <a:solidFill>
              <a:srgbClr val="919193"/>
            </a:solidFill>
          </p:spPr>
          <p:txBody>
            <a:bodyPr/>
            <a:lstStyle/>
            <a:p>
              <a:endParaRPr lang="es-ES"/>
            </a:p>
          </p:txBody>
        </p:sp>
      </p:grpSp>
      <p:grpSp>
        <p:nvGrpSpPr>
          <p:cNvPr id="24" name="Group 24"/>
          <p:cNvGrpSpPr/>
          <p:nvPr/>
        </p:nvGrpSpPr>
        <p:grpSpPr>
          <a:xfrm>
            <a:off x="7518693" y="5560622"/>
            <a:ext cx="996684" cy="857472"/>
            <a:chOff x="0" y="0"/>
            <a:chExt cx="927370" cy="812800"/>
          </a:xfrm>
        </p:grpSpPr>
        <p:sp>
          <p:nvSpPr>
            <p:cNvPr id="25" name="Freeform 2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6" name="TextBox 2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27" name="Group 27"/>
          <p:cNvGrpSpPr/>
          <p:nvPr/>
        </p:nvGrpSpPr>
        <p:grpSpPr>
          <a:xfrm>
            <a:off x="7550023" y="5596576"/>
            <a:ext cx="913100" cy="785563"/>
            <a:chOff x="0" y="0"/>
            <a:chExt cx="927370" cy="812800"/>
          </a:xfrm>
        </p:grpSpPr>
        <p:sp>
          <p:nvSpPr>
            <p:cNvPr id="28" name="Freeform 28"/>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29" name="TextBox 29"/>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0" name="TextBox 30"/>
          <p:cNvSpPr txBox="1"/>
          <p:nvPr/>
        </p:nvSpPr>
        <p:spPr>
          <a:xfrm>
            <a:off x="7282970" y="5864111"/>
            <a:ext cx="1457219" cy="256480"/>
          </a:xfrm>
          <a:prstGeom prst="rect">
            <a:avLst/>
          </a:prstGeom>
        </p:spPr>
        <p:txBody>
          <a:bodyPr wrap="square"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-3,7%</a:t>
            </a:r>
          </a:p>
        </p:txBody>
      </p:sp>
      <p:grpSp>
        <p:nvGrpSpPr>
          <p:cNvPr id="31" name="Group 31"/>
          <p:cNvGrpSpPr/>
          <p:nvPr/>
        </p:nvGrpSpPr>
        <p:grpSpPr>
          <a:xfrm>
            <a:off x="8949091" y="5560622"/>
            <a:ext cx="996684" cy="857472"/>
            <a:chOff x="0" y="0"/>
            <a:chExt cx="927370" cy="812800"/>
          </a:xfrm>
        </p:grpSpPr>
        <p:sp>
          <p:nvSpPr>
            <p:cNvPr id="32" name="Freeform 3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33" name="TextBox 3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4" name="Group 34"/>
          <p:cNvGrpSpPr/>
          <p:nvPr/>
        </p:nvGrpSpPr>
        <p:grpSpPr>
          <a:xfrm>
            <a:off x="8980422" y="5596576"/>
            <a:ext cx="913100" cy="785563"/>
            <a:chOff x="0" y="0"/>
            <a:chExt cx="927370" cy="812800"/>
          </a:xfrm>
        </p:grpSpPr>
        <p:sp>
          <p:nvSpPr>
            <p:cNvPr id="35" name="Freeform 3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36" name="TextBox 3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7" name="TextBox 37"/>
          <p:cNvSpPr txBox="1"/>
          <p:nvPr/>
        </p:nvSpPr>
        <p:spPr>
          <a:xfrm>
            <a:off x="8713369" y="5864111"/>
            <a:ext cx="1457219" cy="256480"/>
          </a:xfrm>
          <a:prstGeom prst="rect">
            <a:avLst/>
          </a:prstGeom>
        </p:spPr>
        <p:txBody>
          <a:bodyPr wrap="square"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-4,2%</a:t>
            </a:r>
          </a:p>
        </p:txBody>
      </p:sp>
      <p:grpSp>
        <p:nvGrpSpPr>
          <p:cNvPr id="38" name="Group 38"/>
          <p:cNvGrpSpPr/>
          <p:nvPr/>
        </p:nvGrpSpPr>
        <p:grpSpPr>
          <a:xfrm>
            <a:off x="10379489" y="5560622"/>
            <a:ext cx="996684" cy="857472"/>
            <a:chOff x="0" y="0"/>
            <a:chExt cx="927370" cy="812800"/>
          </a:xfrm>
        </p:grpSpPr>
        <p:sp>
          <p:nvSpPr>
            <p:cNvPr id="39" name="Freeform 3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40" name="TextBox 4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41" name="Group 41"/>
          <p:cNvGrpSpPr/>
          <p:nvPr/>
        </p:nvGrpSpPr>
        <p:grpSpPr>
          <a:xfrm>
            <a:off x="10410820" y="5596576"/>
            <a:ext cx="913100" cy="785563"/>
            <a:chOff x="0" y="0"/>
            <a:chExt cx="927370" cy="812800"/>
          </a:xfrm>
        </p:grpSpPr>
        <p:sp>
          <p:nvSpPr>
            <p:cNvPr id="42" name="Freeform 4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43" name="TextBox 4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44" name="TextBox 44"/>
          <p:cNvSpPr txBox="1"/>
          <p:nvPr/>
        </p:nvSpPr>
        <p:spPr>
          <a:xfrm>
            <a:off x="10143767" y="5864111"/>
            <a:ext cx="1457219" cy="256480"/>
          </a:xfrm>
          <a:prstGeom prst="rect">
            <a:avLst/>
          </a:prstGeom>
        </p:spPr>
        <p:txBody>
          <a:bodyPr wrap="square"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-2,5%</a:t>
            </a:r>
          </a:p>
        </p:txBody>
      </p:sp>
      <p:sp>
        <p:nvSpPr>
          <p:cNvPr id="45" name="TextBox 45"/>
          <p:cNvSpPr txBox="1"/>
          <p:nvPr/>
        </p:nvSpPr>
        <p:spPr>
          <a:xfrm>
            <a:off x="7710979" y="6676936"/>
            <a:ext cx="615320" cy="285027"/>
          </a:xfrm>
          <a:prstGeom prst="rect">
            <a:avLst/>
          </a:prstGeom>
        </p:spPr>
        <p:txBody>
          <a:bodyPr wrap="square"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2021</a:t>
            </a:r>
          </a:p>
        </p:txBody>
      </p:sp>
      <p:sp>
        <p:nvSpPr>
          <p:cNvPr id="46" name="TextBox 46"/>
          <p:cNvSpPr txBox="1"/>
          <p:nvPr/>
        </p:nvSpPr>
        <p:spPr>
          <a:xfrm>
            <a:off x="9136263" y="6676936"/>
            <a:ext cx="615320" cy="285027"/>
          </a:xfrm>
          <a:prstGeom prst="rect">
            <a:avLst/>
          </a:prstGeom>
        </p:spPr>
        <p:txBody>
          <a:bodyPr wrap="square"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2024</a:t>
            </a:r>
          </a:p>
        </p:txBody>
      </p:sp>
      <p:sp>
        <p:nvSpPr>
          <p:cNvPr id="47" name="TextBox 47"/>
          <p:cNvSpPr txBox="1"/>
          <p:nvPr/>
        </p:nvSpPr>
        <p:spPr>
          <a:xfrm>
            <a:off x="10556970" y="6676936"/>
            <a:ext cx="615320" cy="285027"/>
          </a:xfrm>
          <a:prstGeom prst="rect">
            <a:avLst/>
          </a:prstGeom>
        </p:spPr>
        <p:txBody>
          <a:bodyPr wrap="square"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2026</a:t>
            </a:r>
          </a:p>
        </p:txBody>
      </p:sp>
      <p:sp>
        <p:nvSpPr>
          <p:cNvPr id="48" name="TextBox 48"/>
          <p:cNvSpPr txBox="1"/>
          <p:nvPr/>
        </p:nvSpPr>
        <p:spPr>
          <a:xfrm>
            <a:off x="7431840" y="7211281"/>
            <a:ext cx="4040820" cy="307777"/>
          </a:xfrm>
          <a:prstGeom prst="rect">
            <a:avLst/>
          </a:prstGeom>
        </p:spPr>
        <p:txBody>
          <a:bodyPr wrap="square" lIns="0" tIns="0" rIns="0" bIns="0" rtlCol="0" anchor="t">
            <a:spAutoFit/>
          </a:bodyPr>
          <a:lstStyle/>
          <a:p>
            <a:pPr algn="ctr">
              <a:lnSpc>
                <a:spcPts val="2417"/>
              </a:lnSpc>
              <a:spcBef>
                <a:spcPct val="0"/>
              </a:spcBef>
            </a:pPr>
            <a:r>
              <a:rPr lang="en-US" sz="2302">
                <a:solidFill>
                  <a:srgbClr val="FFFFFF"/>
                </a:solidFill>
                <a:latin typeface="Roboto"/>
                <a:ea typeface="Roboto"/>
                <a:cs typeface="Roboto"/>
                <a:sym typeface="Roboto"/>
              </a:rPr>
              <a:t>Tarifa aplicada vs Tarifa oficial</a:t>
            </a:r>
          </a:p>
        </p:txBody>
      </p:sp>
      <p:pic>
        <p:nvPicPr>
          <p:cNvPr id="49" name="Picture 49"/>
          <p:cNvPicPr>
            <a:picLocks noChangeAspect="1"/>
          </p:cNvPicPr>
          <p:nvPr/>
        </p:nvPicPr>
        <p:blipFill>
          <a:blip r:embed="rId11"/>
          <a:stretch>
            <a:fillRect/>
          </a:stretch>
        </p:blipFill>
        <p:spPr>
          <a:xfrm>
            <a:off x="2187092" y="5576840"/>
            <a:ext cx="4628250" cy="2492948"/>
          </a:xfrm>
          <a:prstGeom prst="rect">
            <a:avLst/>
          </a:prstGeom>
        </p:spPr>
      </p:pic>
      <p:sp>
        <p:nvSpPr>
          <p:cNvPr id="50" name="TextBox 50"/>
          <p:cNvSpPr txBox="1"/>
          <p:nvPr/>
        </p:nvSpPr>
        <p:spPr>
          <a:xfrm>
            <a:off x="2776225" y="7539969"/>
            <a:ext cx="644112" cy="230832"/>
          </a:xfrm>
          <a:prstGeom prst="rect">
            <a:avLst/>
          </a:prstGeom>
        </p:spPr>
        <p:txBody>
          <a:bodyPr wrap="square" lIns="0" tIns="0" rIns="0" bIns="0" rtlCol="0" anchor="t">
            <a:spAutoFit/>
          </a:bodyPr>
          <a:lstStyle/>
          <a:p>
            <a:pPr algn="l">
              <a:lnSpc>
                <a:spcPts val="1813"/>
              </a:lnSpc>
              <a:spcBef>
                <a:spcPct val="0"/>
              </a:spcBef>
            </a:pPr>
            <a:r>
              <a:rPr lang="en-US" sz="1726" dirty="0">
                <a:solidFill>
                  <a:srgbClr val="FFFFFF"/>
                </a:solidFill>
                <a:latin typeface="Roboto"/>
                <a:ea typeface="Roboto"/>
                <a:cs typeface="Roboto"/>
                <a:sym typeface="Roboto"/>
              </a:rPr>
              <a:t>2021</a:t>
            </a:r>
          </a:p>
        </p:txBody>
      </p:sp>
      <p:sp>
        <p:nvSpPr>
          <p:cNvPr id="51" name="TextBox 51"/>
          <p:cNvSpPr txBox="1"/>
          <p:nvPr/>
        </p:nvSpPr>
        <p:spPr>
          <a:xfrm>
            <a:off x="4501218" y="7539969"/>
            <a:ext cx="644112"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2024</a:t>
            </a:r>
          </a:p>
        </p:txBody>
      </p:sp>
      <p:sp>
        <p:nvSpPr>
          <p:cNvPr id="52" name="TextBox 52"/>
          <p:cNvSpPr txBox="1"/>
          <p:nvPr/>
        </p:nvSpPr>
        <p:spPr>
          <a:xfrm>
            <a:off x="5800323" y="7539969"/>
            <a:ext cx="644112"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2026</a:t>
            </a:r>
          </a:p>
        </p:txBody>
      </p:sp>
      <p:sp>
        <p:nvSpPr>
          <p:cNvPr id="53" name="TextBox 53"/>
          <p:cNvSpPr txBox="1"/>
          <p:nvPr/>
        </p:nvSpPr>
        <p:spPr>
          <a:xfrm>
            <a:off x="2187255" y="6217969"/>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35,2€</a:t>
            </a:r>
          </a:p>
        </p:txBody>
      </p:sp>
      <p:sp>
        <p:nvSpPr>
          <p:cNvPr id="54" name="TextBox 54"/>
          <p:cNvSpPr txBox="1"/>
          <p:nvPr/>
        </p:nvSpPr>
        <p:spPr>
          <a:xfrm>
            <a:off x="4067223" y="6070792"/>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39,8€</a:t>
            </a:r>
          </a:p>
        </p:txBody>
      </p:sp>
      <p:sp>
        <p:nvSpPr>
          <p:cNvPr id="55" name="TextBox 55"/>
          <p:cNvSpPr txBox="1"/>
          <p:nvPr/>
        </p:nvSpPr>
        <p:spPr>
          <a:xfrm>
            <a:off x="5431634" y="5945545"/>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42,9€</a:t>
            </a:r>
          </a:p>
        </p:txBody>
      </p:sp>
      <p:pic>
        <p:nvPicPr>
          <p:cNvPr id="56" name="Picture 56"/>
          <p:cNvPicPr>
            <a:picLocks noChangeAspect="1"/>
          </p:cNvPicPr>
          <p:nvPr/>
        </p:nvPicPr>
        <p:blipFill>
          <a:blip r:embed="rId12"/>
          <a:stretch>
            <a:fillRect/>
          </a:stretch>
        </p:blipFill>
        <p:spPr>
          <a:xfrm>
            <a:off x="12400500" y="5599230"/>
            <a:ext cx="4628250" cy="2492948"/>
          </a:xfrm>
          <a:prstGeom prst="rect">
            <a:avLst/>
          </a:prstGeom>
        </p:spPr>
      </p:pic>
      <p:sp>
        <p:nvSpPr>
          <p:cNvPr id="57" name="TextBox 57"/>
          <p:cNvSpPr txBox="1"/>
          <p:nvPr/>
        </p:nvSpPr>
        <p:spPr>
          <a:xfrm>
            <a:off x="12989633" y="7562359"/>
            <a:ext cx="6740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2021</a:t>
            </a:r>
          </a:p>
        </p:txBody>
      </p:sp>
      <p:sp>
        <p:nvSpPr>
          <p:cNvPr id="58" name="TextBox 58"/>
          <p:cNvSpPr txBox="1"/>
          <p:nvPr/>
        </p:nvSpPr>
        <p:spPr>
          <a:xfrm>
            <a:off x="14714626" y="7562359"/>
            <a:ext cx="6740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2024</a:t>
            </a:r>
          </a:p>
        </p:txBody>
      </p:sp>
      <p:sp>
        <p:nvSpPr>
          <p:cNvPr id="59" name="TextBox 59"/>
          <p:cNvSpPr txBox="1"/>
          <p:nvPr/>
        </p:nvSpPr>
        <p:spPr>
          <a:xfrm>
            <a:off x="16013731" y="7562359"/>
            <a:ext cx="6740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2026</a:t>
            </a:r>
          </a:p>
        </p:txBody>
      </p:sp>
      <p:sp>
        <p:nvSpPr>
          <p:cNvPr id="60" name="TextBox 60"/>
          <p:cNvSpPr txBox="1"/>
          <p:nvPr/>
        </p:nvSpPr>
        <p:spPr>
          <a:xfrm>
            <a:off x="12400663" y="6240358"/>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33,9€</a:t>
            </a:r>
          </a:p>
        </p:txBody>
      </p:sp>
      <p:sp>
        <p:nvSpPr>
          <p:cNvPr id="61" name="TextBox 61"/>
          <p:cNvSpPr txBox="1"/>
          <p:nvPr/>
        </p:nvSpPr>
        <p:spPr>
          <a:xfrm>
            <a:off x="14280631" y="6093181"/>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38,1€</a:t>
            </a:r>
          </a:p>
        </p:txBody>
      </p:sp>
      <p:sp>
        <p:nvSpPr>
          <p:cNvPr id="62" name="TextBox 62"/>
          <p:cNvSpPr txBox="1"/>
          <p:nvPr/>
        </p:nvSpPr>
        <p:spPr>
          <a:xfrm>
            <a:off x="15640811" y="5989865"/>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41,8€</a:t>
            </a:r>
          </a:p>
        </p:txBody>
      </p:sp>
      <p:sp>
        <p:nvSpPr>
          <p:cNvPr id="63" name="Freeform 63"/>
          <p:cNvSpPr/>
          <p:nvPr/>
        </p:nvSpPr>
        <p:spPr>
          <a:xfrm>
            <a:off x="791021" y="8478361"/>
            <a:ext cx="264277" cy="264277"/>
          </a:xfrm>
          <a:custGeom>
            <a:avLst/>
            <a:gdLst/>
            <a:ahLst/>
            <a:cxnLst/>
            <a:rect l="l" t="t" r="r" b="b"/>
            <a:pathLst>
              <a:path w="264277" h="264277">
                <a:moveTo>
                  <a:pt x="0" y="0"/>
                </a:moveTo>
                <a:lnTo>
                  <a:pt x="264277" y="0"/>
                </a:lnTo>
                <a:lnTo>
                  <a:pt x="264277"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64" name="TextBox 64"/>
          <p:cNvSpPr txBox="1"/>
          <p:nvPr/>
        </p:nvSpPr>
        <p:spPr>
          <a:xfrm>
            <a:off x="1270438" y="8431329"/>
            <a:ext cx="15213815" cy="311309"/>
          </a:xfrm>
          <a:prstGeom prst="rect">
            <a:avLst/>
          </a:prstGeom>
        </p:spPr>
        <p:txBody>
          <a:bodyPr lIns="0" tIns="0" rIns="0" bIns="0" rtlCol="0" anchor="t">
            <a:spAutoFit/>
          </a:bodyPr>
          <a:lstStyle/>
          <a:p>
            <a:pPr algn="l">
              <a:lnSpc>
                <a:spcPts val="2554"/>
              </a:lnSpc>
            </a:pPr>
            <a:r>
              <a:rPr lang="en-US" sz="1749" dirty="0">
                <a:solidFill>
                  <a:srgbClr val="FFFFFF"/>
                </a:solidFill>
                <a:latin typeface="Roboto"/>
                <a:ea typeface="Roboto"/>
                <a:cs typeface="Roboto"/>
                <a:sym typeface="Roboto"/>
              </a:rPr>
              <a:t>La </a:t>
            </a:r>
            <a:r>
              <a:rPr lang="en-US" sz="1749" dirty="0" err="1">
                <a:solidFill>
                  <a:srgbClr val="FFFFFF"/>
                </a:solidFill>
                <a:latin typeface="Roboto"/>
                <a:ea typeface="Roboto"/>
                <a:cs typeface="Roboto"/>
                <a:sym typeface="Roboto"/>
              </a:rPr>
              <a:t>tarifa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aplicada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por</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los</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talleres</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independientes</a:t>
            </a:r>
            <a:r>
              <a:rPr lang="en-US" sz="1749" dirty="0">
                <a:solidFill>
                  <a:srgbClr val="FFFFFF"/>
                </a:solidFill>
                <a:latin typeface="Roboto"/>
                <a:ea typeface="Roboto"/>
                <a:cs typeface="Roboto"/>
                <a:sym typeface="Roboto"/>
              </a:rPr>
              <a:t> No de Red es de 41,8€/h </a:t>
            </a:r>
            <a:r>
              <a:rPr lang="en-US" sz="1749" dirty="0" err="1">
                <a:solidFill>
                  <a:srgbClr val="FFFFFF"/>
                </a:solidFill>
                <a:latin typeface="Roboto"/>
                <a:ea typeface="Roboto"/>
                <a:cs typeface="Roboto"/>
                <a:sym typeface="Roboto"/>
              </a:rPr>
              <a:t>frente</a:t>
            </a:r>
            <a:r>
              <a:rPr lang="en-US" sz="1749" dirty="0">
                <a:solidFill>
                  <a:srgbClr val="FFFFFF"/>
                </a:solidFill>
                <a:latin typeface="Roboto"/>
                <a:ea typeface="Roboto"/>
                <a:cs typeface="Roboto"/>
                <a:sym typeface="Roboto"/>
              </a:rPr>
              <a:t> a la </a:t>
            </a:r>
            <a:r>
              <a:rPr lang="en-US" sz="1749" dirty="0" err="1">
                <a:solidFill>
                  <a:srgbClr val="FFFFFF"/>
                </a:solidFill>
                <a:latin typeface="Roboto"/>
                <a:ea typeface="Roboto"/>
                <a:cs typeface="Roboto"/>
                <a:sym typeface="Roboto"/>
              </a:rPr>
              <a:t>marcada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como</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tarifa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oficial</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que</a:t>
            </a:r>
            <a:r>
              <a:rPr lang="en-US" sz="1749" dirty="0">
                <a:solidFill>
                  <a:srgbClr val="FFFFFF"/>
                </a:solidFill>
                <a:latin typeface="Roboto"/>
                <a:ea typeface="Roboto"/>
                <a:cs typeface="Roboto"/>
                <a:sym typeface="Roboto"/>
              </a:rPr>
              <a:t> es de 42,9€/h (un 2,5% inferior)</a:t>
            </a:r>
          </a:p>
        </p:txBody>
      </p:sp>
      <p:sp>
        <p:nvSpPr>
          <p:cNvPr id="65" name="AutoShape 65"/>
          <p:cNvSpPr/>
          <p:nvPr/>
        </p:nvSpPr>
        <p:spPr>
          <a:xfrm>
            <a:off x="5079105" y="5852205"/>
            <a:ext cx="705059" cy="0"/>
          </a:xfrm>
          <a:prstGeom prst="line">
            <a:avLst/>
          </a:prstGeom>
          <a:ln w="28575" cap="flat">
            <a:solidFill>
              <a:srgbClr val="0CB664"/>
            </a:solidFill>
            <a:prstDash val="solid"/>
            <a:headEnd type="none" w="sm" len="sm"/>
            <a:tailEnd type="triangle" w="lg" len="med"/>
          </a:ln>
        </p:spPr>
        <p:txBody>
          <a:bodyPr/>
          <a:lstStyle/>
          <a:p>
            <a:endParaRPr lang="es-ES"/>
          </a:p>
        </p:txBody>
      </p:sp>
      <p:sp>
        <p:nvSpPr>
          <p:cNvPr id="66" name="TextBox 66"/>
          <p:cNvSpPr txBox="1"/>
          <p:nvPr/>
        </p:nvSpPr>
        <p:spPr>
          <a:xfrm>
            <a:off x="4716435" y="5551097"/>
            <a:ext cx="1430398" cy="227647"/>
          </a:xfrm>
          <a:prstGeom prst="rect">
            <a:avLst/>
          </a:prstGeom>
        </p:spPr>
        <p:txBody>
          <a:bodyPr lIns="0" tIns="0" rIns="0" bIns="0" rtlCol="0" anchor="t">
            <a:spAutoFit/>
          </a:bodyPr>
          <a:lstStyle/>
          <a:p>
            <a:pPr algn="ctr">
              <a:lnSpc>
                <a:spcPts val="1770"/>
              </a:lnSpc>
            </a:pPr>
            <a:r>
              <a:rPr lang="en-US" sz="1500">
                <a:solidFill>
                  <a:srgbClr val="FFFFFF"/>
                </a:solidFill>
                <a:latin typeface="Roboto"/>
                <a:ea typeface="Roboto"/>
                <a:cs typeface="Roboto"/>
                <a:sym typeface="Roboto"/>
              </a:rPr>
              <a:t>+8%</a:t>
            </a:r>
          </a:p>
        </p:txBody>
      </p:sp>
      <p:sp>
        <p:nvSpPr>
          <p:cNvPr id="67" name="AutoShape 67"/>
          <p:cNvSpPr/>
          <p:nvPr/>
        </p:nvSpPr>
        <p:spPr>
          <a:xfrm>
            <a:off x="15244321" y="5852205"/>
            <a:ext cx="705059" cy="0"/>
          </a:xfrm>
          <a:prstGeom prst="line">
            <a:avLst/>
          </a:prstGeom>
          <a:ln w="28575" cap="flat">
            <a:solidFill>
              <a:srgbClr val="0CB664"/>
            </a:solidFill>
            <a:prstDash val="solid"/>
            <a:headEnd type="none" w="sm" len="sm"/>
            <a:tailEnd type="triangle" w="lg" len="med"/>
          </a:ln>
        </p:spPr>
        <p:txBody>
          <a:bodyPr/>
          <a:lstStyle/>
          <a:p>
            <a:endParaRPr lang="es-ES"/>
          </a:p>
        </p:txBody>
      </p:sp>
      <p:sp>
        <p:nvSpPr>
          <p:cNvPr id="68" name="TextBox 68"/>
          <p:cNvSpPr txBox="1"/>
          <p:nvPr/>
        </p:nvSpPr>
        <p:spPr>
          <a:xfrm>
            <a:off x="14881651" y="5551097"/>
            <a:ext cx="1430398" cy="227647"/>
          </a:xfrm>
          <a:prstGeom prst="rect">
            <a:avLst/>
          </a:prstGeom>
        </p:spPr>
        <p:txBody>
          <a:bodyPr lIns="0" tIns="0" rIns="0" bIns="0" rtlCol="0" anchor="t">
            <a:spAutoFit/>
          </a:bodyPr>
          <a:lstStyle/>
          <a:p>
            <a:pPr algn="ctr">
              <a:lnSpc>
                <a:spcPts val="1770"/>
              </a:lnSpc>
            </a:pPr>
            <a:r>
              <a:rPr lang="en-US" sz="1500">
                <a:solidFill>
                  <a:srgbClr val="FFFFFF"/>
                </a:solidFill>
                <a:latin typeface="Roboto"/>
                <a:ea typeface="Roboto"/>
                <a:cs typeface="Roboto"/>
                <a:sym typeface="Roboto"/>
              </a:rPr>
              <a:t>+10%</a:t>
            </a:r>
          </a:p>
        </p:txBody>
      </p:sp>
      <p:sp>
        <p:nvSpPr>
          <p:cNvPr id="69" name="TextBox 69"/>
          <p:cNvSpPr txBox="1"/>
          <p:nvPr/>
        </p:nvSpPr>
        <p:spPr>
          <a:xfrm>
            <a:off x="3248736" y="4736209"/>
            <a:ext cx="1813981" cy="284959"/>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Tarifa oficial</a:t>
            </a:r>
          </a:p>
        </p:txBody>
      </p:sp>
      <p:sp>
        <p:nvSpPr>
          <p:cNvPr id="70" name="TextBox 70"/>
          <p:cNvSpPr txBox="1"/>
          <p:nvPr/>
        </p:nvSpPr>
        <p:spPr>
          <a:xfrm>
            <a:off x="13613034" y="3598992"/>
            <a:ext cx="1813981" cy="284959"/>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Tarifa aplicada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7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71"/>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71"/>
                                        </p:tgtEl>
                                      </p:cBhvr>
                                    </p:cmd>
                                  </p:childTnLst>
                                </p:cTn>
                              </p:par>
                            </p:childTnLst>
                          </p:cTn>
                        </p:par>
                      </p:childTnLst>
                    </p:cTn>
                  </p:par>
                </p:childTnLst>
              </p:cTn>
              <p:nextCondLst>
                <p:cond evt="onClick" delay="0">
                  <p:tgtEl>
                    <p:spTgt spid="71"/>
                  </p:tgtEl>
                </p:cond>
              </p:nextCondLst>
            </p:seq>
            <p:video>
              <p:cMediaNode vol="80000">
                <p:cTn id="42" repeatCount="indefinite" fill="hold" display="0">
                  <p:stCondLst>
                    <p:cond delay="indefinite"/>
                  </p:stCondLst>
                </p:cTn>
                <p:tgtEl>
                  <p:spTgt spid="71"/>
                </p:tgtEl>
              </p:cMediaNode>
            </p:video>
          </p:childTnLst>
        </p:cTn>
      </p:par>
    </p:tnLst>
    <p:bldLst>
      <p:bldP spid="30" grpId="0"/>
      <p:bldP spid="37" grpId="0"/>
      <p:bldP spid="44" grpId="0"/>
      <p:bldP spid="45" grpId="0"/>
      <p:bldP spid="46" grpId="0"/>
      <p:bldP spid="47" grpId="0"/>
      <p:bldP spid="48" grpId="0"/>
    </p:bldLst>
  </p:timing>
</p:sld>
</file>

<file path=ppt/slides/slide21.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72" name="Diseño sin título (15)">
            <a:hlinkClick r:id="" action="ppaction://media"/>
            <a:extLst>
              <a:ext uri="{FF2B5EF4-FFF2-40B4-BE49-F238E27FC236}">
                <a16:creationId xmlns:a16="http://schemas.microsoft.com/office/drawing/2014/main" id="{212E7477-7892-71DC-53F7-E8EE3FAABA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Freeform 8"/>
          <p:cNvSpPr/>
          <p:nvPr/>
        </p:nvSpPr>
        <p:spPr>
          <a:xfrm>
            <a:off x="849947" y="3958737"/>
            <a:ext cx="1078655" cy="1078655"/>
          </a:xfrm>
          <a:custGeom>
            <a:avLst/>
            <a:gdLst/>
            <a:ahLst/>
            <a:cxnLst/>
            <a:rect l="l" t="t" r="r" b="b"/>
            <a:pathLst>
              <a:path w="1078655" h="1078655">
                <a:moveTo>
                  <a:pt x="0" y="0"/>
                </a:moveTo>
                <a:lnTo>
                  <a:pt x="1078655" y="0"/>
                </a:lnTo>
                <a:lnTo>
                  <a:pt x="1078655" y="1078655"/>
                </a:lnTo>
                <a:lnTo>
                  <a:pt x="0" y="1078655"/>
                </a:lnTo>
                <a:lnTo>
                  <a:pt x="0" y="0"/>
                </a:lnTo>
                <a:close/>
              </a:path>
            </a:pathLst>
          </a:custGeom>
          <a:blipFill>
            <a:blip r:embed="rId9"/>
            <a:stretch>
              <a:fillRect/>
            </a:stretch>
          </a:blipFill>
        </p:spPr>
        <p:txBody>
          <a:bodyPr/>
          <a:lstStyle/>
          <a:p>
            <a:endParaRPr lang="es-ES"/>
          </a:p>
        </p:txBody>
      </p:sp>
      <p:sp>
        <p:nvSpPr>
          <p:cNvPr id="9" name="Freeform 9"/>
          <p:cNvSpPr/>
          <p:nvPr/>
        </p:nvSpPr>
        <p:spPr>
          <a:xfrm>
            <a:off x="946646" y="6537580"/>
            <a:ext cx="1078655" cy="1078655"/>
          </a:xfrm>
          <a:custGeom>
            <a:avLst/>
            <a:gdLst/>
            <a:ahLst/>
            <a:cxnLst/>
            <a:rect l="l" t="t" r="r" b="b"/>
            <a:pathLst>
              <a:path w="1078655" h="1078655">
                <a:moveTo>
                  <a:pt x="0" y="0"/>
                </a:moveTo>
                <a:lnTo>
                  <a:pt x="1078655" y="0"/>
                </a:lnTo>
                <a:lnTo>
                  <a:pt x="1078655" y="1078655"/>
                </a:lnTo>
                <a:lnTo>
                  <a:pt x="0" y="1078655"/>
                </a:lnTo>
                <a:lnTo>
                  <a:pt x="0" y="0"/>
                </a:lnTo>
                <a:close/>
              </a:path>
            </a:pathLst>
          </a:custGeom>
          <a:blipFill>
            <a:blip r:embed="rId9"/>
            <a:stretch>
              <a:fillRect/>
            </a:stretch>
          </a:blipFill>
        </p:spPr>
        <p:txBody>
          <a:bodyPr/>
          <a:lstStyle/>
          <a:p>
            <a:endParaRPr lang="es-ES"/>
          </a:p>
        </p:txBody>
      </p:sp>
      <p:sp>
        <p:nvSpPr>
          <p:cNvPr id="10" name="Freeform 10"/>
          <p:cNvSpPr/>
          <p:nvPr/>
        </p:nvSpPr>
        <p:spPr>
          <a:xfrm>
            <a:off x="6842951" y="5082619"/>
            <a:ext cx="2019723" cy="1548454"/>
          </a:xfrm>
          <a:custGeom>
            <a:avLst/>
            <a:gdLst/>
            <a:ahLst/>
            <a:cxnLst/>
            <a:rect l="l" t="t" r="r" b="b"/>
            <a:pathLst>
              <a:path w="2019723" h="1548454">
                <a:moveTo>
                  <a:pt x="0" y="0"/>
                </a:moveTo>
                <a:lnTo>
                  <a:pt x="2019723" y="0"/>
                </a:lnTo>
                <a:lnTo>
                  <a:pt x="2019723" y="1548454"/>
                </a:lnTo>
                <a:lnTo>
                  <a:pt x="0" y="1548454"/>
                </a:lnTo>
                <a:lnTo>
                  <a:pt x="0" y="0"/>
                </a:lnTo>
                <a:close/>
              </a:path>
            </a:pathLst>
          </a:custGeom>
          <a:blipFill>
            <a:blip r:embed="rId10"/>
            <a:stretch>
              <a:fillRect/>
            </a:stretch>
          </a:blipFill>
        </p:spPr>
        <p:txBody>
          <a:bodyPr/>
          <a:lstStyle/>
          <a:p>
            <a:endParaRPr lang="es-ES"/>
          </a:p>
        </p:txBody>
      </p:sp>
      <p:sp>
        <p:nvSpPr>
          <p:cNvPr id="11" name="Freeform 11"/>
          <p:cNvSpPr/>
          <p:nvPr/>
        </p:nvSpPr>
        <p:spPr>
          <a:xfrm>
            <a:off x="10310378" y="4354163"/>
            <a:ext cx="2486591" cy="1947672"/>
          </a:xfrm>
          <a:custGeom>
            <a:avLst/>
            <a:gdLst/>
            <a:ahLst/>
            <a:cxnLst/>
            <a:rect l="l" t="t" r="r" b="b"/>
            <a:pathLst>
              <a:path w="2486591" h="1947672">
                <a:moveTo>
                  <a:pt x="0" y="0"/>
                </a:moveTo>
                <a:lnTo>
                  <a:pt x="2486591" y="0"/>
                </a:lnTo>
                <a:lnTo>
                  <a:pt x="2486591" y="1947672"/>
                </a:lnTo>
                <a:lnTo>
                  <a:pt x="0" y="1947672"/>
                </a:lnTo>
                <a:lnTo>
                  <a:pt x="0" y="0"/>
                </a:lnTo>
                <a:close/>
              </a:path>
            </a:pathLst>
          </a:custGeom>
          <a:blipFill>
            <a:blip r:embed="rId11"/>
            <a:stretch>
              <a:fillRect/>
            </a:stretch>
          </a:blipFill>
        </p:spPr>
        <p:txBody>
          <a:bodyPr/>
          <a:lstStyle/>
          <a:p>
            <a:endParaRPr lang="es-ES"/>
          </a:p>
        </p:txBody>
      </p:sp>
      <p:sp>
        <p:nvSpPr>
          <p:cNvPr id="12" name="Freeform 12"/>
          <p:cNvSpPr/>
          <p:nvPr/>
        </p:nvSpPr>
        <p:spPr>
          <a:xfrm>
            <a:off x="13554126" y="3232703"/>
            <a:ext cx="2863533" cy="2242919"/>
          </a:xfrm>
          <a:custGeom>
            <a:avLst/>
            <a:gdLst/>
            <a:ahLst/>
            <a:cxnLst/>
            <a:rect l="l" t="t" r="r" b="b"/>
            <a:pathLst>
              <a:path w="2863533" h="2242919">
                <a:moveTo>
                  <a:pt x="0" y="0"/>
                </a:moveTo>
                <a:lnTo>
                  <a:pt x="2863533" y="0"/>
                </a:lnTo>
                <a:lnTo>
                  <a:pt x="2863533" y="2242920"/>
                </a:lnTo>
                <a:lnTo>
                  <a:pt x="0" y="2242920"/>
                </a:lnTo>
                <a:lnTo>
                  <a:pt x="0" y="0"/>
                </a:lnTo>
                <a:close/>
              </a:path>
            </a:pathLst>
          </a:custGeom>
          <a:blipFill>
            <a:blip r:embed="rId12"/>
            <a:stretch>
              <a:fillRect/>
            </a:stretch>
          </a:blipFill>
        </p:spPr>
        <p:txBody>
          <a:bodyPr/>
          <a:lstStyle/>
          <a:p>
            <a:endParaRPr lang="es-ES"/>
          </a:p>
        </p:txBody>
      </p:sp>
      <p:sp>
        <p:nvSpPr>
          <p:cNvPr id="13" name="TextBox 13"/>
          <p:cNvSpPr txBox="1"/>
          <p:nvPr/>
        </p:nvSpPr>
        <p:spPr>
          <a:xfrm>
            <a:off x="1630784" y="1143738"/>
            <a:ext cx="6863867" cy="751344"/>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Red oficial – Influencia del tamaño del taller</a:t>
            </a:r>
          </a:p>
          <a:p>
            <a:pPr algn="l">
              <a:lnSpc>
                <a:spcPts val="2865"/>
              </a:lnSpc>
              <a:spcBef>
                <a:spcPct val="0"/>
              </a:spcBef>
            </a:pPr>
            <a:endParaRPr lang="en-US" sz="2729" b="1">
              <a:solidFill>
                <a:srgbClr val="FFFFFF"/>
              </a:solidFill>
              <a:latin typeface="Roboto Bold"/>
              <a:ea typeface="Roboto Bold"/>
              <a:cs typeface="Roboto Bold"/>
              <a:sym typeface="Roboto Bold"/>
            </a:endParaRPr>
          </a:p>
        </p:txBody>
      </p:sp>
      <p:sp>
        <p:nvSpPr>
          <p:cNvPr id="14" name="TextBox 14"/>
          <p:cNvSpPr txBox="1"/>
          <p:nvPr/>
        </p:nvSpPr>
        <p:spPr>
          <a:xfrm>
            <a:off x="2024440" y="2166423"/>
            <a:ext cx="10917022"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Independientemente del tamaño del taller, el diferencial entre la mano de obra oficial y la aplicada ronda el 3%.</a:t>
            </a:r>
          </a:p>
        </p:txBody>
      </p:sp>
      <p:sp>
        <p:nvSpPr>
          <p:cNvPr id="15" name="TextBox 15"/>
          <p:cNvSpPr txBox="1"/>
          <p:nvPr/>
        </p:nvSpPr>
        <p:spPr>
          <a:xfrm>
            <a:off x="6160413" y="6786404"/>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42,4 €/h</a:t>
            </a:r>
          </a:p>
        </p:txBody>
      </p:sp>
      <p:sp>
        <p:nvSpPr>
          <p:cNvPr id="16" name="TextBox 16"/>
          <p:cNvSpPr txBox="1"/>
          <p:nvPr/>
        </p:nvSpPr>
        <p:spPr>
          <a:xfrm>
            <a:off x="8031418" y="6786404"/>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41,5 €/h</a:t>
            </a:r>
          </a:p>
        </p:txBody>
      </p:sp>
      <p:sp>
        <p:nvSpPr>
          <p:cNvPr id="17" name="TextBox 17"/>
          <p:cNvSpPr txBox="1"/>
          <p:nvPr/>
        </p:nvSpPr>
        <p:spPr>
          <a:xfrm>
            <a:off x="5975979" y="7230147"/>
            <a:ext cx="1656798"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oficial</a:t>
            </a:r>
          </a:p>
        </p:txBody>
      </p:sp>
      <p:sp>
        <p:nvSpPr>
          <p:cNvPr id="18" name="TextBox 18"/>
          <p:cNvSpPr txBox="1"/>
          <p:nvPr/>
        </p:nvSpPr>
        <p:spPr>
          <a:xfrm>
            <a:off x="7632777" y="7230147"/>
            <a:ext cx="2096870"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aplicada</a:t>
            </a:r>
          </a:p>
        </p:txBody>
      </p:sp>
      <p:sp>
        <p:nvSpPr>
          <p:cNvPr id="19" name="TextBox 19"/>
          <p:cNvSpPr txBox="1"/>
          <p:nvPr/>
        </p:nvSpPr>
        <p:spPr>
          <a:xfrm>
            <a:off x="9984893" y="6408238"/>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41,6 €/h</a:t>
            </a:r>
          </a:p>
        </p:txBody>
      </p:sp>
      <p:sp>
        <p:nvSpPr>
          <p:cNvPr id="20" name="TextBox 20"/>
          <p:cNvSpPr txBox="1"/>
          <p:nvPr/>
        </p:nvSpPr>
        <p:spPr>
          <a:xfrm>
            <a:off x="11855897" y="6408238"/>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40 €/h</a:t>
            </a:r>
          </a:p>
        </p:txBody>
      </p:sp>
      <p:sp>
        <p:nvSpPr>
          <p:cNvPr id="21" name="TextBox 21"/>
          <p:cNvSpPr txBox="1"/>
          <p:nvPr/>
        </p:nvSpPr>
        <p:spPr>
          <a:xfrm>
            <a:off x="9800458" y="6851982"/>
            <a:ext cx="1656798"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oficial</a:t>
            </a:r>
          </a:p>
        </p:txBody>
      </p:sp>
      <p:sp>
        <p:nvSpPr>
          <p:cNvPr id="22" name="TextBox 22"/>
          <p:cNvSpPr txBox="1"/>
          <p:nvPr/>
        </p:nvSpPr>
        <p:spPr>
          <a:xfrm>
            <a:off x="11457256" y="6851982"/>
            <a:ext cx="2096870"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aplicada</a:t>
            </a:r>
          </a:p>
        </p:txBody>
      </p:sp>
      <p:sp>
        <p:nvSpPr>
          <p:cNvPr id="23" name="TextBox 23"/>
          <p:cNvSpPr txBox="1"/>
          <p:nvPr/>
        </p:nvSpPr>
        <p:spPr>
          <a:xfrm>
            <a:off x="13477937" y="5574078"/>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46,3 €/h</a:t>
            </a:r>
          </a:p>
        </p:txBody>
      </p:sp>
      <p:sp>
        <p:nvSpPr>
          <p:cNvPr id="24" name="TextBox 24"/>
          <p:cNvSpPr txBox="1"/>
          <p:nvPr/>
        </p:nvSpPr>
        <p:spPr>
          <a:xfrm>
            <a:off x="15348942" y="5574078"/>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45 €/h</a:t>
            </a:r>
          </a:p>
        </p:txBody>
      </p:sp>
      <p:sp>
        <p:nvSpPr>
          <p:cNvPr id="25" name="TextBox 25"/>
          <p:cNvSpPr txBox="1"/>
          <p:nvPr/>
        </p:nvSpPr>
        <p:spPr>
          <a:xfrm>
            <a:off x="13293503" y="6017822"/>
            <a:ext cx="1656798"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oficial</a:t>
            </a:r>
          </a:p>
        </p:txBody>
      </p:sp>
      <p:sp>
        <p:nvSpPr>
          <p:cNvPr id="26" name="TextBox 26"/>
          <p:cNvSpPr txBox="1"/>
          <p:nvPr/>
        </p:nvSpPr>
        <p:spPr>
          <a:xfrm>
            <a:off x="14950301" y="6017822"/>
            <a:ext cx="2096870"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aplicada</a:t>
            </a:r>
          </a:p>
        </p:txBody>
      </p:sp>
      <p:grpSp>
        <p:nvGrpSpPr>
          <p:cNvPr id="27" name="Group 27"/>
          <p:cNvGrpSpPr/>
          <p:nvPr/>
        </p:nvGrpSpPr>
        <p:grpSpPr>
          <a:xfrm>
            <a:off x="7468823" y="7645316"/>
            <a:ext cx="711037" cy="623193"/>
            <a:chOff x="0" y="0"/>
            <a:chExt cx="927370" cy="812800"/>
          </a:xfrm>
        </p:grpSpPr>
        <p:sp>
          <p:nvSpPr>
            <p:cNvPr id="28" name="Freeform 28"/>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9" name="TextBox 29"/>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0" name="Group 30"/>
          <p:cNvGrpSpPr/>
          <p:nvPr/>
        </p:nvGrpSpPr>
        <p:grpSpPr>
          <a:xfrm>
            <a:off x="7491593" y="7671447"/>
            <a:ext cx="651408" cy="570931"/>
            <a:chOff x="0" y="0"/>
            <a:chExt cx="927370" cy="812800"/>
          </a:xfrm>
        </p:grpSpPr>
        <p:sp>
          <p:nvSpPr>
            <p:cNvPr id="31" name="Freeform 3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32" name="TextBox 32"/>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3" name="TextBox 33"/>
          <p:cNvSpPr txBox="1"/>
          <p:nvPr/>
        </p:nvSpPr>
        <p:spPr>
          <a:xfrm>
            <a:off x="7297505" y="7819510"/>
            <a:ext cx="1039585" cy="265279"/>
          </a:xfrm>
          <a:prstGeom prst="rect">
            <a:avLst/>
          </a:prstGeom>
        </p:spPr>
        <p:txBody>
          <a:bodyPr lIns="0" tIns="0" rIns="0" bIns="0" rtlCol="0" anchor="t">
            <a:spAutoFit/>
          </a:bodyPr>
          <a:lstStyle/>
          <a:p>
            <a:pPr algn="ctr">
              <a:lnSpc>
                <a:spcPts val="2031"/>
              </a:lnSpc>
            </a:pPr>
            <a:r>
              <a:rPr lang="en-US" sz="1721" b="1">
                <a:solidFill>
                  <a:srgbClr val="FFFFFF"/>
                </a:solidFill>
                <a:latin typeface="Roboto Bold"/>
                <a:ea typeface="Roboto Bold"/>
                <a:cs typeface="Roboto Bold"/>
                <a:sym typeface="Roboto Bold"/>
              </a:rPr>
              <a:t>-2%</a:t>
            </a:r>
          </a:p>
        </p:txBody>
      </p:sp>
      <p:grpSp>
        <p:nvGrpSpPr>
          <p:cNvPr id="34" name="Group 34"/>
          <p:cNvGrpSpPr/>
          <p:nvPr/>
        </p:nvGrpSpPr>
        <p:grpSpPr>
          <a:xfrm>
            <a:off x="11221400" y="7267150"/>
            <a:ext cx="711037" cy="623193"/>
            <a:chOff x="0" y="0"/>
            <a:chExt cx="927370" cy="812800"/>
          </a:xfrm>
        </p:grpSpPr>
        <p:sp>
          <p:nvSpPr>
            <p:cNvPr id="35" name="Freeform 3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36" name="TextBox 3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7" name="Group 37"/>
          <p:cNvGrpSpPr/>
          <p:nvPr/>
        </p:nvGrpSpPr>
        <p:grpSpPr>
          <a:xfrm>
            <a:off x="11244171" y="7293281"/>
            <a:ext cx="651408" cy="570931"/>
            <a:chOff x="0" y="0"/>
            <a:chExt cx="927370" cy="812800"/>
          </a:xfrm>
        </p:grpSpPr>
        <p:sp>
          <p:nvSpPr>
            <p:cNvPr id="38" name="Freeform 38"/>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39" name="TextBox 39"/>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40" name="TextBox 40"/>
          <p:cNvSpPr txBox="1"/>
          <p:nvPr/>
        </p:nvSpPr>
        <p:spPr>
          <a:xfrm>
            <a:off x="11050083" y="7441345"/>
            <a:ext cx="1039585" cy="265279"/>
          </a:xfrm>
          <a:prstGeom prst="rect">
            <a:avLst/>
          </a:prstGeom>
        </p:spPr>
        <p:txBody>
          <a:bodyPr lIns="0" tIns="0" rIns="0" bIns="0" rtlCol="0" anchor="t">
            <a:spAutoFit/>
          </a:bodyPr>
          <a:lstStyle/>
          <a:p>
            <a:pPr algn="ctr">
              <a:lnSpc>
                <a:spcPts val="2031"/>
              </a:lnSpc>
            </a:pPr>
            <a:r>
              <a:rPr lang="en-US" sz="1721" b="1">
                <a:solidFill>
                  <a:srgbClr val="FFFFFF"/>
                </a:solidFill>
                <a:latin typeface="Roboto Bold"/>
                <a:ea typeface="Roboto Bold"/>
                <a:cs typeface="Roboto Bold"/>
                <a:sym typeface="Roboto Bold"/>
              </a:rPr>
              <a:t>-4%</a:t>
            </a:r>
          </a:p>
        </p:txBody>
      </p:sp>
      <p:grpSp>
        <p:nvGrpSpPr>
          <p:cNvPr id="41" name="Group 41"/>
          <p:cNvGrpSpPr/>
          <p:nvPr/>
        </p:nvGrpSpPr>
        <p:grpSpPr>
          <a:xfrm>
            <a:off x="14665393" y="6447223"/>
            <a:ext cx="711037" cy="623193"/>
            <a:chOff x="0" y="0"/>
            <a:chExt cx="927370" cy="812800"/>
          </a:xfrm>
        </p:grpSpPr>
        <p:sp>
          <p:nvSpPr>
            <p:cNvPr id="42" name="Freeform 4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43" name="TextBox 4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44" name="Group 44"/>
          <p:cNvGrpSpPr/>
          <p:nvPr/>
        </p:nvGrpSpPr>
        <p:grpSpPr>
          <a:xfrm>
            <a:off x="14688163" y="6473354"/>
            <a:ext cx="651408" cy="570931"/>
            <a:chOff x="0" y="0"/>
            <a:chExt cx="927370" cy="812800"/>
          </a:xfrm>
        </p:grpSpPr>
        <p:sp>
          <p:nvSpPr>
            <p:cNvPr id="45" name="Freeform 4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46" name="TextBox 4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47" name="TextBox 47"/>
          <p:cNvSpPr txBox="1"/>
          <p:nvPr/>
        </p:nvSpPr>
        <p:spPr>
          <a:xfrm>
            <a:off x="14494075" y="6621418"/>
            <a:ext cx="1039585" cy="265279"/>
          </a:xfrm>
          <a:prstGeom prst="rect">
            <a:avLst/>
          </a:prstGeom>
        </p:spPr>
        <p:txBody>
          <a:bodyPr lIns="0" tIns="0" rIns="0" bIns="0" rtlCol="0" anchor="t">
            <a:spAutoFit/>
          </a:bodyPr>
          <a:lstStyle/>
          <a:p>
            <a:pPr algn="ctr">
              <a:lnSpc>
                <a:spcPts val="2031"/>
              </a:lnSpc>
            </a:pPr>
            <a:r>
              <a:rPr lang="en-US" sz="1721" b="1">
                <a:solidFill>
                  <a:srgbClr val="FFFFFF"/>
                </a:solidFill>
                <a:latin typeface="Roboto Bold"/>
                <a:ea typeface="Roboto Bold"/>
                <a:cs typeface="Roboto Bold"/>
                <a:sym typeface="Roboto Bold"/>
              </a:rPr>
              <a:t>-3%</a:t>
            </a:r>
          </a:p>
        </p:txBody>
      </p:sp>
      <p:sp>
        <p:nvSpPr>
          <p:cNvPr id="48" name="TextBox 48"/>
          <p:cNvSpPr txBox="1"/>
          <p:nvPr/>
        </p:nvSpPr>
        <p:spPr>
          <a:xfrm>
            <a:off x="7236235" y="4328890"/>
            <a:ext cx="1176212" cy="284013"/>
          </a:xfrm>
          <a:prstGeom prst="rect">
            <a:avLst/>
          </a:prstGeom>
        </p:spPr>
        <p:txBody>
          <a:bodyPr lIns="0" tIns="0" rIns="0" bIns="0" rtlCol="0" anchor="t">
            <a:spAutoFit/>
          </a:bodyPr>
          <a:lstStyle/>
          <a:p>
            <a:pPr algn="l">
              <a:lnSpc>
                <a:spcPts val="2168"/>
              </a:lnSpc>
              <a:spcBef>
                <a:spcPct val="0"/>
              </a:spcBef>
            </a:pPr>
            <a:r>
              <a:rPr lang="en-US" sz="2065" b="1">
                <a:solidFill>
                  <a:srgbClr val="FFFFFF"/>
                </a:solidFill>
                <a:latin typeface="Roboto Bold"/>
                <a:ea typeface="Roboto Bold"/>
                <a:cs typeface="Roboto Bold"/>
                <a:sym typeface="Roboto Bold"/>
              </a:rPr>
              <a:t>Pequeños</a:t>
            </a:r>
          </a:p>
        </p:txBody>
      </p:sp>
      <p:sp>
        <p:nvSpPr>
          <p:cNvPr id="49" name="TextBox 49"/>
          <p:cNvSpPr txBox="1"/>
          <p:nvPr/>
        </p:nvSpPr>
        <p:spPr>
          <a:xfrm>
            <a:off x="7214561" y="4573183"/>
            <a:ext cx="1197886" cy="299205"/>
          </a:xfrm>
          <a:prstGeom prst="rect">
            <a:avLst/>
          </a:prstGeom>
        </p:spPr>
        <p:txBody>
          <a:bodyPr lIns="0" tIns="0" rIns="0" bIns="0" rtlCol="0" anchor="t">
            <a:spAutoFit/>
          </a:bodyPr>
          <a:lstStyle/>
          <a:p>
            <a:pPr algn="ctr">
              <a:lnSpc>
                <a:spcPts val="2345"/>
              </a:lnSpc>
            </a:pPr>
            <a:r>
              <a:rPr lang="en-US" sz="1606">
                <a:solidFill>
                  <a:srgbClr val="FFFFFF"/>
                </a:solidFill>
                <a:latin typeface="Roboto"/>
                <a:ea typeface="Roboto"/>
                <a:cs typeface="Roboto"/>
                <a:sym typeface="Roboto"/>
              </a:rPr>
              <a:t>(1-2 empl.)</a:t>
            </a:r>
          </a:p>
        </p:txBody>
      </p:sp>
      <p:sp>
        <p:nvSpPr>
          <p:cNvPr id="50" name="TextBox 50"/>
          <p:cNvSpPr txBox="1"/>
          <p:nvPr/>
        </p:nvSpPr>
        <p:spPr>
          <a:xfrm>
            <a:off x="10913456" y="3657650"/>
            <a:ext cx="1159817" cy="284013"/>
          </a:xfrm>
          <a:prstGeom prst="rect">
            <a:avLst/>
          </a:prstGeom>
        </p:spPr>
        <p:txBody>
          <a:bodyPr lIns="0" tIns="0" rIns="0" bIns="0" rtlCol="0" anchor="t">
            <a:spAutoFit/>
          </a:bodyPr>
          <a:lstStyle/>
          <a:p>
            <a:pPr algn="l">
              <a:lnSpc>
                <a:spcPts val="2168"/>
              </a:lnSpc>
              <a:spcBef>
                <a:spcPct val="0"/>
              </a:spcBef>
            </a:pPr>
            <a:r>
              <a:rPr lang="en-US" sz="2065" b="1">
                <a:solidFill>
                  <a:srgbClr val="FFFFFF"/>
                </a:solidFill>
                <a:latin typeface="Roboto Bold"/>
                <a:ea typeface="Roboto Bold"/>
                <a:cs typeface="Roboto Bold"/>
                <a:sym typeface="Roboto Bold"/>
              </a:rPr>
              <a:t>Medianos</a:t>
            </a:r>
          </a:p>
        </p:txBody>
      </p:sp>
      <p:sp>
        <p:nvSpPr>
          <p:cNvPr id="51" name="TextBox 51"/>
          <p:cNvSpPr txBox="1"/>
          <p:nvPr/>
        </p:nvSpPr>
        <p:spPr>
          <a:xfrm>
            <a:off x="10891781" y="3901942"/>
            <a:ext cx="1197886" cy="299205"/>
          </a:xfrm>
          <a:prstGeom prst="rect">
            <a:avLst/>
          </a:prstGeom>
        </p:spPr>
        <p:txBody>
          <a:bodyPr lIns="0" tIns="0" rIns="0" bIns="0" rtlCol="0" anchor="t">
            <a:spAutoFit/>
          </a:bodyPr>
          <a:lstStyle/>
          <a:p>
            <a:pPr algn="ctr">
              <a:lnSpc>
                <a:spcPts val="2345"/>
              </a:lnSpc>
            </a:pPr>
            <a:r>
              <a:rPr lang="en-US" sz="1606">
                <a:solidFill>
                  <a:srgbClr val="FFFFFF"/>
                </a:solidFill>
                <a:latin typeface="Roboto"/>
                <a:ea typeface="Roboto"/>
                <a:cs typeface="Roboto"/>
                <a:sym typeface="Roboto"/>
              </a:rPr>
              <a:t>(3-4 empl.)</a:t>
            </a:r>
          </a:p>
        </p:txBody>
      </p:sp>
      <p:sp>
        <p:nvSpPr>
          <p:cNvPr id="52" name="TextBox 52"/>
          <p:cNvSpPr txBox="1"/>
          <p:nvPr/>
        </p:nvSpPr>
        <p:spPr>
          <a:xfrm>
            <a:off x="14494605" y="2506899"/>
            <a:ext cx="982575" cy="284013"/>
          </a:xfrm>
          <a:prstGeom prst="rect">
            <a:avLst/>
          </a:prstGeom>
        </p:spPr>
        <p:txBody>
          <a:bodyPr lIns="0" tIns="0" rIns="0" bIns="0" rtlCol="0" anchor="t">
            <a:spAutoFit/>
          </a:bodyPr>
          <a:lstStyle/>
          <a:p>
            <a:pPr algn="l">
              <a:lnSpc>
                <a:spcPts val="2168"/>
              </a:lnSpc>
              <a:spcBef>
                <a:spcPct val="0"/>
              </a:spcBef>
            </a:pPr>
            <a:r>
              <a:rPr lang="en-US" sz="2065" b="1">
                <a:solidFill>
                  <a:srgbClr val="FFFFFF"/>
                </a:solidFill>
                <a:latin typeface="Roboto Bold"/>
                <a:ea typeface="Roboto Bold"/>
                <a:cs typeface="Roboto Bold"/>
                <a:sym typeface="Roboto Bold"/>
              </a:rPr>
              <a:t>Grandes</a:t>
            </a:r>
          </a:p>
        </p:txBody>
      </p:sp>
      <p:sp>
        <p:nvSpPr>
          <p:cNvPr id="53" name="TextBox 53"/>
          <p:cNvSpPr txBox="1"/>
          <p:nvPr/>
        </p:nvSpPr>
        <p:spPr>
          <a:xfrm>
            <a:off x="14386950" y="2751192"/>
            <a:ext cx="1328278" cy="299205"/>
          </a:xfrm>
          <a:prstGeom prst="rect">
            <a:avLst/>
          </a:prstGeom>
        </p:spPr>
        <p:txBody>
          <a:bodyPr lIns="0" tIns="0" rIns="0" bIns="0" rtlCol="0" anchor="t">
            <a:spAutoFit/>
          </a:bodyPr>
          <a:lstStyle/>
          <a:p>
            <a:pPr algn="ctr">
              <a:lnSpc>
                <a:spcPts val="2345"/>
              </a:lnSpc>
            </a:pPr>
            <a:r>
              <a:rPr lang="en-US" sz="1606">
                <a:solidFill>
                  <a:srgbClr val="FFFFFF"/>
                </a:solidFill>
                <a:latin typeface="Roboto"/>
                <a:ea typeface="Roboto"/>
                <a:cs typeface="Roboto"/>
                <a:sym typeface="Roboto"/>
              </a:rPr>
              <a:t>(5 o + empl.)</a:t>
            </a:r>
          </a:p>
        </p:txBody>
      </p:sp>
      <p:sp>
        <p:nvSpPr>
          <p:cNvPr id="54" name="TextBox 54"/>
          <p:cNvSpPr txBox="1"/>
          <p:nvPr/>
        </p:nvSpPr>
        <p:spPr>
          <a:xfrm>
            <a:off x="2360756" y="3824532"/>
            <a:ext cx="1415711" cy="340519"/>
          </a:xfrm>
          <a:prstGeom prst="rect">
            <a:avLst/>
          </a:prstGeom>
        </p:spPr>
        <p:txBody>
          <a:bodyPr lIns="0" tIns="0" rIns="0" bIns="0" rtlCol="0" anchor="t">
            <a:spAutoFit/>
          </a:bodyPr>
          <a:lstStyle/>
          <a:p>
            <a:pPr algn="ctr">
              <a:lnSpc>
                <a:spcPts val="2624"/>
              </a:lnSpc>
              <a:spcBef>
                <a:spcPct val="0"/>
              </a:spcBef>
            </a:pPr>
            <a:r>
              <a:rPr lang="en-US" sz="2499" b="1">
                <a:solidFill>
                  <a:srgbClr val="FFFFFF"/>
                </a:solidFill>
                <a:latin typeface="Roboto Bold"/>
                <a:ea typeface="Roboto Bold"/>
                <a:cs typeface="Roboto Bold"/>
                <a:sym typeface="Roboto Bold"/>
              </a:rPr>
              <a:t>42,9€/h</a:t>
            </a:r>
          </a:p>
        </p:txBody>
      </p:sp>
      <p:sp>
        <p:nvSpPr>
          <p:cNvPr id="55" name="TextBox 55"/>
          <p:cNvSpPr txBox="1"/>
          <p:nvPr/>
        </p:nvSpPr>
        <p:spPr>
          <a:xfrm>
            <a:off x="2096497" y="4298401"/>
            <a:ext cx="2343271" cy="321469"/>
          </a:xfrm>
          <a:prstGeom prst="rect">
            <a:avLst/>
          </a:prstGeom>
        </p:spPr>
        <p:txBody>
          <a:bodyPr lIns="0" tIns="0" rIns="0" bIns="0" rtlCol="0" anchor="t">
            <a:spAutoFit/>
          </a:bodyPr>
          <a:lstStyle/>
          <a:p>
            <a:pPr algn="ctr">
              <a:lnSpc>
                <a:spcPts val="2362"/>
              </a:lnSpc>
              <a:spcBef>
                <a:spcPct val="0"/>
              </a:spcBef>
            </a:pPr>
            <a:r>
              <a:rPr lang="en-US" sz="2250">
                <a:solidFill>
                  <a:srgbClr val="FFFFFF"/>
                </a:solidFill>
                <a:latin typeface="Roboto"/>
                <a:ea typeface="Roboto"/>
                <a:cs typeface="Roboto"/>
                <a:sym typeface="Roboto"/>
              </a:rPr>
              <a:t>es la tarifa oficial</a:t>
            </a:r>
          </a:p>
        </p:txBody>
      </p:sp>
      <p:sp>
        <p:nvSpPr>
          <p:cNvPr id="56" name="TextBox 56"/>
          <p:cNvSpPr txBox="1"/>
          <p:nvPr/>
        </p:nvSpPr>
        <p:spPr>
          <a:xfrm>
            <a:off x="2354406" y="6977811"/>
            <a:ext cx="1415711" cy="340519"/>
          </a:xfrm>
          <a:prstGeom prst="rect">
            <a:avLst/>
          </a:prstGeom>
        </p:spPr>
        <p:txBody>
          <a:bodyPr lIns="0" tIns="0" rIns="0" bIns="0" rtlCol="0" anchor="t">
            <a:spAutoFit/>
          </a:bodyPr>
          <a:lstStyle/>
          <a:p>
            <a:pPr algn="ctr">
              <a:lnSpc>
                <a:spcPts val="2624"/>
              </a:lnSpc>
              <a:spcBef>
                <a:spcPct val="0"/>
              </a:spcBef>
            </a:pPr>
            <a:r>
              <a:rPr lang="en-US" sz="2499" b="1">
                <a:solidFill>
                  <a:srgbClr val="FFFFFF"/>
                </a:solidFill>
                <a:latin typeface="Roboto Bold"/>
                <a:ea typeface="Roboto Bold"/>
                <a:cs typeface="Roboto Bold"/>
                <a:sym typeface="Roboto Bold"/>
              </a:rPr>
              <a:t>41,8 €/h</a:t>
            </a:r>
          </a:p>
        </p:txBody>
      </p:sp>
      <p:sp>
        <p:nvSpPr>
          <p:cNvPr id="57" name="TextBox 57"/>
          <p:cNvSpPr txBox="1"/>
          <p:nvPr/>
        </p:nvSpPr>
        <p:spPr>
          <a:xfrm>
            <a:off x="1920145" y="7451680"/>
            <a:ext cx="2519623" cy="916781"/>
          </a:xfrm>
          <a:prstGeom prst="rect">
            <a:avLst/>
          </a:prstGeom>
        </p:spPr>
        <p:txBody>
          <a:bodyPr lIns="0" tIns="0" rIns="0" bIns="0" rtlCol="0" anchor="t">
            <a:spAutoFit/>
          </a:bodyPr>
          <a:lstStyle/>
          <a:p>
            <a:pPr algn="ctr">
              <a:lnSpc>
                <a:spcPts val="2362"/>
              </a:lnSpc>
              <a:spcBef>
                <a:spcPct val="0"/>
              </a:spcBef>
            </a:pPr>
            <a:r>
              <a:rPr lang="en-US" sz="2250">
                <a:solidFill>
                  <a:srgbClr val="FFFFFF"/>
                </a:solidFill>
                <a:latin typeface="Roboto"/>
                <a:ea typeface="Roboto"/>
                <a:cs typeface="Roboto"/>
                <a:sym typeface="Roboto"/>
              </a:rPr>
              <a:t>es la tarifa finalmente aplicada</a:t>
            </a:r>
          </a:p>
          <a:p>
            <a:pPr algn="ctr">
              <a:lnSpc>
                <a:spcPts val="2362"/>
              </a:lnSpc>
              <a:spcBef>
                <a:spcPct val="0"/>
              </a:spcBef>
            </a:pPr>
            <a:endParaRPr lang="en-US" sz="2250">
              <a:solidFill>
                <a:srgbClr val="FFFFFF"/>
              </a:solidFill>
              <a:latin typeface="Roboto"/>
              <a:ea typeface="Roboto"/>
              <a:cs typeface="Roboto"/>
              <a:sym typeface="Roboto"/>
            </a:endParaRPr>
          </a:p>
        </p:txBody>
      </p:sp>
      <p:sp>
        <p:nvSpPr>
          <p:cNvPr id="58" name="AutoShape 58"/>
          <p:cNvSpPr/>
          <p:nvPr/>
        </p:nvSpPr>
        <p:spPr>
          <a:xfrm>
            <a:off x="3062262" y="4738933"/>
            <a:ext cx="0" cy="668251"/>
          </a:xfrm>
          <a:prstGeom prst="line">
            <a:avLst/>
          </a:prstGeom>
          <a:ln w="47625" cap="flat">
            <a:solidFill>
              <a:srgbClr val="FF5C56"/>
            </a:solidFill>
            <a:prstDash val="solid"/>
            <a:headEnd type="none" w="sm" len="sm"/>
            <a:tailEnd type="none" w="sm" len="sm"/>
          </a:ln>
        </p:spPr>
        <p:txBody>
          <a:bodyPr/>
          <a:lstStyle/>
          <a:p>
            <a:endParaRPr lang="es-ES"/>
          </a:p>
        </p:txBody>
      </p:sp>
      <p:sp>
        <p:nvSpPr>
          <p:cNvPr id="59" name="AutoShape 59"/>
          <p:cNvSpPr/>
          <p:nvPr/>
        </p:nvSpPr>
        <p:spPr>
          <a:xfrm>
            <a:off x="3038449" y="6064320"/>
            <a:ext cx="0" cy="668251"/>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60" name="Group 60"/>
          <p:cNvGrpSpPr/>
          <p:nvPr/>
        </p:nvGrpSpPr>
        <p:grpSpPr>
          <a:xfrm>
            <a:off x="2570860" y="5275342"/>
            <a:ext cx="954080" cy="836210"/>
            <a:chOff x="0" y="0"/>
            <a:chExt cx="927370" cy="812800"/>
          </a:xfrm>
        </p:grpSpPr>
        <p:sp>
          <p:nvSpPr>
            <p:cNvPr id="61" name="Freeform 6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62" name="TextBox 62"/>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63" name="Group 63"/>
          <p:cNvGrpSpPr/>
          <p:nvPr/>
        </p:nvGrpSpPr>
        <p:grpSpPr>
          <a:xfrm>
            <a:off x="2601414" y="5310405"/>
            <a:ext cx="874069" cy="766084"/>
            <a:chOff x="0" y="0"/>
            <a:chExt cx="927370" cy="812800"/>
          </a:xfrm>
        </p:grpSpPr>
        <p:sp>
          <p:nvSpPr>
            <p:cNvPr id="64" name="Freeform 6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65" name="TextBox 65"/>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66" name="TextBox 66"/>
          <p:cNvSpPr txBox="1"/>
          <p:nvPr/>
        </p:nvSpPr>
        <p:spPr>
          <a:xfrm>
            <a:off x="2340984" y="5512335"/>
            <a:ext cx="1394930" cy="352699"/>
          </a:xfrm>
          <a:prstGeom prst="rect">
            <a:avLst/>
          </a:prstGeom>
        </p:spPr>
        <p:txBody>
          <a:bodyPr lIns="0" tIns="0" rIns="0" bIns="0" rtlCol="0" anchor="t">
            <a:spAutoFit/>
          </a:bodyPr>
          <a:lstStyle/>
          <a:p>
            <a:pPr algn="ctr">
              <a:lnSpc>
                <a:spcPts val="2725"/>
              </a:lnSpc>
            </a:pPr>
            <a:r>
              <a:rPr lang="en-US" sz="2309" b="1">
                <a:solidFill>
                  <a:srgbClr val="FFFFFF"/>
                </a:solidFill>
                <a:latin typeface="Roboto Bold"/>
                <a:ea typeface="Roboto Bold"/>
                <a:cs typeface="Roboto Bold"/>
                <a:sym typeface="Roboto Bold"/>
              </a:rPr>
              <a:t>-2,5%</a:t>
            </a:r>
          </a:p>
        </p:txBody>
      </p:sp>
      <p:sp>
        <p:nvSpPr>
          <p:cNvPr id="67" name="AutoShape 67"/>
          <p:cNvSpPr/>
          <p:nvPr/>
        </p:nvSpPr>
        <p:spPr>
          <a:xfrm flipV="1">
            <a:off x="5171314" y="3546924"/>
            <a:ext cx="0" cy="4671746"/>
          </a:xfrm>
          <a:prstGeom prst="line">
            <a:avLst/>
          </a:prstGeom>
          <a:ln w="47625" cap="flat">
            <a:solidFill>
              <a:srgbClr val="FFFFFF"/>
            </a:solidFill>
            <a:prstDash val="sysDot"/>
            <a:headEnd type="none" w="sm" len="sm"/>
            <a:tailEnd type="none" w="sm" len="sm"/>
          </a:ln>
        </p:spPr>
        <p:txBody>
          <a:bodyPr/>
          <a:lstStyle/>
          <a:p>
            <a:endParaRPr lang="es-ES"/>
          </a:p>
        </p:txBody>
      </p:sp>
      <p:sp>
        <p:nvSpPr>
          <p:cNvPr id="68" name="Freeform 68"/>
          <p:cNvSpPr/>
          <p:nvPr/>
        </p:nvSpPr>
        <p:spPr>
          <a:xfrm>
            <a:off x="849947" y="8618493"/>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69" name="TextBox 69"/>
          <p:cNvSpPr txBox="1"/>
          <p:nvPr/>
        </p:nvSpPr>
        <p:spPr>
          <a:xfrm>
            <a:off x="1329364" y="8571460"/>
            <a:ext cx="16069133"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En talleres independientes NO de red de pequeño tamaño el diferencial entre la mano de obra oficial y la finalmente aplicada es del 3% (41,5€ vs. 42,4€)</a:t>
            </a:r>
          </a:p>
        </p:txBody>
      </p:sp>
      <p:sp>
        <p:nvSpPr>
          <p:cNvPr id="70" name="Freeform 70"/>
          <p:cNvSpPr/>
          <p:nvPr/>
        </p:nvSpPr>
        <p:spPr>
          <a:xfrm>
            <a:off x="1630784" y="2615897"/>
            <a:ext cx="264277" cy="264277"/>
          </a:xfrm>
          <a:custGeom>
            <a:avLst/>
            <a:gdLst/>
            <a:ahLst/>
            <a:cxnLst/>
            <a:rect l="l" t="t" r="r" b="b"/>
            <a:pathLst>
              <a:path w="264277" h="264277">
                <a:moveTo>
                  <a:pt x="0" y="0"/>
                </a:moveTo>
                <a:lnTo>
                  <a:pt x="264277" y="0"/>
                </a:lnTo>
                <a:lnTo>
                  <a:pt x="264277"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71" name="TextBox 71"/>
          <p:cNvSpPr txBox="1"/>
          <p:nvPr/>
        </p:nvSpPr>
        <p:spPr>
          <a:xfrm>
            <a:off x="2024440" y="2568272"/>
            <a:ext cx="10917022"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Únicamente a partir de 5 empleados observamos una mano de obra algo superior en cuantía.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7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2"/>
                                        </p:tgtEl>
                                      </p:cBhvr>
                                    </p:cmd>
                                  </p:childTnLst>
                                </p:cTn>
                              </p:par>
                            </p:childTnLst>
                          </p:cTn>
                        </p:par>
                      </p:childTnLst>
                    </p:cTn>
                  </p:par>
                </p:childTnLst>
              </p:cTn>
              <p:nextCondLst>
                <p:cond evt="onClick" delay="0">
                  <p:tgtEl>
                    <p:spTgt spid="72"/>
                  </p:tgtEl>
                </p:cond>
              </p:nextCondLst>
            </p:seq>
            <p:video>
              <p:cMediaNode vol="80000">
                <p:cTn id="12" repeatCount="indefinite" fill="hold" display="0">
                  <p:stCondLst>
                    <p:cond delay="indefinite"/>
                  </p:stCondLst>
                </p:cTn>
                <p:tgtEl>
                  <p:spTgt spid="7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261" name="Diseño sin título (15)">
            <a:hlinkClick r:id="" action="ppaction://media"/>
            <a:extLst>
              <a:ext uri="{FF2B5EF4-FFF2-40B4-BE49-F238E27FC236}">
                <a16:creationId xmlns:a16="http://schemas.microsoft.com/office/drawing/2014/main" id="{A4BBBD7B-B91A-77EF-9B55-F5F0E263D6D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TextBox 8"/>
          <p:cNvSpPr txBox="1"/>
          <p:nvPr/>
        </p:nvSpPr>
        <p:spPr>
          <a:xfrm>
            <a:off x="1567616" y="1138327"/>
            <a:ext cx="4819323" cy="387382"/>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Influencia del tamaño del taller</a:t>
            </a:r>
          </a:p>
        </p:txBody>
      </p:sp>
      <p:sp>
        <p:nvSpPr>
          <p:cNvPr id="9" name="TextBox 9"/>
          <p:cNvSpPr txBox="1"/>
          <p:nvPr/>
        </p:nvSpPr>
        <p:spPr>
          <a:xfrm>
            <a:off x="2024440" y="2166423"/>
            <a:ext cx="12284184"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El tamaño del taller tiene una fuerte importancia a la hora de trabajar ciertas tipologías de clientes como pueden ser flotas/renting o aseguradoras, así como la aplicación de distintas manos de obra.</a:t>
            </a:r>
          </a:p>
        </p:txBody>
      </p:sp>
      <p:grpSp>
        <p:nvGrpSpPr>
          <p:cNvPr id="10" name="Group 10"/>
          <p:cNvGrpSpPr/>
          <p:nvPr/>
        </p:nvGrpSpPr>
        <p:grpSpPr>
          <a:xfrm>
            <a:off x="4864494" y="5107373"/>
            <a:ext cx="1202781" cy="311612"/>
            <a:chOff x="0" y="0"/>
            <a:chExt cx="607444" cy="157374"/>
          </a:xfrm>
        </p:grpSpPr>
        <p:sp>
          <p:nvSpPr>
            <p:cNvPr id="11" name="Freeform 1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2" name="TextBox 1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 name="Group 13"/>
          <p:cNvGrpSpPr/>
          <p:nvPr/>
        </p:nvGrpSpPr>
        <p:grpSpPr>
          <a:xfrm>
            <a:off x="4864494" y="5508396"/>
            <a:ext cx="1202781" cy="311612"/>
            <a:chOff x="0" y="0"/>
            <a:chExt cx="607444" cy="157374"/>
          </a:xfrm>
        </p:grpSpPr>
        <p:sp>
          <p:nvSpPr>
            <p:cNvPr id="14" name="Freeform 1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 name="TextBox 1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 name="TextBox 16"/>
          <p:cNvSpPr txBox="1"/>
          <p:nvPr/>
        </p:nvSpPr>
        <p:spPr>
          <a:xfrm>
            <a:off x="4910882"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sp>
        <p:nvSpPr>
          <p:cNvPr id="17" name="TextBox 17"/>
          <p:cNvSpPr txBox="1"/>
          <p:nvPr/>
        </p:nvSpPr>
        <p:spPr>
          <a:xfrm>
            <a:off x="4910882"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grpSp>
        <p:nvGrpSpPr>
          <p:cNvPr id="18" name="Group 18"/>
          <p:cNvGrpSpPr/>
          <p:nvPr/>
        </p:nvGrpSpPr>
        <p:grpSpPr>
          <a:xfrm>
            <a:off x="4864494" y="5909419"/>
            <a:ext cx="1202781" cy="311612"/>
            <a:chOff x="0" y="0"/>
            <a:chExt cx="607444" cy="157374"/>
          </a:xfrm>
        </p:grpSpPr>
        <p:sp>
          <p:nvSpPr>
            <p:cNvPr id="19" name="Freeform 1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0" name="TextBox 2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1" name="Group 21"/>
          <p:cNvGrpSpPr/>
          <p:nvPr/>
        </p:nvGrpSpPr>
        <p:grpSpPr>
          <a:xfrm>
            <a:off x="4866185" y="6310638"/>
            <a:ext cx="1202781" cy="311612"/>
            <a:chOff x="0" y="0"/>
            <a:chExt cx="607444" cy="157374"/>
          </a:xfrm>
        </p:grpSpPr>
        <p:sp>
          <p:nvSpPr>
            <p:cNvPr id="22" name="Freeform 2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3" name="TextBox 2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4" name="TextBox 24"/>
          <p:cNvSpPr txBox="1"/>
          <p:nvPr/>
        </p:nvSpPr>
        <p:spPr>
          <a:xfrm>
            <a:off x="4910882" y="598656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38%</a:t>
            </a:r>
          </a:p>
        </p:txBody>
      </p:sp>
      <p:sp>
        <p:nvSpPr>
          <p:cNvPr id="25" name="TextBox 25"/>
          <p:cNvSpPr txBox="1"/>
          <p:nvPr/>
        </p:nvSpPr>
        <p:spPr>
          <a:xfrm>
            <a:off x="4910882" y="638759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57%</a:t>
            </a:r>
          </a:p>
        </p:txBody>
      </p:sp>
      <p:grpSp>
        <p:nvGrpSpPr>
          <p:cNvPr id="26" name="Group 26"/>
          <p:cNvGrpSpPr/>
          <p:nvPr/>
        </p:nvGrpSpPr>
        <p:grpSpPr>
          <a:xfrm>
            <a:off x="6167534" y="5107373"/>
            <a:ext cx="1202781" cy="311612"/>
            <a:chOff x="0" y="0"/>
            <a:chExt cx="607444" cy="157374"/>
          </a:xfrm>
        </p:grpSpPr>
        <p:sp>
          <p:nvSpPr>
            <p:cNvPr id="27" name="Freeform 2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8" name="TextBox 2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9" name="Group 29"/>
          <p:cNvGrpSpPr/>
          <p:nvPr/>
        </p:nvGrpSpPr>
        <p:grpSpPr>
          <a:xfrm>
            <a:off x="6167534" y="5508396"/>
            <a:ext cx="1202781" cy="311612"/>
            <a:chOff x="0" y="0"/>
            <a:chExt cx="607444" cy="157374"/>
          </a:xfrm>
        </p:grpSpPr>
        <p:sp>
          <p:nvSpPr>
            <p:cNvPr id="30" name="Freeform 3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31" name="TextBox 3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32" name="TextBox 32"/>
          <p:cNvSpPr txBox="1"/>
          <p:nvPr/>
        </p:nvSpPr>
        <p:spPr>
          <a:xfrm>
            <a:off x="6213922"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sp>
        <p:nvSpPr>
          <p:cNvPr id="33" name="TextBox 33"/>
          <p:cNvSpPr txBox="1"/>
          <p:nvPr/>
        </p:nvSpPr>
        <p:spPr>
          <a:xfrm>
            <a:off x="6213922"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grpSp>
        <p:nvGrpSpPr>
          <p:cNvPr id="34" name="Group 34"/>
          <p:cNvGrpSpPr/>
          <p:nvPr/>
        </p:nvGrpSpPr>
        <p:grpSpPr>
          <a:xfrm>
            <a:off x="6167534" y="5909419"/>
            <a:ext cx="1202781" cy="311612"/>
            <a:chOff x="0" y="0"/>
            <a:chExt cx="607444" cy="157374"/>
          </a:xfrm>
        </p:grpSpPr>
        <p:sp>
          <p:nvSpPr>
            <p:cNvPr id="35" name="Freeform 3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36" name="TextBox 3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37" name="Group 37"/>
          <p:cNvGrpSpPr/>
          <p:nvPr/>
        </p:nvGrpSpPr>
        <p:grpSpPr>
          <a:xfrm>
            <a:off x="6167534" y="6310442"/>
            <a:ext cx="1202781" cy="311612"/>
            <a:chOff x="0" y="0"/>
            <a:chExt cx="607444" cy="157374"/>
          </a:xfrm>
        </p:grpSpPr>
        <p:sp>
          <p:nvSpPr>
            <p:cNvPr id="38" name="Freeform 3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39" name="TextBox 3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40" name="TextBox 40"/>
          <p:cNvSpPr txBox="1"/>
          <p:nvPr/>
        </p:nvSpPr>
        <p:spPr>
          <a:xfrm>
            <a:off x="6213922" y="598656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53%</a:t>
            </a:r>
          </a:p>
        </p:txBody>
      </p:sp>
      <p:sp>
        <p:nvSpPr>
          <p:cNvPr id="41" name="TextBox 41"/>
          <p:cNvSpPr txBox="1"/>
          <p:nvPr/>
        </p:nvSpPr>
        <p:spPr>
          <a:xfrm>
            <a:off x="6213922" y="638759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77%</a:t>
            </a:r>
          </a:p>
        </p:txBody>
      </p:sp>
      <p:grpSp>
        <p:nvGrpSpPr>
          <p:cNvPr id="42" name="Group 42"/>
          <p:cNvGrpSpPr/>
          <p:nvPr/>
        </p:nvGrpSpPr>
        <p:grpSpPr>
          <a:xfrm>
            <a:off x="889290" y="5107373"/>
            <a:ext cx="2492469" cy="311612"/>
            <a:chOff x="0" y="0"/>
            <a:chExt cx="1258779" cy="157374"/>
          </a:xfrm>
        </p:grpSpPr>
        <p:sp>
          <p:nvSpPr>
            <p:cNvPr id="43" name="Freeform 43"/>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44" name="TextBox 44"/>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45" name="TextBox 45"/>
          <p:cNvSpPr txBox="1"/>
          <p:nvPr/>
        </p:nvSpPr>
        <p:spPr>
          <a:xfrm>
            <a:off x="1014707" y="5184522"/>
            <a:ext cx="2226437"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Particulares sin dto</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46" name="Group 46"/>
          <p:cNvGrpSpPr/>
          <p:nvPr/>
        </p:nvGrpSpPr>
        <p:grpSpPr>
          <a:xfrm>
            <a:off x="889290" y="5508396"/>
            <a:ext cx="2492469" cy="311612"/>
            <a:chOff x="0" y="0"/>
            <a:chExt cx="1258779" cy="157374"/>
          </a:xfrm>
        </p:grpSpPr>
        <p:sp>
          <p:nvSpPr>
            <p:cNvPr id="47" name="Freeform 47"/>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48" name="TextBox 48"/>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49" name="TextBox 49"/>
          <p:cNvSpPr txBox="1"/>
          <p:nvPr/>
        </p:nvSpPr>
        <p:spPr>
          <a:xfrm>
            <a:off x="1029904" y="5604367"/>
            <a:ext cx="2211240"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Buenos clientes</a:t>
            </a:r>
          </a:p>
        </p:txBody>
      </p:sp>
      <p:grpSp>
        <p:nvGrpSpPr>
          <p:cNvPr id="50" name="Group 50"/>
          <p:cNvGrpSpPr/>
          <p:nvPr/>
        </p:nvGrpSpPr>
        <p:grpSpPr>
          <a:xfrm>
            <a:off x="889290" y="5910586"/>
            <a:ext cx="2492469" cy="311612"/>
            <a:chOff x="0" y="0"/>
            <a:chExt cx="1258779" cy="157374"/>
          </a:xfrm>
        </p:grpSpPr>
        <p:sp>
          <p:nvSpPr>
            <p:cNvPr id="51" name="Freeform 5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52" name="TextBox 5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53" name="TextBox 53"/>
          <p:cNvSpPr txBox="1"/>
          <p:nvPr/>
        </p:nvSpPr>
        <p:spPr>
          <a:xfrm>
            <a:off x="889290" y="6005600"/>
            <a:ext cx="246282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Flotas / Renting</a:t>
            </a:r>
          </a:p>
        </p:txBody>
      </p:sp>
      <p:grpSp>
        <p:nvGrpSpPr>
          <p:cNvPr id="54" name="Group 54"/>
          <p:cNvGrpSpPr/>
          <p:nvPr/>
        </p:nvGrpSpPr>
        <p:grpSpPr>
          <a:xfrm>
            <a:off x="889290" y="6311609"/>
            <a:ext cx="2492469" cy="311612"/>
            <a:chOff x="0" y="0"/>
            <a:chExt cx="1258779" cy="157374"/>
          </a:xfrm>
        </p:grpSpPr>
        <p:sp>
          <p:nvSpPr>
            <p:cNvPr id="55" name="Freeform 5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56" name="TextBox 5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57" name="TextBox 57"/>
          <p:cNvSpPr txBox="1"/>
          <p:nvPr/>
        </p:nvSpPr>
        <p:spPr>
          <a:xfrm>
            <a:off x="1215226" y="6377586"/>
            <a:ext cx="1810954" cy="374617"/>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Aseguradoras</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58" name="Group 58"/>
          <p:cNvGrpSpPr/>
          <p:nvPr/>
        </p:nvGrpSpPr>
        <p:grpSpPr>
          <a:xfrm>
            <a:off x="4864494" y="4536400"/>
            <a:ext cx="1202781" cy="480394"/>
            <a:chOff x="0" y="0"/>
            <a:chExt cx="607444" cy="242615"/>
          </a:xfrm>
        </p:grpSpPr>
        <p:sp>
          <p:nvSpPr>
            <p:cNvPr id="59" name="Freeform 59"/>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60" name="TextBox 60"/>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61" name="TextBox 61"/>
          <p:cNvSpPr txBox="1"/>
          <p:nvPr/>
        </p:nvSpPr>
        <p:spPr>
          <a:xfrm>
            <a:off x="4889379" y="4606679"/>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Mediano</a:t>
            </a:r>
          </a:p>
          <a:p>
            <a:pPr algn="ctr">
              <a:lnSpc>
                <a:spcPts val="1417"/>
              </a:lnSpc>
              <a:spcBef>
                <a:spcPct val="0"/>
              </a:spcBef>
            </a:pPr>
            <a:r>
              <a:rPr lang="en-US" sz="1349" b="1">
                <a:solidFill>
                  <a:srgbClr val="0A3544"/>
                </a:solidFill>
                <a:latin typeface="Roboto Bold"/>
                <a:ea typeface="Roboto Bold"/>
                <a:cs typeface="Roboto Bold"/>
                <a:sym typeface="Roboto Bold"/>
              </a:rPr>
              <a:t> (3-4 empl.)</a:t>
            </a:r>
          </a:p>
        </p:txBody>
      </p:sp>
      <p:grpSp>
        <p:nvGrpSpPr>
          <p:cNvPr id="62" name="Group 62"/>
          <p:cNvGrpSpPr/>
          <p:nvPr/>
        </p:nvGrpSpPr>
        <p:grpSpPr>
          <a:xfrm>
            <a:off x="6167534" y="4536400"/>
            <a:ext cx="1202781" cy="480394"/>
            <a:chOff x="0" y="0"/>
            <a:chExt cx="607444" cy="242615"/>
          </a:xfrm>
        </p:grpSpPr>
        <p:sp>
          <p:nvSpPr>
            <p:cNvPr id="63" name="Freeform 63"/>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64" name="TextBox 64"/>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65" name="TextBox 65"/>
          <p:cNvSpPr txBox="1"/>
          <p:nvPr/>
        </p:nvSpPr>
        <p:spPr>
          <a:xfrm>
            <a:off x="6190728" y="4594537"/>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Grande</a:t>
            </a:r>
          </a:p>
          <a:p>
            <a:pPr algn="ctr">
              <a:lnSpc>
                <a:spcPts val="1417"/>
              </a:lnSpc>
              <a:spcBef>
                <a:spcPct val="0"/>
              </a:spcBef>
            </a:pPr>
            <a:r>
              <a:rPr lang="en-US" sz="1349" b="1">
                <a:solidFill>
                  <a:srgbClr val="0A3544"/>
                </a:solidFill>
                <a:latin typeface="Roboto Bold"/>
                <a:ea typeface="Roboto Bold"/>
                <a:cs typeface="Roboto Bold"/>
                <a:sym typeface="Roboto Bold"/>
              </a:rPr>
              <a:t> (5 y + empl.)</a:t>
            </a:r>
          </a:p>
        </p:txBody>
      </p:sp>
      <p:grpSp>
        <p:nvGrpSpPr>
          <p:cNvPr id="66" name="Group 66"/>
          <p:cNvGrpSpPr/>
          <p:nvPr/>
        </p:nvGrpSpPr>
        <p:grpSpPr>
          <a:xfrm>
            <a:off x="3532674" y="5107373"/>
            <a:ext cx="1202781" cy="311612"/>
            <a:chOff x="0" y="0"/>
            <a:chExt cx="607444" cy="157374"/>
          </a:xfrm>
        </p:grpSpPr>
        <p:sp>
          <p:nvSpPr>
            <p:cNvPr id="67" name="Freeform 6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68" name="TextBox 6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69" name="Group 69"/>
          <p:cNvGrpSpPr/>
          <p:nvPr/>
        </p:nvGrpSpPr>
        <p:grpSpPr>
          <a:xfrm>
            <a:off x="3532674" y="5508396"/>
            <a:ext cx="1202781" cy="311612"/>
            <a:chOff x="0" y="0"/>
            <a:chExt cx="607444" cy="157374"/>
          </a:xfrm>
        </p:grpSpPr>
        <p:sp>
          <p:nvSpPr>
            <p:cNvPr id="70" name="Freeform 7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71" name="TextBox 7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72" name="TextBox 72"/>
          <p:cNvSpPr txBox="1"/>
          <p:nvPr/>
        </p:nvSpPr>
        <p:spPr>
          <a:xfrm>
            <a:off x="3579061"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sp>
        <p:nvSpPr>
          <p:cNvPr id="73" name="TextBox 73"/>
          <p:cNvSpPr txBox="1"/>
          <p:nvPr/>
        </p:nvSpPr>
        <p:spPr>
          <a:xfrm>
            <a:off x="3579061"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grpSp>
        <p:nvGrpSpPr>
          <p:cNvPr id="74" name="Group 74"/>
          <p:cNvGrpSpPr/>
          <p:nvPr/>
        </p:nvGrpSpPr>
        <p:grpSpPr>
          <a:xfrm>
            <a:off x="3532674" y="5909419"/>
            <a:ext cx="1202781" cy="311612"/>
            <a:chOff x="0" y="0"/>
            <a:chExt cx="607444" cy="157374"/>
          </a:xfrm>
        </p:grpSpPr>
        <p:sp>
          <p:nvSpPr>
            <p:cNvPr id="75" name="Freeform 7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76" name="TextBox 7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77" name="Group 77"/>
          <p:cNvGrpSpPr/>
          <p:nvPr/>
        </p:nvGrpSpPr>
        <p:grpSpPr>
          <a:xfrm>
            <a:off x="3532674" y="6310442"/>
            <a:ext cx="1202781" cy="311612"/>
            <a:chOff x="0" y="0"/>
            <a:chExt cx="607444" cy="157374"/>
          </a:xfrm>
        </p:grpSpPr>
        <p:sp>
          <p:nvSpPr>
            <p:cNvPr id="78" name="Freeform 7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79" name="TextBox 7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80" name="TextBox 80"/>
          <p:cNvSpPr txBox="1"/>
          <p:nvPr/>
        </p:nvSpPr>
        <p:spPr>
          <a:xfrm>
            <a:off x="3579061" y="598656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16%</a:t>
            </a:r>
          </a:p>
        </p:txBody>
      </p:sp>
      <p:sp>
        <p:nvSpPr>
          <p:cNvPr id="81" name="TextBox 81"/>
          <p:cNvSpPr txBox="1"/>
          <p:nvPr/>
        </p:nvSpPr>
        <p:spPr>
          <a:xfrm>
            <a:off x="3579061" y="638759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40%</a:t>
            </a:r>
          </a:p>
        </p:txBody>
      </p:sp>
      <p:grpSp>
        <p:nvGrpSpPr>
          <p:cNvPr id="82" name="Group 82"/>
          <p:cNvGrpSpPr/>
          <p:nvPr/>
        </p:nvGrpSpPr>
        <p:grpSpPr>
          <a:xfrm>
            <a:off x="3532674" y="4536400"/>
            <a:ext cx="1202781" cy="481365"/>
            <a:chOff x="0" y="0"/>
            <a:chExt cx="607444" cy="243105"/>
          </a:xfrm>
        </p:grpSpPr>
        <p:sp>
          <p:nvSpPr>
            <p:cNvPr id="83" name="Freeform 83"/>
            <p:cNvSpPr/>
            <p:nvPr/>
          </p:nvSpPr>
          <p:spPr>
            <a:xfrm>
              <a:off x="0" y="0"/>
              <a:ext cx="607444" cy="243105"/>
            </a:xfrm>
            <a:custGeom>
              <a:avLst/>
              <a:gdLst/>
              <a:ahLst/>
              <a:cxnLst/>
              <a:rect l="l" t="t" r="r" b="b"/>
              <a:pathLst>
                <a:path w="607444" h="243105">
                  <a:moveTo>
                    <a:pt x="0" y="0"/>
                  </a:moveTo>
                  <a:lnTo>
                    <a:pt x="607444" y="0"/>
                  </a:lnTo>
                  <a:lnTo>
                    <a:pt x="607444" y="243105"/>
                  </a:lnTo>
                  <a:lnTo>
                    <a:pt x="0" y="243105"/>
                  </a:lnTo>
                  <a:close/>
                </a:path>
              </a:pathLst>
            </a:custGeom>
            <a:solidFill>
              <a:srgbClr val="FFFFFF"/>
            </a:solidFill>
          </p:spPr>
          <p:txBody>
            <a:bodyPr/>
            <a:lstStyle/>
            <a:p>
              <a:endParaRPr lang="es-ES"/>
            </a:p>
          </p:txBody>
        </p:sp>
        <p:sp>
          <p:nvSpPr>
            <p:cNvPr id="84" name="TextBox 84"/>
            <p:cNvSpPr txBox="1"/>
            <p:nvPr/>
          </p:nvSpPr>
          <p:spPr>
            <a:xfrm>
              <a:off x="0" y="28575"/>
              <a:ext cx="607444" cy="214530"/>
            </a:xfrm>
            <a:prstGeom prst="rect">
              <a:avLst/>
            </a:prstGeom>
          </p:spPr>
          <p:txBody>
            <a:bodyPr lIns="48450" tIns="48450" rIns="48450" bIns="48450" rtlCol="0" anchor="ctr"/>
            <a:lstStyle/>
            <a:p>
              <a:pPr algn="ctr">
                <a:lnSpc>
                  <a:spcPts val="2634"/>
                </a:lnSpc>
              </a:pPr>
              <a:endParaRPr/>
            </a:p>
          </p:txBody>
        </p:sp>
      </p:grpSp>
      <p:sp>
        <p:nvSpPr>
          <p:cNvPr id="85" name="TextBox 85"/>
          <p:cNvSpPr txBox="1"/>
          <p:nvPr/>
        </p:nvSpPr>
        <p:spPr>
          <a:xfrm>
            <a:off x="3579061" y="4606679"/>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Pequeño</a:t>
            </a:r>
          </a:p>
          <a:p>
            <a:pPr algn="ctr">
              <a:lnSpc>
                <a:spcPts val="1417"/>
              </a:lnSpc>
              <a:spcBef>
                <a:spcPct val="0"/>
              </a:spcBef>
            </a:pPr>
            <a:r>
              <a:rPr lang="en-US" sz="1349" b="1">
                <a:solidFill>
                  <a:srgbClr val="0A3544"/>
                </a:solidFill>
                <a:latin typeface="Roboto Bold"/>
                <a:ea typeface="Roboto Bold"/>
                <a:cs typeface="Roboto Bold"/>
                <a:sym typeface="Roboto Bold"/>
              </a:rPr>
              <a:t> (1-2 empl.)</a:t>
            </a:r>
          </a:p>
        </p:txBody>
      </p:sp>
      <p:grpSp>
        <p:nvGrpSpPr>
          <p:cNvPr id="86" name="Group 86"/>
          <p:cNvGrpSpPr/>
          <p:nvPr/>
        </p:nvGrpSpPr>
        <p:grpSpPr>
          <a:xfrm>
            <a:off x="4864494" y="6742559"/>
            <a:ext cx="1202781" cy="311612"/>
            <a:chOff x="0" y="0"/>
            <a:chExt cx="607444" cy="157374"/>
          </a:xfrm>
        </p:grpSpPr>
        <p:sp>
          <p:nvSpPr>
            <p:cNvPr id="87" name="Freeform 8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88" name="TextBox 8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89" name="TextBox 89"/>
          <p:cNvSpPr txBox="1"/>
          <p:nvPr/>
        </p:nvSpPr>
        <p:spPr>
          <a:xfrm>
            <a:off x="4910882" y="681970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17%</a:t>
            </a:r>
          </a:p>
        </p:txBody>
      </p:sp>
      <p:grpSp>
        <p:nvGrpSpPr>
          <p:cNvPr id="90" name="Group 90"/>
          <p:cNvGrpSpPr/>
          <p:nvPr/>
        </p:nvGrpSpPr>
        <p:grpSpPr>
          <a:xfrm>
            <a:off x="6167534" y="6742559"/>
            <a:ext cx="1202781" cy="311612"/>
            <a:chOff x="0" y="0"/>
            <a:chExt cx="607444" cy="157374"/>
          </a:xfrm>
        </p:grpSpPr>
        <p:sp>
          <p:nvSpPr>
            <p:cNvPr id="91" name="Freeform 9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92" name="TextBox 9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93" name="TextBox 93"/>
          <p:cNvSpPr txBox="1"/>
          <p:nvPr/>
        </p:nvSpPr>
        <p:spPr>
          <a:xfrm>
            <a:off x="6213922" y="681970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21%</a:t>
            </a:r>
          </a:p>
        </p:txBody>
      </p:sp>
      <p:grpSp>
        <p:nvGrpSpPr>
          <p:cNvPr id="94" name="Group 94"/>
          <p:cNvGrpSpPr/>
          <p:nvPr/>
        </p:nvGrpSpPr>
        <p:grpSpPr>
          <a:xfrm>
            <a:off x="889290" y="6743727"/>
            <a:ext cx="2492469" cy="311612"/>
            <a:chOff x="0" y="0"/>
            <a:chExt cx="1258779" cy="157374"/>
          </a:xfrm>
        </p:grpSpPr>
        <p:sp>
          <p:nvSpPr>
            <p:cNvPr id="95" name="Freeform 9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96" name="TextBox 9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97" name="TextBox 97"/>
          <p:cNvSpPr txBox="1"/>
          <p:nvPr/>
        </p:nvSpPr>
        <p:spPr>
          <a:xfrm>
            <a:off x="987123" y="6823726"/>
            <a:ext cx="228160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Coches eléctricos</a:t>
            </a:r>
          </a:p>
        </p:txBody>
      </p:sp>
      <p:grpSp>
        <p:nvGrpSpPr>
          <p:cNvPr id="98" name="Group 98"/>
          <p:cNvGrpSpPr/>
          <p:nvPr/>
        </p:nvGrpSpPr>
        <p:grpSpPr>
          <a:xfrm>
            <a:off x="3532674" y="6742559"/>
            <a:ext cx="1202781" cy="311612"/>
            <a:chOff x="0" y="0"/>
            <a:chExt cx="607444" cy="157374"/>
          </a:xfrm>
        </p:grpSpPr>
        <p:sp>
          <p:nvSpPr>
            <p:cNvPr id="99" name="Freeform 9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00" name="TextBox 10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01" name="TextBox 101"/>
          <p:cNvSpPr txBox="1"/>
          <p:nvPr/>
        </p:nvSpPr>
        <p:spPr>
          <a:xfrm>
            <a:off x="3579061" y="681970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15%</a:t>
            </a:r>
          </a:p>
        </p:txBody>
      </p:sp>
      <p:grpSp>
        <p:nvGrpSpPr>
          <p:cNvPr id="102" name="Group 102"/>
          <p:cNvGrpSpPr/>
          <p:nvPr/>
        </p:nvGrpSpPr>
        <p:grpSpPr>
          <a:xfrm>
            <a:off x="3532674" y="4099338"/>
            <a:ext cx="5138992" cy="311612"/>
            <a:chOff x="0" y="0"/>
            <a:chExt cx="2595360" cy="157374"/>
          </a:xfrm>
        </p:grpSpPr>
        <p:sp>
          <p:nvSpPr>
            <p:cNvPr id="103" name="Freeform 103"/>
            <p:cNvSpPr/>
            <p:nvPr/>
          </p:nvSpPr>
          <p:spPr>
            <a:xfrm>
              <a:off x="0" y="0"/>
              <a:ext cx="2595360" cy="157374"/>
            </a:xfrm>
            <a:custGeom>
              <a:avLst/>
              <a:gdLst/>
              <a:ahLst/>
              <a:cxnLst/>
              <a:rect l="l" t="t" r="r" b="b"/>
              <a:pathLst>
                <a:path w="2595360" h="157374">
                  <a:moveTo>
                    <a:pt x="0" y="0"/>
                  </a:moveTo>
                  <a:lnTo>
                    <a:pt x="2595360" y="0"/>
                  </a:lnTo>
                  <a:lnTo>
                    <a:pt x="2595360" y="157374"/>
                  </a:lnTo>
                  <a:lnTo>
                    <a:pt x="0" y="157374"/>
                  </a:lnTo>
                  <a:close/>
                </a:path>
              </a:pathLst>
            </a:custGeom>
            <a:solidFill>
              <a:srgbClr val="FF914D"/>
            </a:solidFill>
          </p:spPr>
          <p:txBody>
            <a:bodyPr/>
            <a:lstStyle/>
            <a:p>
              <a:endParaRPr lang="es-ES"/>
            </a:p>
          </p:txBody>
        </p:sp>
        <p:sp>
          <p:nvSpPr>
            <p:cNvPr id="104" name="TextBox 104"/>
            <p:cNvSpPr txBox="1"/>
            <p:nvPr/>
          </p:nvSpPr>
          <p:spPr>
            <a:xfrm>
              <a:off x="0" y="28575"/>
              <a:ext cx="2595360" cy="128799"/>
            </a:xfrm>
            <a:prstGeom prst="rect">
              <a:avLst/>
            </a:prstGeom>
          </p:spPr>
          <p:txBody>
            <a:bodyPr lIns="48450" tIns="48450" rIns="48450" bIns="48450" rtlCol="0" anchor="ctr"/>
            <a:lstStyle/>
            <a:p>
              <a:pPr algn="ctr">
                <a:lnSpc>
                  <a:spcPts val="2634"/>
                </a:lnSpc>
              </a:pPr>
              <a:endParaRPr/>
            </a:p>
          </p:txBody>
        </p:sp>
      </p:grpSp>
      <p:grpSp>
        <p:nvGrpSpPr>
          <p:cNvPr id="105" name="Group 105"/>
          <p:cNvGrpSpPr/>
          <p:nvPr/>
        </p:nvGrpSpPr>
        <p:grpSpPr>
          <a:xfrm>
            <a:off x="7468884" y="5120001"/>
            <a:ext cx="1202781" cy="311612"/>
            <a:chOff x="0" y="0"/>
            <a:chExt cx="607444" cy="157374"/>
          </a:xfrm>
        </p:grpSpPr>
        <p:sp>
          <p:nvSpPr>
            <p:cNvPr id="106" name="Freeform 10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07" name="TextBox 10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08" name="Group 108"/>
          <p:cNvGrpSpPr/>
          <p:nvPr/>
        </p:nvGrpSpPr>
        <p:grpSpPr>
          <a:xfrm>
            <a:off x="7468884" y="5521024"/>
            <a:ext cx="1202781" cy="311612"/>
            <a:chOff x="0" y="0"/>
            <a:chExt cx="607444" cy="157374"/>
          </a:xfrm>
        </p:grpSpPr>
        <p:sp>
          <p:nvSpPr>
            <p:cNvPr id="109" name="Freeform 10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10" name="TextBox 11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11" name="TextBox 111"/>
          <p:cNvSpPr txBox="1"/>
          <p:nvPr/>
        </p:nvSpPr>
        <p:spPr>
          <a:xfrm>
            <a:off x="7515271" y="5197150"/>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100%</a:t>
            </a:r>
          </a:p>
        </p:txBody>
      </p:sp>
      <p:sp>
        <p:nvSpPr>
          <p:cNvPr id="112" name="TextBox 112"/>
          <p:cNvSpPr txBox="1"/>
          <p:nvPr/>
        </p:nvSpPr>
        <p:spPr>
          <a:xfrm>
            <a:off x="7515271" y="5598173"/>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100%</a:t>
            </a:r>
          </a:p>
        </p:txBody>
      </p:sp>
      <p:grpSp>
        <p:nvGrpSpPr>
          <p:cNvPr id="113" name="Group 113"/>
          <p:cNvGrpSpPr/>
          <p:nvPr/>
        </p:nvGrpSpPr>
        <p:grpSpPr>
          <a:xfrm>
            <a:off x="7468884" y="5922046"/>
            <a:ext cx="1202781" cy="311612"/>
            <a:chOff x="0" y="0"/>
            <a:chExt cx="607444" cy="157374"/>
          </a:xfrm>
        </p:grpSpPr>
        <p:sp>
          <p:nvSpPr>
            <p:cNvPr id="114" name="Freeform 11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15" name="TextBox 11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16" name="Group 116"/>
          <p:cNvGrpSpPr/>
          <p:nvPr/>
        </p:nvGrpSpPr>
        <p:grpSpPr>
          <a:xfrm>
            <a:off x="7468884" y="6323069"/>
            <a:ext cx="1202781" cy="311612"/>
            <a:chOff x="0" y="0"/>
            <a:chExt cx="607444" cy="157374"/>
          </a:xfrm>
        </p:grpSpPr>
        <p:sp>
          <p:nvSpPr>
            <p:cNvPr id="117" name="Freeform 11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18" name="TextBox 11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19" name="TextBox 119"/>
          <p:cNvSpPr txBox="1"/>
          <p:nvPr/>
        </p:nvSpPr>
        <p:spPr>
          <a:xfrm>
            <a:off x="7515271" y="5999196"/>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29%</a:t>
            </a:r>
          </a:p>
        </p:txBody>
      </p:sp>
      <p:sp>
        <p:nvSpPr>
          <p:cNvPr id="120" name="TextBox 120"/>
          <p:cNvSpPr txBox="1"/>
          <p:nvPr/>
        </p:nvSpPr>
        <p:spPr>
          <a:xfrm>
            <a:off x="7515271" y="640021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52%</a:t>
            </a:r>
          </a:p>
        </p:txBody>
      </p:sp>
      <p:grpSp>
        <p:nvGrpSpPr>
          <p:cNvPr id="121" name="Group 121"/>
          <p:cNvGrpSpPr/>
          <p:nvPr/>
        </p:nvGrpSpPr>
        <p:grpSpPr>
          <a:xfrm>
            <a:off x="7468884" y="4549028"/>
            <a:ext cx="1202781" cy="480394"/>
            <a:chOff x="0" y="0"/>
            <a:chExt cx="607444" cy="242615"/>
          </a:xfrm>
        </p:grpSpPr>
        <p:sp>
          <p:nvSpPr>
            <p:cNvPr id="122" name="Freeform 122"/>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914D"/>
            </a:solidFill>
          </p:spPr>
          <p:txBody>
            <a:bodyPr/>
            <a:lstStyle/>
            <a:p>
              <a:endParaRPr lang="es-ES"/>
            </a:p>
          </p:txBody>
        </p:sp>
        <p:sp>
          <p:nvSpPr>
            <p:cNvPr id="123" name="TextBox 123"/>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124" name="TextBox 124"/>
          <p:cNvSpPr txBox="1"/>
          <p:nvPr/>
        </p:nvSpPr>
        <p:spPr>
          <a:xfrm>
            <a:off x="7515271" y="471572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Total</a:t>
            </a:r>
          </a:p>
        </p:txBody>
      </p:sp>
      <p:grpSp>
        <p:nvGrpSpPr>
          <p:cNvPr id="125" name="Group 125"/>
          <p:cNvGrpSpPr/>
          <p:nvPr/>
        </p:nvGrpSpPr>
        <p:grpSpPr>
          <a:xfrm>
            <a:off x="7468884" y="6755187"/>
            <a:ext cx="1202781" cy="311612"/>
            <a:chOff x="0" y="0"/>
            <a:chExt cx="607444" cy="157374"/>
          </a:xfrm>
        </p:grpSpPr>
        <p:sp>
          <p:nvSpPr>
            <p:cNvPr id="126" name="Freeform 12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27" name="TextBox 12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28" name="TextBox 128"/>
          <p:cNvSpPr txBox="1"/>
          <p:nvPr/>
        </p:nvSpPr>
        <p:spPr>
          <a:xfrm>
            <a:off x="7515271" y="6832337"/>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17%</a:t>
            </a:r>
          </a:p>
        </p:txBody>
      </p:sp>
      <p:sp>
        <p:nvSpPr>
          <p:cNvPr id="129" name="TextBox 129"/>
          <p:cNvSpPr txBox="1"/>
          <p:nvPr/>
        </p:nvSpPr>
        <p:spPr>
          <a:xfrm>
            <a:off x="4078764" y="4167094"/>
            <a:ext cx="4077855"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 talleres que trabajan clientela de...</a:t>
            </a:r>
          </a:p>
        </p:txBody>
      </p:sp>
      <p:grpSp>
        <p:nvGrpSpPr>
          <p:cNvPr id="130" name="Group 130"/>
          <p:cNvGrpSpPr/>
          <p:nvPr/>
        </p:nvGrpSpPr>
        <p:grpSpPr>
          <a:xfrm>
            <a:off x="13381521" y="5094745"/>
            <a:ext cx="1202781" cy="311612"/>
            <a:chOff x="0" y="0"/>
            <a:chExt cx="607444" cy="157374"/>
          </a:xfrm>
        </p:grpSpPr>
        <p:sp>
          <p:nvSpPr>
            <p:cNvPr id="131" name="Freeform 13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32" name="TextBox 13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3" name="Group 133"/>
          <p:cNvGrpSpPr/>
          <p:nvPr/>
        </p:nvGrpSpPr>
        <p:grpSpPr>
          <a:xfrm>
            <a:off x="13381521" y="5495768"/>
            <a:ext cx="1202781" cy="311612"/>
            <a:chOff x="0" y="0"/>
            <a:chExt cx="607444" cy="157374"/>
          </a:xfrm>
        </p:grpSpPr>
        <p:sp>
          <p:nvSpPr>
            <p:cNvPr id="134" name="Freeform 13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35" name="TextBox 13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36" name="TextBox 136"/>
          <p:cNvSpPr txBox="1"/>
          <p:nvPr/>
        </p:nvSpPr>
        <p:spPr>
          <a:xfrm>
            <a:off x="13427908" y="517189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0%</a:t>
            </a:r>
          </a:p>
        </p:txBody>
      </p:sp>
      <p:sp>
        <p:nvSpPr>
          <p:cNvPr id="137" name="TextBox 137"/>
          <p:cNvSpPr txBox="1"/>
          <p:nvPr/>
        </p:nvSpPr>
        <p:spPr>
          <a:xfrm>
            <a:off x="13427908" y="557291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31%</a:t>
            </a:r>
          </a:p>
        </p:txBody>
      </p:sp>
      <p:grpSp>
        <p:nvGrpSpPr>
          <p:cNvPr id="138" name="Group 138"/>
          <p:cNvGrpSpPr/>
          <p:nvPr/>
        </p:nvGrpSpPr>
        <p:grpSpPr>
          <a:xfrm>
            <a:off x="13381521" y="5896791"/>
            <a:ext cx="1202781" cy="311612"/>
            <a:chOff x="0" y="0"/>
            <a:chExt cx="607444" cy="157374"/>
          </a:xfrm>
        </p:grpSpPr>
        <p:sp>
          <p:nvSpPr>
            <p:cNvPr id="139" name="Freeform 13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40" name="TextBox 14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41" name="Group 141"/>
          <p:cNvGrpSpPr/>
          <p:nvPr/>
        </p:nvGrpSpPr>
        <p:grpSpPr>
          <a:xfrm>
            <a:off x="13383212" y="6298010"/>
            <a:ext cx="1202781" cy="311612"/>
            <a:chOff x="0" y="0"/>
            <a:chExt cx="607444" cy="157374"/>
          </a:xfrm>
        </p:grpSpPr>
        <p:sp>
          <p:nvSpPr>
            <p:cNvPr id="142" name="Freeform 14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43" name="TextBox 14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44" name="TextBox 144"/>
          <p:cNvSpPr txBox="1"/>
          <p:nvPr/>
        </p:nvSpPr>
        <p:spPr>
          <a:xfrm>
            <a:off x="13427908" y="597394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39%</a:t>
            </a:r>
          </a:p>
        </p:txBody>
      </p:sp>
      <p:sp>
        <p:nvSpPr>
          <p:cNvPr id="145" name="TextBox 145"/>
          <p:cNvSpPr txBox="1"/>
          <p:nvPr/>
        </p:nvSpPr>
        <p:spPr>
          <a:xfrm>
            <a:off x="13427908" y="6374964"/>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48%</a:t>
            </a:r>
          </a:p>
        </p:txBody>
      </p:sp>
      <p:grpSp>
        <p:nvGrpSpPr>
          <p:cNvPr id="146" name="Group 146"/>
          <p:cNvGrpSpPr/>
          <p:nvPr/>
        </p:nvGrpSpPr>
        <p:grpSpPr>
          <a:xfrm>
            <a:off x="14684561" y="5094745"/>
            <a:ext cx="1202781" cy="311612"/>
            <a:chOff x="0" y="0"/>
            <a:chExt cx="607444" cy="157374"/>
          </a:xfrm>
        </p:grpSpPr>
        <p:sp>
          <p:nvSpPr>
            <p:cNvPr id="147" name="Freeform 14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48" name="TextBox 14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49" name="Group 149"/>
          <p:cNvGrpSpPr/>
          <p:nvPr/>
        </p:nvGrpSpPr>
        <p:grpSpPr>
          <a:xfrm>
            <a:off x="14684561" y="5495768"/>
            <a:ext cx="1202781" cy="311612"/>
            <a:chOff x="0" y="0"/>
            <a:chExt cx="607444" cy="157374"/>
          </a:xfrm>
        </p:grpSpPr>
        <p:sp>
          <p:nvSpPr>
            <p:cNvPr id="150" name="Freeform 15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1" name="TextBox 15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52" name="TextBox 152"/>
          <p:cNvSpPr txBox="1"/>
          <p:nvPr/>
        </p:nvSpPr>
        <p:spPr>
          <a:xfrm>
            <a:off x="14730949" y="517189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0%</a:t>
            </a:r>
          </a:p>
        </p:txBody>
      </p:sp>
      <p:sp>
        <p:nvSpPr>
          <p:cNvPr id="153" name="TextBox 153"/>
          <p:cNvSpPr txBox="1"/>
          <p:nvPr/>
        </p:nvSpPr>
        <p:spPr>
          <a:xfrm>
            <a:off x="14730949" y="557291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28%</a:t>
            </a:r>
          </a:p>
        </p:txBody>
      </p:sp>
      <p:grpSp>
        <p:nvGrpSpPr>
          <p:cNvPr id="154" name="Group 154"/>
          <p:cNvGrpSpPr/>
          <p:nvPr/>
        </p:nvGrpSpPr>
        <p:grpSpPr>
          <a:xfrm>
            <a:off x="14684561" y="5896791"/>
            <a:ext cx="1202781" cy="311612"/>
            <a:chOff x="0" y="0"/>
            <a:chExt cx="607444" cy="157374"/>
          </a:xfrm>
        </p:grpSpPr>
        <p:sp>
          <p:nvSpPr>
            <p:cNvPr id="155" name="Freeform 15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6" name="TextBox 15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57" name="Group 157"/>
          <p:cNvGrpSpPr/>
          <p:nvPr/>
        </p:nvGrpSpPr>
        <p:grpSpPr>
          <a:xfrm>
            <a:off x="14684561" y="6297814"/>
            <a:ext cx="1202781" cy="311612"/>
            <a:chOff x="0" y="0"/>
            <a:chExt cx="607444" cy="157374"/>
          </a:xfrm>
        </p:grpSpPr>
        <p:sp>
          <p:nvSpPr>
            <p:cNvPr id="158" name="Freeform 15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9" name="TextBox 15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0" name="TextBox 160"/>
          <p:cNvSpPr txBox="1"/>
          <p:nvPr/>
        </p:nvSpPr>
        <p:spPr>
          <a:xfrm>
            <a:off x="14730949" y="597394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38%</a:t>
            </a:r>
          </a:p>
        </p:txBody>
      </p:sp>
      <p:sp>
        <p:nvSpPr>
          <p:cNvPr id="161" name="TextBox 161"/>
          <p:cNvSpPr txBox="1"/>
          <p:nvPr/>
        </p:nvSpPr>
        <p:spPr>
          <a:xfrm>
            <a:off x="14730949" y="6374964"/>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43%</a:t>
            </a:r>
          </a:p>
        </p:txBody>
      </p:sp>
      <p:grpSp>
        <p:nvGrpSpPr>
          <p:cNvPr id="162" name="Group 162"/>
          <p:cNvGrpSpPr/>
          <p:nvPr/>
        </p:nvGrpSpPr>
        <p:grpSpPr>
          <a:xfrm>
            <a:off x="9406317" y="5094745"/>
            <a:ext cx="2492469" cy="311612"/>
            <a:chOff x="0" y="0"/>
            <a:chExt cx="1258779" cy="157374"/>
          </a:xfrm>
        </p:grpSpPr>
        <p:sp>
          <p:nvSpPr>
            <p:cNvPr id="163" name="Freeform 163"/>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64" name="TextBox 164"/>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65" name="TextBox 165"/>
          <p:cNvSpPr txBox="1"/>
          <p:nvPr/>
        </p:nvSpPr>
        <p:spPr>
          <a:xfrm>
            <a:off x="9531734" y="5171895"/>
            <a:ext cx="2226437"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Particulares sin dto</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166" name="Group 166"/>
          <p:cNvGrpSpPr/>
          <p:nvPr/>
        </p:nvGrpSpPr>
        <p:grpSpPr>
          <a:xfrm>
            <a:off x="9406317" y="5495768"/>
            <a:ext cx="2492469" cy="311612"/>
            <a:chOff x="0" y="0"/>
            <a:chExt cx="1258779" cy="157374"/>
          </a:xfrm>
        </p:grpSpPr>
        <p:sp>
          <p:nvSpPr>
            <p:cNvPr id="167" name="Freeform 167"/>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68" name="TextBox 168"/>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69" name="TextBox 169"/>
          <p:cNvSpPr txBox="1"/>
          <p:nvPr/>
        </p:nvSpPr>
        <p:spPr>
          <a:xfrm>
            <a:off x="9546931" y="5591739"/>
            <a:ext cx="2211240"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Buenos clientes</a:t>
            </a:r>
          </a:p>
        </p:txBody>
      </p:sp>
      <p:grpSp>
        <p:nvGrpSpPr>
          <p:cNvPr id="170" name="Group 170"/>
          <p:cNvGrpSpPr/>
          <p:nvPr/>
        </p:nvGrpSpPr>
        <p:grpSpPr>
          <a:xfrm>
            <a:off x="9406317" y="5897959"/>
            <a:ext cx="2492469" cy="311612"/>
            <a:chOff x="0" y="0"/>
            <a:chExt cx="1258779" cy="157374"/>
          </a:xfrm>
        </p:grpSpPr>
        <p:sp>
          <p:nvSpPr>
            <p:cNvPr id="171" name="Freeform 17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72" name="TextBox 17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73" name="TextBox 173"/>
          <p:cNvSpPr txBox="1"/>
          <p:nvPr/>
        </p:nvSpPr>
        <p:spPr>
          <a:xfrm>
            <a:off x="9406317" y="5992972"/>
            <a:ext cx="246282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Flotas / Renting</a:t>
            </a:r>
          </a:p>
        </p:txBody>
      </p:sp>
      <p:grpSp>
        <p:nvGrpSpPr>
          <p:cNvPr id="174" name="Group 174"/>
          <p:cNvGrpSpPr/>
          <p:nvPr/>
        </p:nvGrpSpPr>
        <p:grpSpPr>
          <a:xfrm>
            <a:off x="9406317" y="6298981"/>
            <a:ext cx="2492469" cy="311612"/>
            <a:chOff x="0" y="0"/>
            <a:chExt cx="1258779" cy="157374"/>
          </a:xfrm>
        </p:grpSpPr>
        <p:sp>
          <p:nvSpPr>
            <p:cNvPr id="175" name="Freeform 17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76" name="TextBox 17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77" name="TextBox 177"/>
          <p:cNvSpPr txBox="1"/>
          <p:nvPr/>
        </p:nvSpPr>
        <p:spPr>
          <a:xfrm>
            <a:off x="9732252" y="6364958"/>
            <a:ext cx="1810954" cy="374617"/>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Aseguradoras</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178" name="Group 178"/>
          <p:cNvGrpSpPr/>
          <p:nvPr/>
        </p:nvGrpSpPr>
        <p:grpSpPr>
          <a:xfrm>
            <a:off x="13381521" y="4523772"/>
            <a:ext cx="1202781" cy="480394"/>
            <a:chOff x="0" y="0"/>
            <a:chExt cx="607444" cy="242615"/>
          </a:xfrm>
        </p:grpSpPr>
        <p:sp>
          <p:nvSpPr>
            <p:cNvPr id="179" name="Freeform 179"/>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180" name="TextBox 180"/>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grpSp>
        <p:nvGrpSpPr>
          <p:cNvPr id="181" name="Group 181"/>
          <p:cNvGrpSpPr/>
          <p:nvPr/>
        </p:nvGrpSpPr>
        <p:grpSpPr>
          <a:xfrm>
            <a:off x="14684561" y="4523772"/>
            <a:ext cx="1202781" cy="480394"/>
            <a:chOff x="0" y="0"/>
            <a:chExt cx="607444" cy="242615"/>
          </a:xfrm>
        </p:grpSpPr>
        <p:sp>
          <p:nvSpPr>
            <p:cNvPr id="182" name="Freeform 182"/>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183" name="TextBox 183"/>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grpSp>
        <p:nvGrpSpPr>
          <p:cNvPr id="184" name="Group 184"/>
          <p:cNvGrpSpPr/>
          <p:nvPr/>
        </p:nvGrpSpPr>
        <p:grpSpPr>
          <a:xfrm>
            <a:off x="12049700" y="5094745"/>
            <a:ext cx="1202781" cy="311612"/>
            <a:chOff x="0" y="0"/>
            <a:chExt cx="607444" cy="157374"/>
          </a:xfrm>
        </p:grpSpPr>
        <p:sp>
          <p:nvSpPr>
            <p:cNvPr id="185" name="Freeform 18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86" name="TextBox 18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87" name="Group 187"/>
          <p:cNvGrpSpPr/>
          <p:nvPr/>
        </p:nvGrpSpPr>
        <p:grpSpPr>
          <a:xfrm>
            <a:off x="12049700" y="5495768"/>
            <a:ext cx="1202781" cy="311612"/>
            <a:chOff x="0" y="0"/>
            <a:chExt cx="607444" cy="157374"/>
          </a:xfrm>
        </p:grpSpPr>
        <p:sp>
          <p:nvSpPr>
            <p:cNvPr id="188" name="Freeform 18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89" name="TextBox 18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90" name="TextBox 190"/>
          <p:cNvSpPr txBox="1"/>
          <p:nvPr/>
        </p:nvSpPr>
        <p:spPr>
          <a:xfrm>
            <a:off x="12096088" y="517189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0%</a:t>
            </a:r>
          </a:p>
        </p:txBody>
      </p:sp>
      <p:sp>
        <p:nvSpPr>
          <p:cNvPr id="191" name="TextBox 191"/>
          <p:cNvSpPr txBox="1"/>
          <p:nvPr/>
        </p:nvSpPr>
        <p:spPr>
          <a:xfrm>
            <a:off x="12096088" y="557291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18%</a:t>
            </a:r>
          </a:p>
        </p:txBody>
      </p:sp>
      <p:grpSp>
        <p:nvGrpSpPr>
          <p:cNvPr id="192" name="Group 192"/>
          <p:cNvGrpSpPr/>
          <p:nvPr/>
        </p:nvGrpSpPr>
        <p:grpSpPr>
          <a:xfrm>
            <a:off x="12049700" y="5896791"/>
            <a:ext cx="1202781" cy="311612"/>
            <a:chOff x="0" y="0"/>
            <a:chExt cx="607444" cy="157374"/>
          </a:xfrm>
        </p:grpSpPr>
        <p:sp>
          <p:nvSpPr>
            <p:cNvPr id="193" name="Freeform 19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94" name="TextBox 19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95" name="Group 195"/>
          <p:cNvGrpSpPr/>
          <p:nvPr/>
        </p:nvGrpSpPr>
        <p:grpSpPr>
          <a:xfrm>
            <a:off x="12049700" y="6297814"/>
            <a:ext cx="1202781" cy="311612"/>
            <a:chOff x="0" y="0"/>
            <a:chExt cx="607444" cy="157374"/>
          </a:xfrm>
        </p:grpSpPr>
        <p:sp>
          <p:nvSpPr>
            <p:cNvPr id="196" name="Freeform 19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97" name="TextBox 19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98" name="TextBox 198"/>
          <p:cNvSpPr txBox="1"/>
          <p:nvPr/>
        </p:nvSpPr>
        <p:spPr>
          <a:xfrm>
            <a:off x="12096088" y="597394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26%</a:t>
            </a:r>
          </a:p>
        </p:txBody>
      </p:sp>
      <p:sp>
        <p:nvSpPr>
          <p:cNvPr id="199" name="TextBox 199"/>
          <p:cNvSpPr txBox="1"/>
          <p:nvPr/>
        </p:nvSpPr>
        <p:spPr>
          <a:xfrm>
            <a:off x="12096088" y="6374964"/>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39%</a:t>
            </a:r>
          </a:p>
        </p:txBody>
      </p:sp>
      <p:grpSp>
        <p:nvGrpSpPr>
          <p:cNvPr id="200" name="Group 200"/>
          <p:cNvGrpSpPr/>
          <p:nvPr/>
        </p:nvGrpSpPr>
        <p:grpSpPr>
          <a:xfrm>
            <a:off x="12049700" y="4523772"/>
            <a:ext cx="1202781" cy="481365"/>
            <a:chOff x="0" y="0"/>
            <a:chExt cx="607444" cy="243105"/>
          </a:xfrm>
        </p:grpSpPr>
        <p:sp>
          <p:nvSpPr>
            <p:cNvPr id="201" name="Freeform 201"/>
            <p:cNvSpPr/>
            <p:nvPr/>
          </p:nvSpPr>
          <p:spPr>
            <a:xfrm>
              <a:off x="0" y="0"/>
              <a:ext cx="607444" cy="243105"/>
            </a:xfrm>
            <a:custGeom>
              <a:avLst/>
              <a:gdLst/>
              <a:ahLst/>
              <a:cxnLst/>
              <a:rect l="l" t="t" r="r" b="b"/>
              <a:pathLst>
                <a:path w="607444" h="243105">
                  <a:moveTo>
                    <a:pt x="0" y="0"/>
                  </a:moveTo>
                  <a:lnTo>
                    <a:pt x="607444" y="0"/>
                  </a:lnTo>
                  <a:lnTo>
                    <a:pt x="607444" y="243105"/>
                  </a:lnTo>
                  <a:lnTo>
                    <a:pt x="0" y="243105"/>
                  </a:lnTo>
                  <a:close/>
                </a:path>
              </a:pathLst>
            </a:custGeom>
            <a:solidFill>
              <a:srgbClr val="FFFFFF"/>
            </a:solidFill>
          </p:spPr>
          <p:txBody>
            <a:bodyPr/>
            <a:lstStyle/>
            <a:p>
              <a:endParaRPr lang="es-ES"/>
            </a:p>
          </p:txBody>
        </p:sp>
        <p:sp>
          <p:nvSpPr>
            <p:cNvPr id="202" name="TextBox 202"/>
            <p:cNvSpPr txBox="1"/>
            <p:nvPr/>
          </p:nvSpPr>
          <p:spPr>
            <a:xfrm>
              <a:off x="0" y="28575"/>
              <a:ext cx="607444" cy="214530"/>
            </a:xfrm>
            <a:prstGeom prst="rect">
              <a:avLst/>
            </a:prstGeom>
          </p:spPr>
          <p:txBody>
            <a:bodyPr lIns="48450" tIns="48450" rIns="48450" bIns="48450" rtlCol="0" anchor="ctr"/>
            <a:lstStyle/>
            <a:p>
              <a:pPr algn="ctr">
                <a:lnSpc>
                  <a:spcPts val="2634"/>
                </a:lnSpc>
              </a:pPr>
              <a:endParaRPr/>
            </a:p>
          </p:txBody>
        </p:sp>
      </p:grpSp>
      <p:grpSp>
        <p:nvGrpSpPr>
          <p:cNvPr id="203" name="Group 203"/>
          <p:cNvGrpSpPr/>
          <p:nvPr/>
        </p:nvGrpSpPr>
        <p:grpSpPr>
          <a:xfrm>
            <a:off x="13381521" y="6729931"/>
            <a:ext cx="1202781" cy="311612"/>
            <a:chOff x="0" y="0"/>
            <a:chExt cx="607444" cy="157374"/>
          </a:xfrm>
        </p:grpSpPr>
        <p:sp>
          <p:nvSpPr>
            <p:cNvPr id="204" name="Freeform 20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05" name="TextBox 20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06" name="TextBox 206"/>
          <p:cNvSpPr txBox="1"/>
          <p:nvPr/>
        </p:nvSpPr>
        <p:spPr>
          <a:xfrm>
            <a:off x="13427908" y="680708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23%</a:t>
            </a:r>
          </a:p>
        </p:txBody>
      </p:sp>
      <p:grpSp>
        <p:nvGrpSpPr>
          <p:cNvPr id="207" name="Group 207"/>
          <p:cNvGrpSpPr/>
          <p:nvPr/>
        </p:nvGrpSpPr>
        <p:grpSpPr>
          <a:xfrm>
            <a:off x="14684561" y="6729931"/>
            <a:ext cx="1202781" cy="311612"/>
            <a:chOff x="0" y="0"/>
            <a:chExt cx="607444" cy="157374"/>
          </a:xfrm>
        </p:grpSpPr>
        <p:sp>
          <p:nvSpPr>
            <p:cNvPr id="208" name="Freeform 20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09" name="TextBox 20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10" name="TextBox 210"/>
          <p:cNvSpPr txBox="1"/>
          <p:nvPr/>
        </p:nvSpPr>
        <p:spPr>
          <a:xfrm>
            <a:off x="14730949" y="680708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26%</a:t>
            </a:r>
          </a:p>
        </p:txBody>
      </p:sp>
      <p:grpSp>
        <p:nvGrpSpPr>
          <p:cNvPr id="211" name="Group 211"/>
          <p:cNvGrpSpPr/>
          <p:nvPr/>
        </p:nvGrpSpPr>
        <p:grpSpPr>
          <a:xfrm>
            <a:off x="9406317" y="6731099"/>
            <a:ext cx="2492469" cy="311612"/>
            <a:chOff x="0" y="0"/>
            <a:chExt cx="1258779" cy="157374"/>
          </a:xfrm>
        </p:grpSpPr>
        <p:sp>
          <p:nvSpPr>
            <p:cNvPr id="212" name="Freeform 212"/>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213" name="TextBox 213"/>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214" name="TextBox 214"/>
          <p:cNvSpPr txBox="1"/>
          <p:nvPr/>
        </p:nvSpPr>
        <p:spPr>
          <a:xfrm>
            <a:off x="9504150" y="6811098"/>
            <a:ext cx="228160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Coches eléctricos</a:t>
            </a:r>
          </a:p>
        </p:txBody>
      </p:sp>
      <p:grpSp>
        <p:nvGrpSpPr>
          <p:cNvPr id="215" name="Group 215"/>
          <p:cNvGrpSpPr/>
          <p:nvPr/>
        </p:nvGrpSpPr>
        <p:grpSpPr>
          <a:xfrm>
            <a:off x="12049700" y="6729931"/>
            <a:ext cx="1202781" cy="311612"/>
            <a:chOff x="0" y="0"/>
            <a:chExt cx="607444" cy="157374"/>
          </a:xfrm>
        </p:grpSpPr>
        <p:sp>
          <p:nvSpPr>
            <p:cNvPr id="216" name="Freeform 21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17" name="TextBox 21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18" name="TextBox 218"/>
          <p:cNvSpPr txBox="1"/>
          <p:nvPr/>
        </p:nvSpPr>
        <p:spPr>
          <a:xfrm>
            <a:off x="12096088" y="680708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15%</a:t>
            </a:r>
          </a:p>
        </p:txBody>
      </p:sp>
      <p:grpSp>
        <p:nvGrpSpPr>
          <p:cNvPr id="219" name="Group 219"/>
          <p:cNvGrpSpPr/>
          <p:nvPr/>
        </p:nvGrpSpPr>
        <p:grpSpPr>
          <a:xfrm>
            <a:off x="12049700" y="4086710"/>
            <a:ext cx="5138992" cy="311612"/>
            <a:chOff x="0" y="0"/>
            <a:chExt cx="2595360" cy="157374"/>
          </a:xfrm>
        </p:grpSpPr>
        <p:sp>
          <p:nvSpPr>
            <p:cNvPr id="220" name="Freeform 220"/>
            <p:cNvSpPr/>
            <p:nvPr/>
          </p:nvSpPr>
          <p:spPr>
            <a:xfrm>
              <a:off x="0" y="0"/>
              <a:ext cx="2595360" cy="157374"/>
            </a:xfrm>
            <a:custGeom>
              <a:avLst/>
              <a:gdLst/>
              <a:ahLst/>
              <a:cxnLst/>
              <a:rect l="l" t="t" r="r" b="b"/>
              <a:pathLst>
                <a:path w="2595360" h="157374">
                  <a:moveTo>
                    <a:pt x="0" y="0"/>
                  </a:moveTo>
                  <a:lnTo>
                    <a:pt x="2595360" y="0"/>
                  </a:lnTo>
                  <a:lnTo>
                    <a:pt x="2595360" y="157374"/>
                  </a:lnTo>
                  <a:lnTo>
                    <a:pt x="0" y="157374"/>
                  </a:lnTo>
                  <a:close/>
                </a:path>
              </a:pathLst>
            </a:custGeom>
            <a:solidFill>
              <a:srgbClr val="369AA6"/>
            </a:solidFill>
          </p:spPr>
          <p:txBody>
            <a:bodyPr/>
            <a:lstStyle/>
            <a:p>
              <a:endParaRPr lang="es-ES"/>
            </a:p>
          </p:txBody>
        </p:sp>
        <p:sp>
          <p:nvSpPr>
            <p:cNvPr id="221" name="TextBox 221"/>
            <p:cNvSpPr txBox="1"/>
            <p:nvPr/>
          </p:nvSpPr>
          <p:spPr>
            <a:xfrm>
              <a:off x="0" y="28575"/>
              <a:ext cx="2595360" cy="128799"/>
            </a:xfrm>
            <a:prstGeom prst="rect">
              <a:avLst/>
            </a:prstGeom>
          </p:spPr>
          <p:txBody>
            <a:bodyPr lIns="48450" tIns="48450" rIns="48450" bIns="48450" rtlCol="0" anchor="ctr"/>
            <a:lstStyle/>
            <a:p>
              <a:pPr algn="ctr">
                <a:lnSpc>
                  <a:spcPts val="2634"/>
                </a:lnSpc>
              </a:pPr>
              <a:endParaRPr/>
            </a:p>
          </p:txBody>
        </p:sp>
      </p:grpSp>
      <p:grpSp>
        <p:nvGrpSpPr>
          <p:cNvPr id="222" name="Group 222"/>
          <p:cNvGrpSpPr/>
          <p:nvPr/>
        </p:nvGrpSpPr>
        <p:grpSpPr>
          <a:xfrm>
            <a:off x="15985911" y="5107373"/>
            <a:ext cx="1202781" cy="311612"/>
            <a:chOff x="0" y="0"/>
            <a:chExt cx="607444" cy="157374"/>
          </a:xfrm>
        </p:grpSpPr>
        <p:sp>
          <p:nvSpPr>
            <p:cNvPr id="223" name="Freeform 22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24" name="TextBox 22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25" name="Group 225"/>
          <p:cNvGrpSpPr/>
          <p:nvPr/>
        </p:nvGrpSpPr>
        <p:grpSpPr>
          <a:xfrm>
            <a:off x="15985911" y="5508396"/>
            <a:ext cx="1202781" cy="311612"/>
            <a:chOff x="0" y="0"/>
            <a:chExt cx="607444" cy="157374"/>
          </a:xfrm>
        </p:grpSpPr>
        <p:sp>
          <p:nvSpPr>
            <p:cNvPr id="226" name="Freeform 22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27" name="TextBox 22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28" name="TextBox 228"/>
          <p:cNvSpPr txBox="1"/>
          <p:nvPr/>
        </p:nvSpPr>
        <p:spPr>
          <a:xfrm>
            <a:off x="16032298"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0%</a:t>
            </a:r>
          </a:p>
        </p:txBody>
      </p:sp>
      <p:sp>
        <p:nvSpPr>
          <p:cNvPr id="229" name="TextBox 229"/>
          <p:cNvSpPr txBox="1"/>
          <p:nvPr/>
        </p:nvSpPr>
        <p:spPr>
          <a:xfrm>
            <a:off x="16032298"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24%</a:t>
            </a:r>
          </a:p>
        </p:txBody>
      </p:sp>
      <p:grpSp>
        <p:nvGrpSpPr>
          <p:cNvPr id="230" name="Group 230"/>
          <p:cNvGrpSpPr/>
          <p:nvPr/>
        </p:nvGrpSpPr>
        <p:grpSpPr>
          <a:xfrm>
            <a:off x="15985911" y="5909419"/>
            <a:ext cx="1202781" cy="311612"/>
            <a:chOff x="0" y="0"/>
            <a:chExt cx="607444" cy="157374"/>
          </a:xfrm>
        </p:grpSpPr>
        <p:sp>
          <p:nvSpPr>
            <p:cNvPr id="231" name="Freeform 23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32" name="TextBox 23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33" name="Group 233"/>
          <p:cNvGrpSpPr/>
          <p:nvPr/>
        </p:nvGrpSpPr>
        <p:grpSpPr>
          <a:xfrm>
            <a:off x="15985911" y="6310442"/>
            <a:ext cx="1202781" cy="311612"/>
            <a:chOff x="0" y="0"/>
            <a:chExt cx="607444" cy="157374"/>
          </a:xfrm>
        </p:grpSpPr>
        <p:sp>
          <p:nvSpPr>
            <p:cNvPr id="234" name="Freeform 23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35" name="TextBox 23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36" name="TextBox 236"/>
          <p:cNvSpPr txBox="1"/>
          <p:nvPr/>
        </p:nvSpPr>
        <p:spPr>
          <a:xfrm>
            <a:off x="16032298" y="598656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36%</a:t>
            </a:r>
          </a:p>
        </p:txBody>
      </p:sp>
      <p:sp>
        <p:nvSpPr>
          <p:cNvPr id="237" name="TextBox 237"/>
          <p:cNvSpPr txBox="1"/>
          <p:nvPr/>
        </p:nvSpPr>
        <p:spPr>
          <a:xfrm>
            <a:off x="16032298" y="638759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46%</a:t>
            </a:r>
          </a:p>
        </p:txBody>
      </p:sp>
      <p:grpSp>
        <p:nvGrpSpPr>
          <p:cNvPr id="238" name="Group 238"/>
          <p:cNvGrpSpPr/>
          <p:nvPr/>
        </p:nvGrpSpPr>
        <p:grpSpPr>
          <a:xfrm>
            <a:off x="15985911" y="4536400"/>
            <a:ext cx="1202781" cy="480394"/>
            <a:chOff x="0" y="0"/>
            <a:chExt cx="607444" cy="242615"/>
          </a:xfrm>
        </p:grpSpPr>
        <p:sp>
          <p:nvSpPr>
            <p:cNvPr id="239" name="Freeform 239"/>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369AA6"/>
            </a:solidFill>
          </p:spPr>
          <p:txBody>
            <a:bodyPr/>
            <a:lstStyle/>
            <a:p>
              <a:endParaRPr lang="es-ES"/>
            </a:p>
          </p:txBody>
        </p:sp>
        <p:sp>
          <p:nvSpPr>
            <p:cNvPr id="240" name="TextBox 240"/>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241" name="TextBox 241"/>
          <p:cNvSpPr txBox="1"/>
          <p:nvPr/>
        </p:nvSpPr>
        <p:spPr>
          <a:xfrm>
            <a:off x="16032298" y="4703097"/>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Total</a:t>
            </a:r>
          </a:p>
        </p:txBody>
      </p:sp>
      <p:grpSp>
        <p:nvGrpSpPr>
          <p:cNvPr id="242" name="Group 242"/>
          <p:cNvGrpSpPr/>
          <p:nvPr/>
        </p:nvGrpSpPr>
        <p:grpSpPr>
          <a:xfrm>
            <a:off x="15985911" y="6742559"/>
            <a:ext cx="1202781" cy="311612"/>
            <a:chOff x="0" y="0"/>
            <a:chExt cx="607444" cy="157374"/>
          </a:xfrm>
        </p:grpSpPr>
        <p:sp>
          <p:nvSpPr>
            <p:cNvPr id="243" name="Freeform 24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44" name="TextBox 24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45" name="TextBox 245"/>
          <p:cNvSpPr txBox="1"/>
          <p:nvPr/>
        </p:nvSpPr>
        <p:spPr>
          <a:xfrm>
            <a:off x="16032298" y="681970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21%</a:t>
            </a:r>
          </a:p>
        </p:txBody>
      </p:sp>
      <p:sp>
        <p:nvSpPr>
          <p:cNvPr id="246" name="TextBox 246"/>
          <p:cNvSpPr txBox="1"/>
          <p:nvPr/>
        </p:nvSpPr>
        <p:spPr>
          <a:xfrm>
            <a:off x="12595791" y="4154466"/>
            <a:ext cx="4077855"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 talleres que trabajan clientela de...</a:t>
            </a:r>
          </a:p>
        </p:txBody>
      </p:sp>
      <p:grpSp>
        <p:nvGrpSpPr>
          <p:cNvPr id="247" name="Group 247"/>
          <p:cNvGrpSpPr/>
          <p:nvPr/>
        </p:nvGrpSpPr>
        <p:grpSpPr>
          <a:xfrm>
            <a:off x="671649" y="3213515"/>
            <a:ext cx="8000016" cy="588167"/>
            <a:chOff x="0" y="0"/>
            <a:chExt cx="4040271" cy="297044"/>
          </a:xfrm>
        </p:grpSpPr>
        <p:sp>
          <p:nvSpPr>
            <p:cNvPr id="248" name="Freeform 248"/>
            <p:cNvSpPr/>
            <p:nvPr/>
          </p:nvSpPr>
          <p:spPr>
            <a:xfrm>
              <a:off x="0" y="0"/>
              <a:ext cx="4040271" cy="297044"/>
            </a:xfrm>
            <a:custGeom>
              <a:avLst/>
              <a:gdLst/>
              <a:ahLst/>
              <a:cxnLst/>
              <a:rect l="l" t="t" r="r" b="b"/>
              <a:pathLst>
                <a:path w="4040271" h="297044">
                  <a:moveTo>
                    <a:pt x="0" y="0"/>
                  </a:moveTo>
                  <a:lnTo>
                    <a:pt x="4040271" y="0"/>
                  </a:lnTo>
                  <a:lnTo>
                    <a:pt x="4040271" y="297044"/>
                  </a:lnTo>
                  <a:lnTo>
                    <a:pt x="0" y="297044"/>
                  </a:lnTo>
                  <a:close/>
                </a:path>
              </a:pathLst>
            </a:custGeom>
            <a:solidFill>
              <a:srgbClr val="0A3544"/>
            </a:solidFill>
          </p:spPr>
          <p:txBody>
            <a:bodyPr/>
            <a:lstStyle/>
            <a:p>
              <a:endParaRPr lang="es-ES"/>
            </a:p>
          </p:txBody>
        </p:sp>
        <p:sp>
          <p:nvSpPr>
            <p:cNvPr id="249" name="TextBox 249"/>
            <p:cNvSpPr txBox="1"/>
            <p:nvPr/>
          </p:nvSpPr>
          <p:spPr>
            <a:xfrm>
              <a:off x="0" y="28575"/>
              <a:ext cx="4040271" cy="268469"/>
            </a:xfrm>
            <a:prstGeom prst="rect">
              <a:avLst/>
            </a:prstGeom>
          </p:spPr>
          <p:txBody>
            <a:bodyPr lIns="48450" tIns="48450" rIns="48450" bIns="48450" rtlCol="0" anchor="ctr"/>
            <a:lstStyle/>
            <a:p>
              <a:pPr algn="ctr">
                <a:lnSpc>
                  <a:spcPts val="2634"/>
                </a:lnSpc>
              </a:pPr>
              <a:endParaRPr/>
            </a:p>
          </p:txBody>
        </p:sp>
      </p:grpSp>
      <p:sp>
        <p:nvSpPr>
          <p:cNvPr id="250" name="TextBox 250"/>
          <p:cNvSpPr txBox="1"/>
          <p:nvPr/>
        </p:nvSpPr>
        <p:spPr>
          <a:xfrm>
            <a:off x="2310549" y="3356389"/>
            <a:ext cx="5008449" cy="307777"/>
          </a:xfrm>
          <a:prstGeom prst="rect">
            <a:avLst/>
          </a:prstGeom>
        </p:spPr>
        <p:txBody>
          <a:bodyPr wrap="square" lIns="0" tIns="0" rIns="0" bIns="0" rtlCol="0" anchor="t">
            <a:spAutoFit/>
          </a:bodyPr>
          <a:lstStyle/>
          <a:p>
            <a:pPr algn="l">
              <a:lnSpc>
                <a:spcPts val="2362"/>
              </a:lnSpc>
              <a:spcBef>
                <a:spcPct val="0"/>
              </a:spcBef>
            </a:pPr>
            <a:r>
              <a:rPr lang="en-US" sz="2250" b="1" dirty="0">
                <a:solidFill>
                  <a:srgbClr val="FFFFFF"/>
                </a:solidFill>
                <a:latin typeface="Roboto Bold"/>
                <a:ea typeface="Roboto Bold"/>
                <a:cs typeface="Roboto Bold"/>
                <a:sym typeface="Roboto Bold"/>
              </a:rPr>
              <a:t>% de </a:t>
            </a:r>
            <a:r>
              <a:rPr lang="en-US" sz="2250" b="1" dirty="0" err="1">
                <a:solidFill>
                  <a:srgbClr val="FFFFFF"/>
                </a:solidFill>
                <a:latin typeface="Roboto Bold"/>
                <a:ea typeface="Roboto Bold"/>
                <a:cs typeface="Roboto Bold"/>
                <a:sym typeface="Roboto Bold"/>
              </a:rPr>
              <a:t>talleres</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que</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tienen</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clientes</a:t>
            </a:r>
            <a:r>
              <a:rPr lang="en-US" sz="2250" b="1" dirty="0">
                <a:solidFill>
                  <a:srgbClr val="FFFFFF"/>
                </a:solidFill>
                <a:latin typeface="Roboto Bold"/>
                <a:ea typeface="Roboto Bold"/>
                <a:cs typeface="Roboto Bold"/>
                <a:sym typeface="Roboto Bold"/>
              </a:rPr>
              <a:t> de....</a:t>
            </a:r>
          </a:p>
        </p:txBody>
      </p:sp>
      <p:grpSp>
        <p:nvGrpSpPr>
          <p:cNvPr id="251" name="Group 251"/>
          <p:cNvGrpSpPr/>
          <p:nvPr/>
        </p:nvGrpSpPr>
        <p:grpSpPr>
          <a:xfrm>
            <a:off x="9188676" y="3165168"/>
            <a:ext cx="8000016" cy="588167"/>
            <a:chOff x="0" y="0"/>
            <a:chExt cx="4040271" cy="297044"/>
          </a:xfrm>
        </p:grpSpPr>
        <p:sp>
          <p:nvSpPr>
            <p:cNvPr id="252" name="Freeform 252"/>
            <p:cNvSpPr/>
            <p:nvPr/>
          </p:nvSpPr>
          <p:spPr>
            <a:xfrm>
              <a:off x="0" y="0"/>
              <a:ext cx="4040271" cy="297044"/>
            </a:xfrm>
            <a:custGeom>
              <a:avLst/>
              <a:gdLst/>
              <a:ahLst/>
              <a:cxnLst/>
              <a:rect l="l" t="t" r="r" b="b"/>
              <a:pathLst>
                <a:path w="4040271" h="297044">
                  <a:moveTo>
                    <a:pt x="0" y="0"/>
                  </a:moveTo>
                  <a:lnTo>
                    <a:pt x="4040271" y="0"/>
                  </a:lnTo>
                  <a:lnTo>
                    <a:pt x="4040271" y="297044"/>
                  </a:lnTo>
                  <a:lnTo>
                    <a:pt x="0" y="297044"/>
                  </a:lnTo>
                  <a:close/>
                </a:path>
              </a:pathLst>
            </a:custGeom>
            <a:solidFill>
              <a:srgbClr val="0A3544"/>
            </a:solidFill>
          </p:spPr>
          <p:txBody>
            <a:bodyPr/>
            <a:lstStyle/>
            <a:p>
              <a:endParaRPr lang="es-ES"/>
            </a:p>
          </p:txBody>
        </p:sp>
        <p:sp>
          <p:nvSpPr>
            <p:cNvPr id="253" name="TextBox 253"/>
            <p:cNvSpPr txBox="1"/>
            <p:nvPr/>
          </p:nvSpPr>
          <p:spPr>
            <a:xfrm>
              <a:off x="0" y="28575"/>
              <a:ext cx="4040271" cy="268469"/>
            </a:xfrm>
            <a:prstGeom prst="rect">
              <a:avLst/>
            </a:prstGeom>
          </p:spPr>
          <p:txBody>
            <a:bodyPr lIns="48450" tIns="48450" rIns="48450" bIns="48450" rtlCol="0" anchor="ctr"/>
            <a:lstStyle/>
            <a:p>
              <a:pPr algn="ctr">
                <a:lnSpc>
                  <a:spcPts val="2634"/>
                </a:lnSpc>
              </a:pPr>
              <a:endParaRPr/>
            </a:p>
          </p:txBody>
        </p:sp>
      </p:grpSp>
      <p:sp>
        <p:nvSpPr>
          <p:cNvPr id="254" name="TextBox 254"/>
          <p:cNvSpPr txBox="1"/>
          <p:nvPr/>
        </p:nvSpPr>
        <p:spPr>
          <a:xfrm>
            <a:off x="10233850" y="3308042"/>
            <a:ext cx="6149149" cy="307777"/>
          </a:xfrm>
          <a:prstGeom prst="rect">
            <a:avLst/>
          </a:prstGeom>
        </p:spPr>
        <p:txBody>
          <a:bodyPr wrap="square" lIns="0" tIns="0" rIns="0" bIns="0" rtlCol="0" anchor="t">
            <a:spAutoFit/>
          </a:bodyPr>
          <a:lstStyle/>
          <a:p>
            <a:pPr algn="l">
              <a:lnSpc>
                <a:spcPts val="2362"/>
              </a:lnSpc>
              <a:spcBef>
                <a:spcPct val="0"/>
              </a:spcBef>
            </a:pPr>
            <a:r>
              <a:rPr lang="en-US" sz="2250" b="1" dirty="0">
                <a:solidFill>
                  <a:srgbClr val="FFFFFF"/>
                </a:solidFill>
                <a:latin typeface="Roboto Bold"/>
                <a:ea typeface="Roboto Bold"/>
                <a:cs typeface="Roboto Bold"/>
                <a:sym typeface="Roboto Bold"/>
              </a:rPr>
              <a:t>% de </a:t>
            </a:r>
            <a:r>
              <a:rPr lang="en-US" sz="2250" b="1" dirty="0" err="1">
                <a:solidFill>
                  <a:srgbClr val="FFFFFF"/>
                </a:solidFill>
                <a:latin typeface="Roboto Bold"/>
                <a:ea typeface="Roboto Bold"/>
                <a:cs typeface="Roboto Bold"/>
                <a:sym typeface="Roboto Bold"/>
              </a:rPr>
              <a:t>talleres</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que</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aplican</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distinta</a:t>
            </a:r>
            <a:r>
              <a:rPr lang="en-US" sz="2250" b="1" dirty="0">
                <a:solidFill>
                  <a:srgbClr val="FFFFFF"/>
                </a:solidFill>
                <a:latin typeface="Roboto Bold"/>
                <a:ea typeface="Roboto Bold"/>
                <a:cs typeface="Roboto Bold"/>
                <a:sym typeface="Roboto Bold"/>
              </a:rPr>
              <a:t> mano de </a:t>
            </a:r>
            <a:r>
              <a:rPr lang="en-US" sz="2250" b="1" dirty="0" err="1">
                <a:solidFill>
                  <a:srgbClr val="FFFFFF"/>
                </a:solidFill>
                <a:latin typeface="Roboto Bold"/>
                <a:ea typeface="Roboto Bold"/>
                <a:cs typeface="Roboto Bold"/>
                <a:sym typeface="Roboto Bold"/>
              </a:rPr>
              <a:t>obra</a:t>
            </a:r>
            <a:endParaRPr lang="en-US" sz="2250" b="1" dirty="0">
              <a:solidFill>
                <a:srgbClr val="FFFFFF"/>
              </a:solidFill>
              <a:latin typeface="Roboto Bold"/>
              <a:ea typeface="Roboto Bold"/>
              <a:cs typeface="Roboto Bold"/>
              <a:sym typeface="Roboto Bold"/>
            </a:endParaRPr>
          </a:p>
        </p:txBody>
      </p:sp>
      <p:sp>
        <p:nvSpPr>
          <p:cNvPr id="255" name="AutoShape 255"/>
          <p:cNvSpPr/>
          <p:nvPr/>
        </p:nvSpPr>
        <p:spPr>
          <a:xfrm flipV="1">
            <a:off x="8986269" y="3056679"/>
            <a:ext cx="0" cy="4671746"/>
          </a:xfrm>
          <a:prstGeom prst="line">
            <a:avLst/>
          </a:prstGeom>
          <a:ln w="47625" cap="flat">
            <a:solidFill>
              <a:srgbClr val="FFFFFF"/>
            </a:solidFill>
            <a:prstDash val="sysDot"/>
            <a:headEnd type="none" w="sm" len="sm"/>
            <a:tailEnd type="none" w="sm" len="sm"/>
          </a:ln>
        </p:spPr>
        <p:txBody>
          <a:bodyPr/>
          <a:lstStyle/>
          <a:p>
            <a:endParaRPr lang="es-ES"/>
          </a:p>
        </p:txBody>
      </p:sp>
      <p:sp>
        <p:nvSpPr>
          <p:cNvPr id="256" name="Freeform 256"/>
          <p:cNvSpPr/>
          <p:nvPr/>
        </p:nvSpPr>
        <p:spPr>
          <a:xfrm>
            <a:off x="825049" y="8151932"/>
            <a:ext cx="264277" cy="264277"/>
          </a:xfrm>
          <a:custGeom>
            <a:avLst/>
            <a:gdLst/>
            <a:ahLst/>
            <a:cxnLst/>
            <a:rect l="l" t="t" r="r" b="b"/>
            <a:pathLst>
              <a:path w="264277" h="264277">
                <a:moveTo>
                  <a:pt x="0" y="0"/>
                </a:moveTo>
                <a:lnTo>
                  <a:pt x="264277" y="0"/>
                </a:lnTo>
                <a:lnTo>
                  <a:pt x="264277"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57" name="TextBox 257"/>
          <p:cNvSpPr txBox="1"/>
          <p:nvPr/>
        </p:nvSpPr>
        <p:spPr>
          <a:xfrm>
            <a:off x="1304467" y="8104900"/>
            <a:ext cx="16069133"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El 80% de las redes oficiales ha trabajado algo de eléctrico en el último año y, entre estas que trabajan, el 19% aplican una mano de obra distinta a la tarifa oficial</a:t>
            </a:r>
          </a:p>
        </p:txBody>
      </p:sp>
      <p:sp>
        <p:nvSpPr>
          <p:cNvPr id="258" name="TextBox 258"/>
          <p:cNvSpPr txBox="1"/>
          <p:nvPr/>
        </p:nvSpPr>
        <p:spPr>
          <a:xfrm>
            <a:off x="13360018" y="4594537"/>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Mediano</a:t>
            </a:r>
          </a:p>
          <a:p>
            <a:pPr algn="ctr">
              <a:lnSpc>
                <a:spcPts val="1417"/>
              </a:lnSpc>
              <a:spcBef>
                <a:spcPct val="0"/>
              </a:spcBef>
            </a:pPr>
            <a:r>
              <a:rPr lang="en-US" sz="1349" b="1">
                <a:solidFill>
                  <a:srgbClr val="0A3544"/>
                </a:solidFill>
                <a:latin typeface="Roboto Bold"/>
                <a:ea typeface="Roboto Bold"/>
                <a:cs typeface="Roboto Bold"/>
                <a:sym typeface="Roboto Bold"/>
              </a:rPr>
              <a:t> (3-4 empl.)</a:t>
            </a:r>
          </a:p>
        </p:txBody>
      </p:sp>
      <p:sp>
        <p:nvSpPr>
          <p:cNvPr id="259" name="TextBox 259"/>
          <p:cNvSpPr txBox="1"/>
          <p:nvPr/>
        </p:nvSpPr>
        <p:spPr>
          <a:xfrm>
            <a:off x="14661367" y="4582395"/>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Grande</a:t>
            </a:r>
          </a:p>
          <a:p>
            <a:pPr algn="ctr">
              <a:lnSpc>
                <a:spcPts val="1417"/>
              </a:lnSpc>
              <a:spcBef>
                <a:spcPct val="0"/>
              </a:spcBef>
            </a:pPr>
            <a:r>
              <a:rPr lang="en-US" sz="1349" b="1">
                <a:solidFill>
                  <a:srgbClr val="0A3544"/>
                </a:solidFill>
                <a:latin typeface="Roboto Bold"/>
                <a:ea typeface="Roboto Bold"/>
                <a:cs typeface="Roboto Bold"/>
                <a:sym typeface="Roboto Bold"/>
              </a:rPr>
              <a:t> (5 y + empl.)</a:t>
            </a:r>
          </a:p>
        </p:txBody>
      </p:sp>
      <p:sp>
        <p:nvSpPr>
          <p:cNvPr id="260" name="TextBox 260"/>
          <p:cNvSpPr txBox="1"/>
          <p:nvPr/>
        </p:nvSpPr>
        <p:spPr>
          <a:xfrm>
            <a:off x="12049700" y="4594537"/>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Pequeño</a:t>
            </a:r>
          </a:p>
          <a:p>
            <a:pPr algn="ctr">
              <a:lnSpc>
                <a:spcPts val="1417"/>
              </a:lnSpc>
              <a:spcBef>
                <a:spcPct val="0"/>
              </a:spcBef>
            </a:pPr>
            <a:r>
              <a:rPr lang="en-US" sz="1349" b="1">
                <a:solidFill>
                  <a:srgbClr val="0A3544"/>
                </a:solidFill>
                <a:latin typeface="Roboto Bold"/>
                <a:ea typeface="Roboto Bold"/>
                <a:cs typeface="Roboto Bold"/>
                <a:sym typeface="Roboto Bold"/>
              </a:rPr>
              <a:t> (1-2 empl.)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6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6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61"/>
                                        </p:tgtEl>
                                      </p:cBhvr>
                                    </p:cmd>
                                  </p:childTnLst>
                                </p:cTn>
                              </p:par>
                            </p:childTnLst>
                          </p:cTn>
                        </p:par>
                      </p:childTnLst>
                    </p:cTn>
                  </p:par>
                </p:childTnLst>
              </p:cTn>
              <p:nextCondLst>
                <p:cond evt="onClick" delay="0">
                  <p:tgtEl>
                    <p:spTgt spid="261"/>
                  </p:tgtEl>
                </p:cond>
              </p:nextCondLst>
            </p:seq>
            <p:video>
              <p:cMediaNode vol="80000">
                <p:cTn id="12" repeatCount="indefinite" fill="hold" display="0">
                  <p:stCondLst>
                    <p:cond delay="indefinite"/>
                  </p:stCondLst>
                </p:cTn>
                <p:tgtEl>
                  <p:spTgt spid="261"/>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14" name="Diseño sin título (15)">
            <a:hlinkClick r:id="" action="ppaction://media"/>
            <a:extLst>
              <a:ext uri="{FF2B5EF4-FFF2-40B4-BE49-F238E27FC236}">
                <a16:creationId xmlns:a16="http://schemas.microsoft.com/office/drawing/2014/main" id="{61ECFB5C-343B-C8E6-0A05-691E6F6D6A9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1148082" y="2463447"/>
            <a:ext cx="267290" cy="267290"/>
          </a:xfrm>
          <a:custGeom>
            <a:avLst/>
            <a:gdLst/>
            <a:ahLst/>
            <a:cxnLst/>
            <a:rect l="l" t="t" r="r" b="b"/>
            <a:pathLst>
              <a:path w="267290" h="267290">
                <a:moveTo>
                  <a:pt x="0" y="0"/>
                </a:moveTo>
                <a:lnTo>
                  <a:pt x="267290" y="0"/>
                </a:lnTo>
                <a:lnTo>
                  <a:pt x="267290" y="267290"/>
                </a:lnTo>
                <a:lnTo>
                  <a:pt x="0" y="26729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TextBox 3"/>
          <p:cNvSpPr txBox="1"/>
          <p:nvPr/>
        </p:nvSpPr>
        <p:spPr>
          <a:xfrm>
            <a:off x="1616077" y="2330097"/>
            <a:ext cx="15225690" cy="1119790"/>
          </a:xfrm>
          <a:prstGeom prst="rect">
            <a:avLst/>
          </a:prstGeom>
        </p:spPr>
        <p:txBody>
          <a:bodyPr lIns="0" tIns="0" rIns="0" bIns="0" rtlCol="0" anchor="t">
            <a:spAutoFit/>
          </a:bodyPr>
          <a:lstStyle/>
          <a:p>
            <a:pPr algn="l">
              <a:lnSpc>
                <a:spcPts val="2953"/>
              </a:lnSpc>
            </a:pPr>
            <a:r>
              <a:rPr lang="en-US" sz="2022">
                <a:solidFill>
                  <a:srgbClr val="FFFFFF"/>
                </a:solidFill>
                <a:latin typeface="Roboto"/>
                <a:ea typeface="Roboto"/>
                <a:cs typeface="Roboto"/>
                <a:sym typeface="Roboto"/>
              </a:rPr>
              <a:t>La </a:t>
            </a:r>
            <a:r>
              <a:rPr lang="en-US" sz="2022" b="1">
                <a:solidFill>
                  <a:srgbClr val="FFFFFF"/>
                </a:solidFill>
                <a:latin typeface="Roboto Bold"/>
                <a:ea typeface="Roboto Bold"/>
                <a:cs typeface="Roboto Bold"/>
                <a:sym typeface="Roboto Bold"/>
              </a:rPr>
              <a:t>mano de obra “real” aplicada</a:t>
            </a:r>
            <a:r>
              <a:rPr lang="en-US" sz="2022">
                <a:solidFill>
                  <a:srgbClr val="FFFFFF"/>
                </a:solidFill>
                <a:latin typeface="Roboto"/>
                <a:ea typeface="Roboto"/>
                <a:cs typeface="Roboto"/>
                <a:sym typeface="Roboto"/>
              </a:rPr>
              <a:t> por los talleres mecánicos NO de Red es un </a:t>
            </a:r>
            <a:r>
              <a:rPr lang="en-US" sz="2022" b="1">
                <a:solidFill>
                  <a:srgbClr val="FFFFFF"/>
                </a:solidFill>
                <a:latin typeface="Roboto Bold"/>
                <a:ea typeface="Roboto Bold"/>
                <a:cs typeface="Roboto Bold"/>
                <a:sym typeface="Roboto Bold"/>
              </a:rPr>
              <a:t>3% inferior a la marcada como tarifa “oficial”</a:t>
            </a:r>
            <a:r>
              <a:rPr lang="en-US" sz="2022">
                <a:solidFill>
                  <a:srgbClr val="FFFFFF"/>
                </a:solidFill>
                <a:latin typeface="Roboto"/>
                <a:ea typeface="Roboto"/>
                <a:cs typeface="Roboto"/>
                <a:sym typeface="Roboto"/>
              </a:rPr>
              <a:t>. (41,8€ vs 42,9€)</a:t>
            </a:r>
          </a:p>
          <a:p>
            <a:pPr algn="l">
              <a:lnSpc>
                <a:spcPts val="2953"/>
              </a:lnSpc>
            </a:pPr>
            <a:endParaRPr lang="en-US" sz="2022">
              <a:solidFill>
                <a:srgbClr val="FFFFFF"/>
              </a:solidFill>
              <a:latin typeface="Roboto"/>
              <a:ea typeface="Roboto"/>
              <a:cs typeface="Roboto"/>
              <a:sym typeface="Roboto"/>
            </a:endParaRPr>
          </a:p>
        </p:txBody>
      </p:sp>
      <p:sp>
        <p:nvSpPr>
          <p:cNvPr id="4" name="Freeform 4"/>
          <p:cNvSpPr/>
          <p:nvPr/>
        </p:nvSpPr>
        <p:spPr>
          <a:xfrm>
            <a:off x="1148082" y="3638674"/>
            <a:ext cx="267290" cy="267290"/>
          </a:xfrm>
          <a:custGeom>
            <a:avLst/>
            <a:gdLst/>
            <a:ahLst/>
            <a:cxnLst/>
            <a:rect l="l" t="t" r="r" b="b"/>
            <a:pathLst>
              <a:path w="267290" h="267290">
                <a:moveTo>
                  <a:pt x="0" y="0"/>
                </a:moveTo>
                <a:lnTo>
                  <a:pt x="267290" y="0"/>
                </a:lnTo>
                <a:lnTo>
                  <a:pt x="267290" y="267291"/>
                </a:lnTo>
                <a:lnTo>
                  <a:pt x="0" y="267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5" name="TextBox 5"/>
          <p:cNvSpPr txBox="1"/>
          <p:nvPr/>
        </p:nvSpPr>
        <p:spPr>
          <a:xfrm>
            <a:off x="1616077" y="3505324"/>
            <a:ext cx="15333437" cy="746487"/>
          </a:xfrm>
          <a:prstGeom prst="rect">
            <a:avLst/>
          </a:prstGeom>
        </p:spPr>
        <p:txBody>
          <a:bodyPr lIns="0" tIns="0" rIns="0" bIns="0" rtlCol="0" anchor="t">
            <a:spAutoFit/>
          </a:bodyPr>
          <a:lstStyle/>
          <a:p>
            <a:pPr algn="l">
              <a:lnSpc>
                <a:spcPts val="2953"/>
              </a:lnSpc>
            </a:pPr>
            <a:r>
              <a:rPr lang="en-US" sz="2022" b="1">
                <a:solidFill>
                  <a:srgbClr val="FFFFFF"/>
                </a:solidFill>
                <a:latin typeface="Roboto Bold"/>
                <a:ea typeface="Roboto Bold"/>
                <a:cs typeface="Roboto Bold"/>
                <a:sym typeface="Roboto Bold"/>
              </a:rPr>
              <a:t>El aumento de</a:t>
            </a:r>
            <a:r>
              <a:rPr lang="en-US" sz="2022">
                <a:solidFill>
                  <a:srgbClr val="FFFFFF"/>
                </a:solidFill>
                <a:latin typeface="Roboto"/>
                <a:ea typeface="Roboto"/>
                <a:cs typeface="Roboto"/>
                <a:sym typeface="Roboto"/>
              </a:rPr>
              <a:t> la tarifa de </a:t>
            </a:r>
            <a:r>
              <a:rPr lang="en-US" sz="2022" b="1">
                <a:solidFill>
                  <a:srgbClr val="FFFFFF"/>
                </a:solidFill>
                <a:latin typeface="Roboto Bold"/>
                <a:ea typeface="Roboto Bold"/>
                <a:cs typeface="Roboto Bold"/>
                <a:sym typeface="Roboto Bold"/>
              </a:rPr>
              <a:t>mano de obra</a:t>
            </a:r>
            <a:r>
              <a:rPr lang="en-US" sz="2022">
                <a:solidFill>
                  <a:srgbClr val="FFFFFF"/>
                </a:solidFill>
                <a:latin typeface="Roboto"/>
                <a:ea typeface="Roboto"/>
                <a:cs typeface="Roboto"/>
                <a:sym typeface="Roboto"/>
              </a:rPr>
              <a:t> “oficial” en los dos últimos años (2026 vs 2024) </a:t>
            </a:r>
            <a:r>
              <a:rPr lang="en-US" sz="2022" b="1">
                <a:solidFill>
                  <a:srgbClr val="FFFFFF"/>
                </a:solidFill>
                <a:latin typeface="Roboto Bold"/>
                <a:ea typeface="Roboto Bold"/>
                <a:cs typeface="Roboto Bold"/>
                <a:sym typeface="Roboto Bold"/>
              </a:rPr>
              <a:t>ha sido del 8%</a:t>
            </a:r>
            <a:r>
              <a:rPr lang="en-US" sz="2022">
                <a:solidFill>
                  <a:srgbClr val="FFFFFF"/>
                </a:solidFill>
                <a:latin typeface="Roboto"/>
                <a:ea typeface="Roboto"/>
                <a:cs typeface="Roboto"/>
                <a:sym typeface="Roboto"/>
              </a:rPr>
              <a:t>, ligeramente inferior a la </a:t>
            </a:r>
            <a:r>
              <a:rPr lang="en-US" sz="2022" b="1">
                <a:solidFill>
                  <a:srgbClr val="FFFFFF"/>
                </a:solidFill>
                <a:latin typeface="Roboto Bold"/>
                <a:ea typeface="Roboto Bold"/>
                <a:cs typeface="Roboto Bold"/>
                <a:sym typeface="Roboto Bold"/>
              </a:rPr>
              <a:t>mano de obra aplicada</a:t>
            </a:r>
            <a:r>
              <a:rPr lang="en-US" sz="2022">
                <a:solidFill>
                  <a:srgbClr val="FFFFFF"/>
                </a:solidFill>
                <a:latin typeface="Roboto"/>
                <a:ea typeface="Roboto"/>
                <a:cs typeface="Roboto"/>
                <a:sym typeface="Roboto"/>
              </a:rPr>
              <a:t> que ha aumentado el </a:t>
            </a:r>
            <a:r>
              <a:rPr lang="en-US" sz="2022" b="1">
                <a:solidFill>
                  <a:srgbClr val="FFFFFF"/>
                </a:solidFill>
                <a:latin typeface="Roboto Bold"/>
                <a:ea typeface="Roboto Bold"/>
                <a:cs typeface="Roboto Bold"/>
                <a:sym typeface="Roboto Bold"/>
              </a:rPr>
              <a:t>10%</a:t>
            </a:r>
          </a:p>
        </p:txBody>
      </p:sp>
      <p:sp>
        <p:nvSpPr>
          <p:cNvPr id="6" name="Freeform 6"/>
          <p:cNvSpPr/>
          <p:nvPr/>
        </p:nvSpPr>
        <p:spPr>
          <a:xfrm>
            <a:off x="1148082" y="4968756"/>
            <a:ext cx="267290" cy="267290"/>
          </a:xfrm>
          <a:custGeom>
            <a:avLst/>
            <a:gdLst/>
            <a:ahLst/>
            <a:cxnLst/>
            <a:rect l="l" t="t" r="r" b="b"/>
            <a:pathLst>
              <a:path w="267290" h="267290">
                <a:moveTo>
                  <a:pt x="0" y="0"/>
                </a:moveTo>
                <a:lnTo>
                  <a:pt x="267290" y="0"/>
                </a:lnTo>
                <a:lnTo>
                  <a:pt x="267290" y="267291"/>
                </a:lnTo>
                <a:lnTo>
                  <a:pt x="0" y="267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7" name="TextBox 7"/>
          <p:cNvSpPr txBox="1"/>
          <p:nvPr/>
        </p:nvSpPr>
        <p:spPr>
          <a:xfrm>
            <a:off x="1616077" y="4835406"/>
            <a:ext cx="15333437" cy="746487"/>
          </a:xfrm>
          <a:prstGeom prst="rect">
            <a:avLst/>
          </a:prstGeom>
        </p:spPr>
        <p:txBody>
          <a:bodyPr lIns="0" tIns="0" rIns="0" bIns="0" rtlCol="0" anchor="t">
            <a:spAutoFit/>
          </a:bodyPr>
          <a:lstStyle/>
          <a:p>
            <a:pPr algn="l">
              <a:lnSpc>
                <a:spcPts val="2953"/>
              </a:lnSpc>
            </a:pPr>
            <a:r>
              <a:rPr lang="en-US" sz="2022">
                <a:solidFill>
                  <a:srgbClr val="FFFFFF"/>
                </a:solidFill>
                <a:latin typeface="Roboto"/>
                <a:ea typeface="Roboto"/>
                <a:cs typeface="Roboto"/>
                <a:sym typeface="Roboto"/>
              </a:rPr>
              <a:t>En los talleres NO de red, </a:t>
            </a:r>
            <a:r>
              <a:rPr lang="en-US" sz="2022" b="1">
                <a:solidFill>
                  <a:srgbClr val="FFFFFF"/>
                </a:solidFill>
                <a:latin typeface="Roboto Bold"/>
                <a:ea typeface="Roboto Bold"/>
                <a:cs typeface="Roboto Bold"/>
                <a:sym typeface="Roboto Bold"/>
              </a:rPr>
              <a:t>el peso de aseguradoras, flotas-renting o eléctricos entre su clientela es pequeño</a:t>
            </a:r>
            <a:r>
              <a:rPr lang="en-US" sz="2022">
                <a:solidFill>
                  <a:srgbClr val="FFFFFF"/>
                </a:solidFill>
                <a:latin typeface="Roboto"/>
                <a:ea typeface="Roboto"/>
                <a:cs typeface="Roboto"/>
                <a:sym typeface="Roboto"/>
              </a:rPr>
              <a:t> (6% , 4% y 1% respectivamente) aunque un 52%, 29% y 17% de los talleres trabajan algo con estas tipologías de clientes</a:t>
            </a:r>
          </a:p>
        </p:txBody>
      </p:sp>
      <p:sp>
        <p:nvSpPr>
          <p:cNvPr id="8" name="Freeform 8"/>
          <p:cNvSpPr/>
          <p:nvPr/>
        </p:nvSpPr>
        <p:spPr>
          <a:xfrm>
            <a:off x="1148082" y="6316901"/>
            <a:ext cx="267290" cy="267290"/>
          </a:xfrm>
          <a:custGeom>
            <a:avLst/>
            <a:gdLst/>
            <a:ahLst/>
            <a:cxnLst/>
            <a:rect l="l" t="t" r="r" b="b"/>
            <a:pathLst>
              <a:path w="267290" h="267290">
                <a:moveTo>
                  <a:pt x="0" y="0"/>
                </a:moveTo>
                <a:lnTo>
                  <a:pt x="267290" y="0"/>
                </a:lnTo>
                <a:lnTo>
                  <a:pt x="267290" y="267291"/>
                </a:lnTo>
                <a:lnTo>
                  <a:pt x="0" y="267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9" name="TextBox 9"/>
          <p:cNvSpPr txBox="1"/>
          <p:nvPr/>
        </p:nvSpPr>
        <p:spPr>
          <a:xfrm>
            <a:off x="1616077" y="6183551"/>
            <a:ext cx="15333437" cy="746487"/>
          </a:xfrm>
          <a:prstGeom prst="rect">
            <a:avLst/>
          </a:prstGeom>
        </p:spPr>
        <p:txBody>
          <a:bodyPr lIns="0" tIns="0" rIns="0" bIns="0" rtlCol="0" anchor="t">
            <a:spAutoFit/>
          </a:bodyPr>
          <a:lstStyle/>
          <a:p>
            <a:pPr algn="l">
              <a:lnSpc>
                <a:spcPts val="2953"/>
              </a:lnSpc>
            </a:pPr>
            <a:r>
              <a:rPr lang="en-US" sz="2022">
                <a:solidFill>
                  <a:srgbClr val="FFFFFF"/>
                </a:solidFill>
                <a:latin typeface="Roboto"/>
                <a:ea typeface="Roboto"/>
                <a:cs typeface="Roboto"/>
                <a:sym typeface="Roboto"/>
              </a:rPr>
              <a:t>El </a:t>
            </a:r>
            <a:r>
              <a:rPr lang="en-US" sz="2022" b="1">
                <a:solidFill>
                  <a:srgbClr val="FFFFFF"/>
                </a:solidFill>
                <a:latin typeface="Roboto Bold"/>
                <a:ea typeface="Roboto Bold"/>
                <a:cs typeface="Roboto Bold"/>
                <a:sym typeface="Roboto Bold"/>
              </a:rPr>
              <a:t>coche eléctrico</a:t>
            </a:r>
            <a:r>
              <a:rPr lang="en-US" sz="2022">
                <a:solidFill>
                  <a:srgbClr val="FFFFFF"/>
                </a:solidFill>
                <a:latin typeface="Roboto"/>
                <a:ea typeface="Roboto"/>
                <a:cs typeface="Roboto"/>
                <a:sym typeface="Roboto"/>
              </a:rPr>
              <a:t>, a día de hoy, no es una tipología de clientela que represente apenas peso en estos talleres. (sobre el total de talleres representa el </a:t>
            </a:r>
            <a:r>
              <a:rPr lang="en-US" sz="2022" b="1">
                <a:solidFill>
                  <a:srgbClr val="FFFFFF"/>
                </a:solidFill>
                <a:latin typeface="Roboto Bold"/>
                <a:ea typeface="Roboto Bold"/>
                <a:cs typeface="Roboto Bold"/>
                <a:sym typeface="Roboto Bold"/>
              </a:rPr>
              <a:t>1% de la clientela</a:t>
            </a:r>
            <a:r>
              <a:rPr lang="en-US" sz="2022">
                <a:solidFill>
                  <a:srgbClr val="FFFFFF"/>
                </a:solidFill>
                <a:latin typeface="Roboto"/>
                <a:ea typeface="Roboto"/>
                <a:cs typeface="Roboto"/>
                <a:sym typeface="Roboto"/>
              </a:rPr>
              <a:t>, siendo </a:t>
            </a:r>
            <a:r>
              <a:rPr lang="en-US" sz="2022" b="1">
                <a:solidFill>
                  <a:srgbClr val="FFFFFF"/>
                </a:solidFill>
                <a:latin typeface="Roboto Bold"/>
                <a:ea typeface="Roboto Bold"/>
                <a:cs typeface="Roboto Bold"/>
                <a:sym typeface="Roboto Bold"/>
              </a:rPr>
              <a:t>trabajado solo por el 17%</a:t>
            </a:r>
            <a:r>
              <a:rPr lang="en-US" sz="2022">
                <a:solidFill>
                  <a:srgbClr val="FFFFFF"/>
                </a:solidFill>
                <a:latin typeface="Roboto"/>
                <a:ea typeface="Roboto"/>
                <a:cs typeface="Roboto"/>
                <a:sym typeface="Roboto"/>
              </a:rPr>
              <a:t> de los talleres mecánicos NO de Red)</a:t>
            </a:r>
          </a:p>
        </p:txBody>
      </p:sp>
      <p:sp>
        <p:nvSpPr>
          <p:cNvPr id="10" name="Freeform 10"/>
          <p:cNvSpPr/>
          <p:nvPr/>
        </p:nvSpPr>
        <p:spPr>
          <a:xfrm>
            <a:off x="1148082" y="7689130"/>
            <a:ext cx="267290" cy="267290"/>
          </a:xfrm>
          <a:custGeom>
            <a:avLst/>
            <a:gdLst/>
            <a:ahLst/>
            <a:cxnLst/>
            <a:rect l="l" t="t" r="r" b="b"/>
            <a:pathLst>
              <a:path w="267290" h="267290">
                <a:moveTo>
                  <a:pt x="0" y="0"/>
                </a:moveTo>
                <a:lnTo>
                  <a:pt x="267290" y="0"/>
                </a:lnTo>
                <a:lnTo>
                  <a:pt x="267290" y="267290"/>
                </a:lnTo>
                <a:lnTo>
                  <a:pt x="0" y="26729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11" name="TextBox 11"/>
          <p:cNvSpPr txBox="1"/>
          <p:nvPr/>
        </p:nvSpPr>
        <p:spPr>
          <a:xfrm>
            <a:off x="1616077" y="7555780"/>
            <a:ext cx="15333437" cy="1119790"/>
          </a:xfrm>
          <a:prstGeom prst="rect">
            <a:avLst/>
          </a:prstGeom>
        </p:spPr>
        <p:txBody>
          <a:bodyPr lIns="0" tIns="0" rIns="0" bIns="0" rtlCol="0" anchor="t">
            <a:spAutoFit/>
          </a:bodyPr>
          <a:lstStyle/>
          <a:p>
            <a:pPr algn="l">
              <a:lnSpc>
                <a:spcPts val="2953"/>
              </a:lnSpc>
            </a:pPr>
            <a:r>
              <a:rPr lang="en-US" sz="2022">
                <a:solidFill>
                  <a:srgbClr val="FFFFFF"/>
                </a:solidFill>
                <a:latin typeface="Roboto"/>
                <a:ea typeface="Roboto"/>
                <a:cs typeface="Roboto"/>
                <a:sym typeface="Roboto"/>
              </a:rPr>
              <a:t>El </a:t>
            </a:r>
            <a:r>
              <a:rPr lang="en-US" sz="2022" b="1">
                <a:solidFill>
                  <a:srgbClr val="FFFFFF"/>
                </a:solidFill>
                <a:latin typeface="Roboto Bold"/>
                <a:ea typeface="Roboto Bold"/>
                <a:cs typeface="Roboto Bold"/>
                <a:sym typeface="Roboto Bold"/>
              </a:rPr>
              <a:t>tamaño del taller tiene influencia</a:t>
            </a:r>
            <a:r>
              <a:rPr lang="en-US" sz="2022">
                <a:solidFill>
                  <a:srgbClr val="FFFFFF"/>
                </a:solidFill>
                <a:latin typeface="Roboto"/>
                <a:ea typeface="Roboto"/>
                <a:cs typeface="Roboto"/>
                <a:sym typeface="Roboto"/>
              </a:rPr>
              <a:t> tanto en la tarifa de mano de obra (a partir de 5 empleados aumenta de manera considerable), como en las tipologías de clientes. (Hay mayor proporción de talleres grandes trabajando flotas, aseguradoras que entre talleres pequeños)</a:t>
            </a:r>
          </a:p>
        </p:txBody>
      </p:sp>
      <p:sp>
        <p:nvSpPr>
          <p:cNvPr id="12" name="AutoShape 12"/>
          <p:cNvSpPr/>
          <p:nvPr/>
        </p:nvSpPr>
        <p:spPr>
          <a:xfrm>
            <a:off x="1597027" y="1793236"/>
            <a:ext cx="5152589" cy="0"/>
          </a:xfrm>
          <a:prstGeom prst="line">
            <a:avLst/>
          </a:prstGeom>
          <a:ln w="47625" cap="flat">
            <a:solidFill>
              <a:srgbClr val="FF5C56"/>
            </a:solidFill>
            <a:prstDash val="solid"/>
            <a:headEnd type="none" w="sm" len="sm"/>
            <a:tailEnd type="none" w="sm" len="sm"/>
          </a:ln>
        </p:spPr>
        <p:txBody>
          <a:bodyPr/>
          <a:lstStyle/>
          <a:p>
            <a:endParaRPr lang="es-ES"/>
          </a:p>
        </p:txBody>
      </p:sp>
      <p:sp>
        <p:nvSpPr>
          <p:cNvPr id="13" name="TextBox 13"/>
          <p:cNvSpPr txBox="1"/>
          <p:nvPr/>
        </p:nvSpPr>
        <p:spPr>
          <a:xfrm>
            <a:off x="1533138" y="1051892"/>
            <a:ext cx="6086862" cy="371897"/>
          </a:xfrm>
          <a:prstGeom prst="rect">
            <a:avLst/>
          </a:prstGeom>
        </p:spPr>
        <p:txBody>
          <a:bodyPr wrap="square" lIns="0" tIns="0" rIns="0" bIns="0" rtlCol="0" anchor="t">
            <a:spAutoFit/>
          </a:bodyPr>
          <a:lstStyle/>
          <a:p>
            <a:pPr algn="l">
              <a:lnSpc>
                <a:spcPts val="2898"/>
              </a:lnSpc>
              <a:spcBef>
                <a:spcPct val="0"/>
              </a:spcBef>
            </a:pPr>
            <a:r>
              <a:rPr lang="en-US" sz="2760" b="1" dirty="0">
                <a:solidFill>
                  <a:srgbClr val="FFFFFF"/>
                </a:solidFill>
                <a:latin typeface="Roboto Bold"/>
                <a:ea typeface="Roboto Bold"/>
                <a:cs typeface="Roboto Bold"/>
                <a:sym typeface="Roboto Bold"/>
              </a:rPr>
              <a:t>Key points taller </a:t>
            </a:r>
            <a:r>
              <a:rPr lang="en-US" sz="2760" b="1" dirty="0" err="1">
                <a:solidFill>
                  <a:srgbClr val="FFFFFF"/>
                </a:solidFill>
                <a:latin typeface="Roboto Bold"/>
                <a:ea typeface="Roboto Bold"/>
                <a:cs typeface="Roboto Bold"/>
                <a:sym typeface="Roboto Bold"/>
              </a:rPr>
              <a:t>mecánico</a:t>
            </a:r>
            <a:r>
              <a:rPr lang="en-US" sz="2760" b="1" dirty="0">
                <a:solidFill>
                  <a:srgbClr val="FFFFFF"/>
                </a:solidFill>
                <a:latin typeface="Roboto Bold"/>
                <a:ea typeface="Roboto Bold"/>
                <a:cs typeface="Roboto Bold"/>
                <a:sym typeface="Roboto Bold"/>
              </a:rPr>
              <a:t> NO de 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repeatCount="indefinite" fill="hold" display="0">
                  <p:stCondLst>
                    <p:cond delay="indefinite"/>
                  </p:stCondLst>
                </p:cTn>
                <p:tgtEl>
                  <p:spTgt spid="14"/>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8" name="Diseño sin título (15)">
            <a:hlinkClick r:id="" action="ppaction://media"/>
            <a:extLst>
              <a:ext uri="{FF2B5EF4-FFF2-40B4-BE49-F238E27FC236}">
                <a16:creationId xmlns:a16="http://schemas.microsoft.com/office/drawing/2014/main" id="{190D3439-CABD-980C-5D01-C11EE0578A6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8267122" y="1410172"/>
            <a:ext cx="1753755" cy="1753755"/>
          </a:xfrm>
          <a:custGeom>
            <a:avLst/>
            <a:gdLst/>
            <a:ahLst/>
            <a:cxnLst/>
            <a:rect l="l" t="t" r="r" b="b"/>
            <a:pathLst>
              <a:path w="1753755" h="1753755">
                <a:moveTo>
                  <a:pt x="0" y="0"/>
                </a:moveTo>
                <a:lnTo>
                  <a:pt x="1753756" y="0"/>
                </a:lnTo>
                <a:lnTo>
                  <a:pt x="1753756" y="1753756"/>
                </a:lnTo>
                <a:lnTo>
                  <a:pt x="0" y="1753756"/>
                </a:lnTo>
                <a:lnTo>
                  <a:pt x="0" y="0"/>
                </a:lnTo>
                <a:close/>
              </a:path>
            </a:pathLst>
          </a:custGeom>
          <a:blipFill>
            <a:blip r:embed="rId5"/>
            <a:stretch>
              <a:fillRect/>
            </a:stretch>
          </a:blipFill>
        </p:spPr>
        <p:txBody>
          <a:bodyPr/>
          <a:lstStyle/>
          <a:p>
            <a:endParaRPr lang="es-ES"/>
          </a:p>
        </p:txBody>
      </p:sp>
      <p:sp>
        <p:nvSpPr>
          <p:cNvPr id="3" name="TextBox 3"/>
          <p:cNvSpPr txBox="1"/>
          <p:nvPr/>
        </p:nvSpPr>
        <p:spPr>
          <a:xfrm>
            <a:off x="3758556" y="3934171"/>
            <a:ext cx="10948043" cy="677217"/>
          </a:xfrm>
          <a:prstGeom prst="rect">
            <a:avLst/>
          </a:prstGeom>
        </p:spPr>
        <p:txBody>
          <a:bodyPr wrap="square" lIns="0" tIns="0" rIns="0" bIns="0" rtlCol="0" anchor="t">
            <a:spAutoFit/>
          </a:bodyPr>
          <a:lstStyle/>
          <a:p>
            <a:pPr algn="ctr">
              <a:lnSpc>
                <a:spcPts val="5168"/>
              </a:lnSpc>
              <a:spcBef>
                <a:spcPct val="0"/>
              </a:spcBef>
            </a:pPr>
            <a:r>
              <a:rPr lang="en-US" sz="4921" b="1" dirty="0">
                <a:solidFill>
                  <a:srgbClr val="FFFFFF"/>
                </a:solidFill>
                <a:latin typeface="Roboto Bold"/>
                <a:ea typeface="Roboto Bold"/>
                <a:cs typeface="Roboto Bold"/>
                <a:sym typeface="Roboto Bold"/>
              </a:rPr>
              <a:t>Taller </a:t>
            </a:r>
            <a:r>
              <a:rPr lang="en-US" sz="4921" b="1" dirty="0" err="1">
                <a:solidFill>
                  <a:srgbClr val="FFFFFF"/>
                </a:solidFill>
                <a:latin typeface="Roboto Bold"/>
                <a:ea typeface="Roboto Bold"/>
                <a:cs typeface="Roboto Bold"/>
                <a:sym typeface="Roboto Bold"/>
              </a:rPr>
              <a:t>mecánico</a:t>
            </a:r>
            <a:r>
              <a:rPr lang="en-US" sz="4921" b="1" dirty="0">
                <a:solidFill>
                  <a:srgbClr val="FFFFFF"/>
                </a:solidFill>
                <a:latin typeface="Roboto Bold"/>
                <a:ea typeface="Roboto Bold"/>
                <a:cs typeface="Roboto Bold"/>
                <a:sym typeface="Roboto Bold"/>
              </a:rPr>
              <a:t> </a:t>
            </a:r>
            <a:r>
              <a:rPr lang="en-US" sz="4921" b="1" dirty="0" err="1">
                <a:solidFill>
                  <a:srgbClr val="FFFFFF"/>
                </a:solidFill>
                <a:latin typeface="Roboto Bold"/>
                <a:ea typeface="Roboto Bold"/>
                <a:cs typeface="Roboto Bold"/>
                <a:sym typeface="Roboto Bold"/>
              </a:rPr>
              <a:t>independiente</a:t>
            </a:r>
            <a:r>
              <a:rPr lang="en-US" sz="4921" b="1" dirty="0">
                <a:solidFill>
                  <a:srgbClr val="FFFFFF"/>
                </a:solidFill>
                <a:latin typeface="Roboto Bold"/>
                <a:ea typeface="Roboto Bold"/>
                <a:cs typeface="Roboto Bold"/>
                <a:sym typeface="Roboto Bold"/>
              </a:rPr>
              <a:t> de RED</a:t>
            </a:r>
          </a:p>
        </p:txBody>
      </p:sp>
      <p:sp>
        <p:nvSpPr>
          <p:cNvPr id="4" name="Freeform 4"/>
          <p:cNvSpPr/>
          <p:nvPr/>
        </p:nvSpPr>
        <p:spPr>
          <a:xfrm>
            <a:off x="529790" y="635621"/>
            <a:ext cx="1646674" cy="485769"/>
          </a:xfrm>
          <a:custGeom>
            <a:avLst/>
            <a:gdLst/>
            <a:ahLst/>
            <a:cxnLst/>
            <a:rect l="l" t="t" r="r" b="b"/>
            <a:pathLst>
              <a:path w="1646674" h="485769">
                <a:moveTo>
                  <a:pt x="0" y="0"/>
                </a:moveTo>
                <a:lnTo>
                  <a:pt x="1646674" y="0"/>
                </a:lnTo>
                <a:lnTo>
                  <a:pt x="1646674" y="485769"/>
                </a:lnTo>
                <a:lnTo>
                  <a:pt x="0" y="48576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 name="AutoShape 5"/>
          <p:cNvSpPr/>
          <p:nvPr/>
        </p:nvSpPr>
        <p:spPr>
          <a:xfrm flipV="1">
            <a:off x="809292" y="653010"/>
            <a:ext cx="1367172" cy="0"/>
          </a:xfrm>
          <a:prstGeom prst="line">
            <a:avLst/>
          </a:prstGeom>
          <a:ln w="9525" cap="flat">
            <a:solidFill>
              <a:srgbClr val="FF5C56"/>
            </a:solidFill>
            <a:prstDash val="solid"/>
            <a:headEnd type="none" w="sm" len="sm"/>
            <a:tailEnd type="none" w="sm" len="sm"/>
          </a:ln>
        </p:spPr>
        <p:txBody>
          <a:bodyPr/>
          <a:lstStyle/>
          <a:p>
            <a:endParaRPr lang="es-ES"/>
          </a:p>
        </p:txBody>
      </p:sp>
      <p:sp>
        <p:nvSpPr>
          <p:cNvPr id="6" name="TextBox 6"/>
          <p:cNvSpPr txBox="1"/>
          <p:nvPr/>
        </p:nvSpPr>
        <p:spPr>
          <a:xfrm>
            <a:off x="543215" y="382879"/>
            <a:ext cx="712481" cy="199823"/>
          </a:xfrm>
          <a:prstGeom prst="rect">
            <a:avLst/>
          </a:prstGeom>
        </p:spPr>
        <p:txBody>
          <a:bodyPr lIns="0" tIns="0" rIns="0" bIns="0" rtlCol="0" anchor="t">
            <a:spAutoFit/>
          </a:bodyPr>
          <a:lstStyle/>
          <a:p>
            <a:pPr algn="ctr">
              <a:lnSpc>
                <a:spcPts val="1445"/>
              </a:lnSpc>
            </a:pPr>
            <a:r>
              <a:rPr lang="en-US" sz="1376">
                <a:solidFill>
                  <a:srgbClr val="FF5C56"/>
                </a:solidFill>
                <a:latin typeface="Roboto"/>
                <a:ea typeface="Roboto"/>
                <a:cs typeface="Roboto"/>
                <a:sym typeface="Roboto"/>
              </a:rPr>
              <a:t>ESPACIO</a:t>
            </a:r>
          </a:p>
        </p:txBody>
      </p:sp>
      <p:sp>
        <p:nvSpPr>
          <p:cNvPr id="7" name="TextBox 7"/>
          <p:cNvSpPr txBox="1"/>
          <p:nvPr/>
        </p:nvSpPr>
        <p:spPr>
          <a:xfrm>
            <a:off x="1288521" y="382879"/>
            <a:ext cx="887943" cy="199823"/>
          </a:xfrm>
          <a:prstGeom prst="rect">
            <a:avLst/>
          </a:prstGeom>
        </p:spPr>
        <p:txBody>
          <a:bodyPr lIns="0" tIns="0" rIns="0" bIns="0" rtlCol="0" anchor="t">
            <a:spAutoFit/>
          </a:bodyPr>
          <a:lstStyle/>
          <a:p>
            <a:pPr algn="ctr">
              <a:lnSpc>
                <a:spcPts val="1445"/>
              </a:lnSpc>
            </a:pPr>
            <a:r>
              <a:rPr lang="en-US" sz="1376">
                <a:solidFill>
                  <a:srgbClr val="F5F5EF"/>
                </a:solidFill>
                <a:latin typeface="Roboto"/>
                <a:ea typeface="Roboto"/>
                <a:cs typeface="Roboto"/>
                <a:sym typeface="Roboto"/>
              </a:rPr>
              <a:t>POSVENTA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213" name="Diseño sin título (15)">
            <a:hlinkClick r:id="" action="ppaction://media"/>
            <a:extLst>
              <a:ext uri="{FF2B5EF4-FFF2-40B4-BE49-F238E27FC236}">
                <a16:creationId xmlns:a16="http://schemas.microsoft.com/office/drawing/2014/main" id="{EF88748A-B120-A543-97EE-74A3C6F6D2F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grpSp>
        <p:nvGrpSpPr>
          <p:cNvPr id="2" name="Group 2"/>
          <p:cNvGrpSpPr/>
          <p:nvPr/>
        </p:nvGrpSpPr>
        <p:grpSpPr>
          <a:xfrm>
            <a:off x="1694856" y="3171629"/>
            <a:ext cx="2755199" cy="883328"/>
            <a:chOff x="0" y="0"/>
            <a:chExt cx="932939" cy="299104"/>
          </a:xfrm>
        </p:grpSpPr>
        <p:sp>
          <p:nvSpPr>
            <p:cNvPr id="3" name="Freeform 3"/>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F59423"/>
            </a:solidFill>
          </p:spPr>
          <p:txBody>
            <a:bodyPr/>
            <a:lstStyle/>
            <a:p>
              <a:endParaRPr lang="es-ES"/>
            </a:p>
          </p:txBody>
        </p:sp>
        <p:sp>
          <p:nvSpPr>
            <p:cNvPr id="4" name="TextBox 4"/>
            <p:cNvSpPr txBox="1"/>
            <p:nvPr/>
          </p:nvSpPr>
          <p:spPr>
            <a:xfrm>
              <a:off x="0" y="9525"/>
              <a:ext cx="932939" cy="289579"/>
            </a:xfrm>
            <a:prstGeom prst="rect">
              <a:avLst/>
            </a:prstGeom>
          </p:spPr>
          <p:txBody>
            <a:bodyPr lIns="67282" tIns="67282" rIns="67282" bIns="67282" rtlCol="0" anchor="ctr"/>
            <a:lstStyle/>
            <a:p>
              <a:pPr algn="ctr">
                <a:lnSpc>
                  <a:spcPts val="1445"/>
                </a:lnSpc>
              </a:pPr>
              <a:endParaRPr/>
            </a:p>
          </p:txBody>
        </p:sp>
      </p:grpSp>
      <p:grpSp>
        <p:nvGrpSpPr>
          <p:cNvPr id="5" name="Group 5"/>
          <p:cNvGrpSpPr/>
          <p:nvPr/>
        </p:nvGrpSpPr>
        <p:grpSpPr>
          <a:xfrm>
            <a:off x="5332203" y="2168915"/>
            <a:ext cx="1379983" cy="760691"/>
            <a:chOff x="0" y="0"/>
            <a:chExt cx="2814940" cy="1551686"/>
          </a:xfrm>
        </p:grpSpPr>
        <p:sp>
          <p:nvSpPr>
            <p:cNvPr id="6" name="Freeform 6"/>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grpSp>
        <p:nvGrpSpPr>
          <p:cNvPr id="7" name="Group 7"/>
          <p:cNvGrpSpPr/>
          <p:nvPr/>
        </p:nvGrpSpPr>
        <p:grpSpPr>
          <a:xfrm>
            <a:off x="1694856" y="4836210"/>
            <a:ext cx="2755199" cy="883328"/>
            <a:chOff x="0" y="0"/>
            <a:chExt cx="932939" cy="299104"/>
          </a:xfrm>
        </p:grpSpPr>
        <p:sp>
          <p:nvSpPr>
            <p:cNvPr id="8" name="Freeform 8"/>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369AA6"/>
            </a:solidFill>
          </p:spPr>
          <p:txBody>
            <a:bodyPr/>
            <a:lstStyle/>
            <a:p>
              <a:endParaRPr lang="es-ES"/>
            </a:p>
          </p:txBody>
        </p:sp>
        <p:sp>
          <p:nvSpPr>
            <p:cNvPr id="9" name="TextBox 9"/>
            <p:cNvSpPr txBox="1"/>
            <p:nvPr/>
          </p:nvSpPr>
          <p:spPr>
            <a:xfrm>
              <a:off x="0" y="9525"/>
              <a:ext cx="932939" cy="289579"/>
            </a:xfrm>
            <a:prstGeom prst="rect">
              <a:avLst/>
            </a:prstGeom>
          </p:spPr>
          <p:txBody>
            <a:bodyPr lIns="67282" tIns="67282" rIns="67282" bIns="67282" rtlCol="0" anchor="ctr"/>
            <a:lstStyle/>
            <a:p>
              <a:pPr algn="ctr">
                <a:lnSpc>
                  <a:spcPts val="1445"/>
                </a:lnSpc>
              </a:pPr>
              <a:endParaRPr/>
            </a:p>
          </p:txBody>
        </p:sp>
      </p:grpSp>
      <p:grpSp>
        <p:nvGrpSpPr>
          <p:cNvPr id="10" name="Group 10"/>
          <p:cNvGrpSpPr/>
          <p:nvPr/>
        </p:nvGrpSpPr>
        <p:grpSpPr>
          <a:xfrm>
            <a:off x="1694856" y="6284357"/>
            <a:ext cx="2755199" cy="883328"/>
            <a:chOff x="0" y="0"/>
            <a:chExt cx="932939" cy="299104"/>
          </a:xfrm>
        </p:grpSpPr>
        <p:sp>
          <p:nvSpPr>
            <p:cNvPr id="11" name="Freeform 11"/>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FF66C4"/>
            </a:solidFill>
          </p:spPr>
          <p:txBody>
            <a:bodyPr/>
            <a:lstStyle/>
            <a:p>
              <a:endParaRPr lang="es-ES"/>
            </a:p>
          </p:txBody>
        </p:sp>
        <p:sp>
          <p:nvSpPr>
            <p:cNvPr id="12" name="TextBox 12"/>
            <p:cNvSpPr txBox="1"/>
            <p:nvPr/>
          </p:nvSpPr>
          <p:spPr>
            <a:xfrm>
              <a:off x="0" y="9525"/>
              <a:ext cx="932939" cy="289579"/>
            </a:xfrm>
            <a:prstGeom prst="rect">
              <a:avLst/>
            </a:prstGeom>
          </p:spPr>
          <p:txBody>
            <a:bodyPr lIns="67282" tIns="67282" rIns="67282" bIns="67282" rtlCol="0" anchor="ctr"/>
            <a:lstStyle/>
            <a:p>
              <a:pPr algn="ctr">
                <a:lnSpc>
                  <a:spcPts val="1445"/>
                </a:lnSpc>
              </a:pPr>
              <a:endParaRPr/>
            </a:p>
          </p:txBody>
        </p:sp>
      </p:grpSp>
      <p:grpSp>
        <p:nvGrpSpPr>
          <p:cNvPr id="13" name="Group 13"/>
          <p:cNvGrpSpPr/>
          <p:nvPr/>
        </p:nvGrpSpPr>
        <p:grpSpPr>
          <a:xfrm>
            <a:off x="1694856" y="7428145"/>
            <a:ext cx="2755199" cy="1194059"/>
            <a:chOff x="0" y="0"/>
            <a:chExt cx="932939" cy="404321"/>
          </a:xfrm>
        </p:grpSpPr>
        <p:sp>
          <p:nvSpPr>
            <p:cNvPr id="14" name="Freeform 14"/>
            <p:cNvSpPr/>
            <p:nvPr/>
          </p:nvSpPr>
          <p:spPr>
            <a:xfrm>
              <a:off x="0" y="0"/>
              <a:ext cx="932939" cy="404321"/>
            </a:xfrm>
            <a:custGeom>
              <a:avLst/>
              <a:gdLst/>
              <a:ahLst/>
              <a:cxnLst/>
              <a:rect l="l" t="t" r="r" b="b"/>
              <a:pathLst>
                <a:path w="932939" h="404321">
                  <a:moveTo>
                    <a:pt x="133978" y="0"/>
                  </a:moveTo>
                  <a:lnTo>
                    <a:pt x="798961" y="0"/>
                  </a:lnTo>
                  <a:cubicBezTo>
                    <a:pt x="834494" y="0"/>
                    <a:pt x="868572" y="14115"/>
                    <a:pt x="893697" y="39241"/>
                  </a:cubicBezTo>
                  <a:cubicBezTo>
                    <a:pt x="918823" y="64367"/>
                    <a:pt x="932939" y="98445"/>
                    <a:pt x="932939" y="133978"/>
                  </a:cubicBezTo>
                  <a:lnTo>
                    <a:pt x="932939" y="270343"/>
                  </a:lnTo>
                  <a:cubicBezTo>
                    <a:pt x="932939" y="344337"/>
                    <a:pt x="872955" y="404321"/>
                    <a:pt x="798961" y="404321"/>
                  </a:cubicBezTo>
                  <a:lnTo>
                    <a:pt x="133978" y="404321"/>
                  </a:lnTo>
                  <a:cubicBezTo>
                    <a:pt x="59984" y="404321"/>
                    <a:pt x="0" y="344337"/>
                    <a:pt x="0" y="270343"/>
                  </a:cubicBezTo>
                  <a:lnTo>
                    <a:pt x="0" y="133978"/>
                  </a:lnTo>
                  <a:cubicBezTo>
                    <a:pt x="0" y="59984"/>
                    <a:pt x="59984" y="0"/>
                    <a:pt x="133978" y="0"/>
                  </a:cubicBezTo>
                  <a:close/>
                </a:path>
              </a:pathLst>
            </a:custGeom>
            <a:solidFill>
              <a:srgbClr val="0CB664"/>
            </a:solidFill>
          </p:spPr>
          <p:txBody>
            <a:bodyPr/>
            <a:lstStyle/>
            <a:p>
              <a:endParaRPr lang="es-ES"/>
            </a:p>
          </p:txBody>
        </p:sp>
        <p:sp>
          <p:nvSpPr>
            <p:cNvPr id="15" name="TextBox 15"/>
            <p:cNvSpPr txBox="1"/>
            <p:nvPr/>
          </p:nvSpPr>
          <p:spPr>
            <a:xfrm>
              <a:off x="0" y="9525"/>
              <a:ext cx="932939" cy="394796"/>
            </a:xfrm>
            <a:prstGeom prst="rect">
              <a:avLst/>
            </a:prstGeom>
          </p:spPr>
          <p:txBody>
            <a:bodyPr lIns="67282" tIns="67282" rIns="67282" bIns="67282" rtlCol="0" anchor="ctr"/>
            <a:lstStyle/>
            <a:p>
              <a:pPr algn="ctr">
                <a:lnSpc>
                  <a:spcPts val="1445"/>
                </a:lnSpc>
              </a:pPr>
              <a:endParaRPr/>
            </a:p>
          </p:txBody>
        </p:sp>
      </p:grpSp>
      <p:grpSp>
        <p:nvGrpSpPr>
          <p:cNvPr id="16" name="Group 16"/>
          <p:cNvGrpSpPr/>
          <p:nvPr/>
        </p:nvGrpSpPr>
        <p:grpSpPr>
          <a:xfrm>
            <a:off x="1694856" y="2003763"/>
            <a:ext cx="2755199" cy="904321"/>
            <a:chOff x="0" y="0"/>
            <a:chExt cx="5620154" cy="1844666"/>
          </a:xfrm>
        </p:grpSpPr>
        <p:sp>
          <p:nvSpPr>
            <p:cNvPr id="17" name="Freeform 17"/>
            <p:cNvSpPr/>
            <p:nvPr/>
          </p:nvSpPr>
          <p:spPr>
            <a:xfrm>
              <a:off x="0" y="0"/>
              <a:ext cx="5620154" cy="1844666"/>
            </a:xfrm>
            <a:custGeom>
              <a:avLst/>
              <a:gdLst/>
              <a:ahLst/>
              <a:cxnLst/>
              <a:rect l="l" t="t" r="r" b="b"/>
              <a:pathLst>
                <a:path w="5620154" h="1844666">
                  <a:moveTo>
                    <a:pt x="0" y="0"/>
                  </a:moveTo>
                  <a:lnTo>
                    <a:pt x="0" y="1844666"/>
                  </a:lnTo>
                  <a:lnTo>
                    <a:pt x="5620154" y="1844666"/>
                  </a:lnTo>
                  <a:lnTo>
                    <a:pt x="5620154" y="0"/>
                  </a:lnTo>
                  <a:lnTo>
                    <a:pt x="0" y="0"/>
                  </a:lnTo>
                  <a:close/>
                  <a:moveTo>
                    <a:pt x="5559194" y="1783706"/>
                  </a:moveTo>
                  <a:lnTo>
                    <a:pt x="59690" y="1783706"/>
                  </a:lnTo>
                  <a:lnTo>
                    <a:pt x="59690" y="59690"/>
                  </a:lnTo>
                  <a:lnTo>
                    <a:pt x="5559194" y="59690"/>
                  </a:lnTo>
                  <a:lnTo>
                    <a:pt x="5559194" y="1783706"/>
                  </a:lnTo>
                  <a:close/>
                </a:path>
              </a:pathLst>
            </a:custGeom>
            <a:solidFill>
              <a:srgbClr val="009CDF"/>
            </a:solidFill>
          </p:spPr>
          <p:txBody>
            <a:bodyPr/>
            <a:lstStyle/>
            <a:p>
              <a:endParaRPr lang="es-ES"/>
            </a:p>
          </p:txBody>
        </p:sp>
      </p:grpSp>
      <p:sp>
        <p:nvSpPr>
          <p:cNvPr id="18" name="AutoShape 18"/>
          <p:cNvSpPr/>
          <p:nvPr/>
        </p:nvSpPr>
        <p:spPr>
          <a:xfrm flipV="1">
            <a:off x="4953610"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19" name="AutoShape 19"/>
          <p:cNvSpPr/>
          <p:nvPr/>
        </p:nvSpPr>
        <p:spPr>
          <a:xfrm flipV="1">
            <a:off x="7110466"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20" name="Group 20"/>
          <p:cNvGrpSpPr/>
          <p:nvPr/>
        </p:nvGrpSpPr>
        <p:grpSpPr>
          <a:xfrm>
            <a:off x="5437930" y="3180958"/>
            <a:ext cx="1184044" cy="1448148"/>
            <a:chOff x="0" y="0"/>
            <a:chExt cx="348985" cy="426827"/>
          </a:xfrm>
        </p:grpSpPr>
        <p:sp>
          <p:nvSpPr>
            <p:cNvPr id="21" name="Freeform 21"/>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22" name="TextBox 22"/>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23" name="Group 23"/>
          <p:cNvGrpSpPr/>
          <p:nvPr/>
        </p:nvGrpSpPr>
        <p:grpSpPr>
          <a:xfrm>
            <a:off x="5347718" y="3450026"/>
            <a:ext cx="1364469" cy="532568"/>
            <a:chOff x="0" y="0"/>
            <a:chExt cx="402164" cy="156969"/>
          </a:xfrm>
        </p:grpSpPr>
        <p:sp>
          <p:nvSpPr>
            <p:cNvPr id="24" name="Freeform 24"/>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25" name="TextBox 25"/>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26" name="Group 26"/>
          <p:cNvGrpSpPr/>
          <p:nvPr/>
        </p:nvGrpSpPr>
        <p:grpSpPr>
          <a:xfrm>
            <a:off x="5430173" y="4880457"/>
            <a:ext cx="1184044" cy="1019024"/>
            <a:chOff x="0" y="0"/>
            <a:chExt cx="348985" cy="300347"/>
          </a:xfrm>
        </p:grpSpPr>
        <p:sp>
          <p:nvSpPr>
            <p:cNvPr id="27" name="Freeform 27"/>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28" name="TextBox 28"/>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29" name="Group 29"/>
          <p:cNvGrpSpPr/>
          <p:nvPr/>
        </p:nvGrpSpPr>
        <p:grpSpPr>
          <a:xfrm>
            <a:off x="5593518" y="5547048"/>
            <a:ext cx="877039" cy="768687"/>
            <a:chOff x="0" y="0"/>
            <a:chExt cx="927370" cy="812800"/>
          </a:xfrm>
        </p:grpSpPr>
        <p:sp>
          <p:nvSpPr>
            <p:cNvPr id="30" name="Freeform 3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31" name="TextBox 31"/>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32" name="Group 32"/>
          <p:cNvGrpSpPr/>
          <p:nvPr/>
        </p:nvGrpSpPr>
        <p:grpSpPr>
          <a:xfrm>
            <a:off x="5322360" y="6567086"/>
            <a:ext cx="1379983" cy="575915"/>
            <a:chOff x="0" y="0"/>
            <a:chExt cx="2814940" cy="1174772"/>
          </a:xfrm>
        </p:grpSpPr>
        <p:sp>
          <p:nvSpPr>
            <p:cNvPr id="33" name="Freeform 33"/>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sp>
        <p:nvSpPr>
          <p:cNvPr id="34" name="TextBox 34"/>
          <p:cNvSpPr txBox="1"/>
          <p:nvPr/>
        </p:nvSpPr>
        <p:spPr>
          <a:xfrm>
            <a:off x="5154999" y="2358423"/>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100%</a:t>
            </a:r>
          </a:p>
        </p:txBody>
      </p:sp>
      <p:sp>
        <p:nvSpPr>
          <p:cNvPr id="35" name="TextBox 35"/>
          <p:cNvSpPr txBox="1"/>
          <p:nvPr/>
        </p:nvSpPr>
        <p:spPr>
          <a:xfrm>
            <a:off x="5154999" y="4093754"/>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18%</a:t>
            </a:r>
          </a:p>
        </p:txBody>
      </p:sp>
      <p:sp>
        <p:nvSpPr>
          <p:cNvPr id="36" name="TextBox 36"/>
          <p:cNvSpPr txBox="1"/>
          <p:nvPr/>
        </p:nvSpPr>
        <p:spPr>
          <a:xfrm>
            <a:off x="5152913" y="5048025"/>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_ _</a:t>
            </a:r>
          </a:p>
        </p:txBody>
      </p:sp>
      <p:sp>
        <p:nvSpPr>
          <p:cNvPr id="37" name="TextBox 37"/>
          <p:cNvSpPr txBox="1"/>
          <p:nvPr/>
        </p:nvSpPr>
        <p:spPr>
          <a:xfrm>
            <a:off x="5332203" y="5834863"/>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44,3€/h</a:t>
            </a:r>
          </a:p>
        </p:txBody>
      </p:sp>
      <p:sp>
        <p:nvSpPr>
          <p:cNvPr id="38" name="TextBox 38"/>
          <p:cNvSpPr txBox="1"/>
          <p:nvPr/>
        </p:nvSpPr>
        <p:spPr>
          <a:xfrm>
            <a:off x="5145156" y="6678199"/>
            <a:ext cx="1754078" cy="350405"/>
          </a:xfrm>
          <a:prstGeom prst="rect">
            <a:avLst/>
          </a:prstGeom>
        </p:spPr>
        <p:txBody>
          <a:bodyPr lIns="0" tIns="0" rIns="0" bIns="0" rtlCol="0" anchor="t">
            <a:spAutoFit/>
          </a:bodyPr>
          <a:lstStyle/>
          <a:p>
            <a:pPr algn="ctr">
              <a:lnSpc>
                <a:spcPts val="2669"/>
              </a:lnSpc>
            </a:pPr>
            <a:r>
              <a:rPr lang="en-US" sz="2261" b="1">
                <a:solidFill>
                  <a:srgbClr val="FFFFFF"/>
                </a:solidFill>
                <a:latin typeface="Roboto Bold"/>
                <a:ea typeface="Roboto Bold"/>
                <a:cs typeface="Roboto Bold"/>
                <a:sym typeface="Roboto Bold"/>
              </a:rPr>
              <a:t>44,3/h</a:t>
            </a:r>
          </a:p>
        </p:txBody>
      </p:sp>
      <p:grpSp>
        <p:nvGrpSpPr>
          <p:cNvPr id="39" name="Group 39"/>
          <p:cNvGrpSpPr/>
          <p:nvPr/>
        </p:nvGrpSpPr>
        <p:grpSpPr>
          <a:xfrm>
            <a:off x="5591433" y="7709906"/>
            <a:ext cx="877039" cy="768687"/>
            <a:chOff x="0" y="0"/>
            <a:chExt cx="927370" cy="812800"/>
          </a:xfrm>
        </p:grpSpPr>
        <p:sp>
          <p:nvSpPr>
            <p:cNvPr id="40" name="Freeform 4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41" name="TextBox 41"/>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42" name="TextBox 42"/>
          <p:cNvSpPr txBox="1"/>
          <p:nvPr/>
        </p:nvSpPr>
        <p:spPr>
          <a:xfrm>
            <a:off x="5330118" y="7985106"/>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+6%</a:t>
            </a:r>
          </a:p>
        </p:txBody>
      </p:sp>
      <p:sp>
        <p:nvSpPr>
          <p:cNvPr id="43" name="TextBox 43"/>
          <p:cNvSpPr txBox="1"/>
          <p:nvPr/>
        </p:nvSpPr>
        <p:spPr>
          <a:xfrm>
            <a:off x="1965058" y="3449021"/>
            <a:ext cx="2214794" cy="328543"/>
          </a:xfrm>
          <a:prstGeom prst="rect">
            <a:avLst/>
          </a:prstGeom>
        </p:spPr>
        <p:txBody>
          <a:bodyPr lIns="0" tIns="0" rIns="0" bIns="0" rtlCol="0" anchor="t">
            <a:spAutoFit/>
          </a:bodyPr>
          <a:lstStyle/>
          <a:p>
            <a:pPr algn="ctr">
              <a:lnSpc>
                <a:spcPts val="2588"/>
              </a:lnSpc>
            </a:pPr>
            <a:r>
              <a:rPr lang="en-US" sz="2193">
                <a:solidFill>
                  <a:srgbClr val="FFFFFF"/>
                </a:solidFill>
                <a:latin typeface="Roboto"/>
                <a:ea typeface="Roboto"/>
                <a:cs typeface="Roboto"/>
                <a:sym typeface="Roboto"/>
              </a:rPr>
              <a:t>Reparto clientela</a:t>
            </a:r>
          </a:p>
        </p:txBody>
      </p:sp>
      <p:sp>
        <p:nvSpPr>
          <p:cNvPr id="44" name="TextBox 44"/>
          <p:cNvSpPr txBox="1"/>
          <p:nvPr/>
        </p:nvSpPr>
        <p:spPr>
          <a:xfrm>
            <a:off x="1965058" y="4951286"/>
            <a:ext cx="2214794" cy="651514"/>
          </a:xfrm>
          <a:prstGeom prst="rect">
            <a:avLst/>
          </a:prstGeom>
        </p:spPr>
        <p:txBody>
          <a:bodyPr lIns="0" tIns="0" rIns="0" bIns="0" rtlCol="0" anchor="t">
            <a:spAutoFit/>
          </a:bodyPr>
          <a:lstStyle/>
          <a:p>
            <a:pPr algn="ctr">
              <a:lnSpc>
                <a:spcPts val="2588"/>
              </a:lnSpc>
            </a:pPr>
            <a:r>
              <a:rPr lang="en-US" sz="2193">
                <a:solidFill>
                  <a:srgbClr val="FFFFFF"/>
                </a:solidFill>
                <a:latin typeface="Roboto"/>
                <a:ea typeface="Roboto"/>
                <a:cs typeface="Roboto"/>
                <a:sym typeface="Roboto"/>
              </a:rPr>
              <a:t>Talleres con tarifa especial</a:t>
            </a:r>
          </a:p>
        </p:txBody>
      </p:sp>
      <p:sp>
        <p:nvSpPr>
          <p:cNvPr id="45" name="TextBox 45"/>
          <p:cNvSpPr txBox="1"/>
          <p:nvPr/>
        </p:nvSpPr>
        <p:spPr>
          <a:xfrm>
            <a:off x="1965058" y="6400265"/>
            <a:ext cx="2214794" cy="651514"/>
          </a:xfrm>
          <a:prstGeom prst="rect">
            <a:avLst/>
          </a:prstGeom>
        </p:spPr>
        <p:txBody>
          <a:bodyPr lIns="0" tIns="0" rIns="0" bIns="0" rtlCol="0" anchor="t">
            <a:spAutoFit/>
          </a:bodyPr>
          <a:lstStyle/>
          <a:p>
            <a:pPr algn="ctr">
              <a:lnSpc>
                <a:spcPts val="2588"/>
              </a:lnSpc>
            </a:pPr>
            <a:r>
              <a:rPr lang="en-US" sz="2193">
                <a:solidFill>
                  <a:srgbClr val="FFFFFF"/>
                </a:solidFill>
                <a:latin typeface="Roboto"/>
                <a:ea typeface="Roboto"/>
                <a:cs typeface="Roboto"/>
                <a:sym typeface="Roboto"/>
              </a:rPr>
              <a:t>Tarifa media aplicada</a:t>
            </a:r>
          </a:p>
        </p:txBody>
      </p:sp>
      <p:sp>
        <p:nvSpPr>
          <p:cNvPr id="46" name="TextBox 46"/>
          <p:cNvSpPr txBox="1"/>
          <p:nvPr/>
        </p:nvSpPr>
        <p:spPr>
          <a:xfrm>
            <a:off x="2042741" y="7542748"/>
            <a:ext cx="2059429" cy="974484"/>
          </a:xfrm>
          <a:prstGeom prst="rect">
            <a:avLst/>
          </a:prstGeom>
        </p:spPr>
        <p:txBody>
          <a:bodyPr lIns="0" tIns="0" rIns="0" bIns="0" rtlCol="0" anchor="t">
            <a:spAutoFit/>
          </a:bodyPr>
          <a:lstStyle/>
          <a:p>
            <a:pPr algn="ctr">
              <a:lnSpc>
                <a:spcPts val="2588"/>
              </a:lnSpc>
            </a:pPr>
            <a:r>
              <a:rPr lang="en-US" sz="2193" dirty="0" err="1">
                <a:solidFill>
                  <a:srgbClr val="FFFFFF"/>
                </a:solidFill>
                <a:latin typeface="Roboto"/>
                <a:ea typeface="Roboto"/>
                <a:cs typeface="Roboto"/>
                <a:sym typeface="Roboto"/>
              </a:rPr>
              <a:t>Incremento</a:t>
            </a:r>
            <a:r>
              <a:rPr lang="en-US" sz="2193" dirty="0">
                <a:solidFill>
                  <a:srgbClr val="FFFFFF"/>
                </a:solidFill>
                <a:latin typeface="Roboto"/>
                <a:ea typeface="Roboto"/>
                <a:cs typeface="Roboto"/>
                <a:sym typeface="Roboto"/>
              </a:rPr>
              <a:t> </a:t>
            </a:r>
            <a:r>
              <a:rPr lang="en-US" sz="2193" dirty="0" err="1">
                <a:solidFill>
                  <a:srgbClr val="FFFFFF"/>
                </a:solidFill>
                <a:latin typeface="Roboto"/>
                <a:ea typeface="Roboto"/>
                <a:cs typeface="Roboto"/>
                <a:sym typeface="Roboto"/>
              </a:rPr>
              <a:t>tarifa</a:t>
            </a:r>
            <a:r>
              <a:rPr lang="en-US" sz="2193" dirty="0">
                <a:solidFill>
                  <a:srgbClr val="FFFFFF"/>
                </a:solidFill>
                <a:latin typeface="Roboto"/>
                <a:ea typeface="Roboto"/>
                <a:cs typeface="Roboto"/>
                <a:sym typeface="Roboto"/>
              </a:rPr>
              <a:t> </a:t>
            </a:r>
            <a:r>
              <a:rPr lang="en-US" sz="2193" dirty="0" err="1">
                <a:solidFill>
                  <a:srgbClr val="FFFFFF"/>
                </a:solidFill>
                <a:latin typeface="Roboto"/>
                <a:ea typeface="Roboto"/>
                <a:cs typeface="Roboto"/>
                <a:sym typeface="Roboto"/>
              </a:rPr>
              <a:t>aplicada</a:t>
            </a:r>
            <a:r>
              <a:rPr lang="en-US" sz="2193" dirty="0">
                <a:solidFill>
                  <a:srgbClr val="FFFFFF"/>
                </a:solidFill>
                <a:latin typeface="Roboto"/>
                <a:ea typeface="Roboto"/>
                <a:cs typeface="Roboto"/>
                <a:sym typeface="Roboto"/>
              </a:rPr>
              <a:t> 2026 vs 2024</a:t>
            </a:r>
          </a:p>
        </p:txBody>
      </p:sp>
      <p:sp>
        <p:nvSpPr>
          <p:cNvPr id="47" name="TextBox 47"/>
          <p:cNvSpPr txBox="1"/>
          <p:nvPr/>
        </p:nvSpPr>
        <p:spPr>
          <a:xfrm>
            <a:off x="1895144" y="2193240"/>
            <a:ext cx="2354624" cy="525365"/>
          </a:xfrm>
          <a:prstGeom prst="rect">
            <a:avLst/>
          </a:prstGeom>
        </p:spPr>
        <p:txBody>
          <a:bodyPr lIns="0" tIns="0" rIns="0" bIns="0" rtlCol="0" anchor="t">
            <a:spAutoFit/>
          </a:bodyPr>
          <a:lstStyle/>
          <a:p>
            <a:pPr algn="ctr">
              <a:lnSpc>
                <a:spcPts val="2065"/>
              </a:lnSpc>
            </a:pPr>
            <a:r>
              <a:rPr lang="en-US" sz="1750">
                <a:solidFill>
                  <a:srgbClr val="FFFFFF"/>
                </a:solidFill>
                <a:latin typeface="Roboto"/>
                <a:ea typeface="Roboto"/>
                <a:cs typeface="Roboto"/>
                <a:sym typeface="Roboto"/>
              </a:rPr>
              <a:t>Talleres que trabajan con este tipo de cliente</a:t>
            </a:r>
          </a:p>
        </p:txBody>
      </p:sp>
      <p:sp>
        <p:nvSpPr>
          <p:cNvPr id="48" name="TextBox 48"/>
          <p:cNvSpPr txBox="1"/>
          <p:nvPr/>
        </p:nvSpPr>
        <p:spPr>
          <a:xfrm>
            <a:off x="5332203" y="3585019"/>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Particulares</a:t>
            </a:r>
          </a:p>
        </p:txBody>
      </p:sp>
      <p:sp>
        <p:nvSpPr>
          <p:cNvPr id="49" name="TextBox 49"/>
          <p:cNvSpPr txBox="1"/>
          <p:nvPr/>
        </p:nvSpPr>
        <p:spPr>
          <a:xfrm>
            <a:off x="1192087" y="883536"/>
            <a:ext cx="10003161" cy="384721"/>
          </a:xfrm>
          <a:prstGeom prst="rect">
            <a:avLst/>
          </a:prstGeom>
        </p:spPr>
        <p:txBody>
          <a:bodyPr wrap="square" lIns="0" tIns="0" rIns="0" bIns="0" rtlCol="0" anchor="t">
            <a:spAutoFit/>
          </a:bodyPr>
          <a:lstStyle/>
          <a:p>
            <a:pPr algn="l">
              <a:lnSpc>
                <a:spcPts val="3036"/>
              </a:lnSpc>
              <a:spcBef>
                <a:spcPct val="0"/>
              </a:spcBef>
            </a:pPr>
            <a:r>
              <a:rPr lang="en-US" sz="2891" b="1" dirty="0" err="1">
                <a:solidFill>
                  <a:srgbClr val="FFFFFF"/>
                </a:solidFill>
                <a:latin typeface="Roboto Bold"/>
                <a:ea typeface="Roboto Bold"/>
                <a:cs typeface="Roboto Bold"/>
                <a:sym typeface="Roboto Bold"/>
              </a:rPr>
              <a:t>Precio</a:t>
            </a:r>
            <a:r>
              <a:rPr lang="en-US" sz="2891" b="1" dirty="0">
                <a:solidFill>
                  <a:srgbClr val="FFFFFF"/>
                </a:solidFill>
                <a:latin typeface="Roboto Bold"/>
                <a:ea typeface="Roboto Bold"/>
                <a:cs typeface="Roboto Bold"/>
                <a:sym typeface="Roboto Bold"/>
              </a:rPr>
              <a:t> de la mano de </a:t>
            </a:r>
            <a:r>
              <a:rPr lang="en-US" sz="2891" b="1" dirty="0" err="1">
                <a:solidFill>
                  <a:srgbClr val="FFFFFF"/>
                </a:solidFill>
                <a:latin typeface="Roboto Bold"/>
                <a:ea typeface="Roboto Bold"/>
                <a:cs typeface="Roboto Bold"/>
                <a:sym typeface="Roboto Bold"/>
              </a:rPr>
              <a:t>obra</a:t>
            </a:r>
            <a:r>
              <a:rPr lang="en-US" sz="2891" b="1" dirty="0">
                <a:solidFill>
                  <a:srgbClr val="FFFFFF"/>
                </a:solidFill>
                <a:latin typeface="Roboto Bold"/>
                <a:ea typeface="Roboto Bold"/>
                <a:cs typeface="Roboto Bold"/>
                <a:sym typeface="Roboto Bold"/>
              </a:rPr>
              <a:t> – Tarifa </a:t>
            </a:r>
            <a:r>
              <a:rPr lang="en-US" sz="2891" b="1" dirty="0" err="1">
                <a:solidFill>
                  <a:srgbClr val="FFFFFF"/>
                </a:solidFill>
                <a:latin typeface="Roboto Bold"/>
                <a:ea typeface="Roboto Bold"/>
                <a:cs typeface="Roboto Bold"/>
                <a:sym typeface="Roboto Bold"/>
              </a:rPr>
              <a:t>oficial</a:t>
            </a:r>
            <a:r>
              <a:rPr lang="en-US" sz="2891" b="1" dirty="0">
                <a:solidFill>
                  <a:srgbClr val="FFFFFF"/>
                </a:solidFill>
                <a:latin typeface="Roboto Bold"/>
                <a:ea typeface="Roboto Bold"/>
                <a:cs typeface="Roboto Bold"/>
                <a:sym typeface="Roboto Bold"/>
              </a:rPr>
              <a:t> vs Tarifa </a:t>
            </a:r>
            <a:r>
              <a:rPr lang="en-US" sz="2891" b="1" dirty="0" err="1">
                <a:solidFill>
                  <a:srgbClr val="FFFFFF"/>
                </a:solidFill>
                <a:latin typeface="Roboto Bold"/>
                <a:ea typeface="Roboto Bold"/>
                <a:cs typeface="Roboto Bold"/>
                <a:sym typeface="Roboto Bold"/>
              </a:rPr>
              <a:t>aplicada</a:t>
            </a:r>
            <a:endParaRPr lang="en-US" sz="2891" b="1" dirty="0">
              <a:solidFill>
                <a:srgbClr val="FFFFFF"/>
              </a:solidFill>
              <a:latin typeface="Roboto Bold"/>
              <a:ea typeface="Roboto Bold"/>
              <a:cs typeface="Roboto Bold"/>
              <a:sym typeface="Roboto Bold"/>
            </a:endParaRPr>
          </a:p>
        </p:txBody>
      </p:sp>
      <p:sp>
        <p:nvSpPr>
          <p:cNvPr id="50" name="Freeform 50"/>
          <p:cNvSpPr/>
          <p:nvPr/>
        </p:nvSpPr>
        <p:spPr>
          <a:xfrm>
            <a:off x="6892895" y="1473866"/>
            <a:ext cx="214998" cy="187854"/>
          </a:xfrm>
          <a:custGeom>
            <a:avLst/>
            <a:gdLst/>
            <a:ahLst/>
            <a:cxnLst/>
            <a:rect l="l" t="t" r="r" b="b"/>
            <a:pathLst>
              <a:path w="214998" h="187854">
                <a:moveTo>
                  <a:pt x="0" y="0"/>
                </a:moveTo>
                <a:lnTo>
                  <a:pt x="214998" y="0"/>
                </a:lnTo>
                <a:lnTo>
                  <a:pt x="214998" y="187855"/>
                </a:lnTo>
                <a:lnTo>
                  <a:pt x="0" y="18785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51" name="Freeform 51"/>
          <p:cNvSpPr/>
          <p:nvPr/>
        </p:nvSpPr>
        <p:spPr>
          <a:xfrm>
            <a:off x="7147608" y="1473866"/>
            <a:ext cx="261363" cy="187854"/>
          </a:xfrm>
          <a:custGeom>
            <a:avLst/>
            <a:gdLst/>
            <a:ahLst/>
            <a:cxnLst/>
            <a:rect l="l" t="t" r="r" b="b"/>
            <a:pathLst>
              <a:path w="261363" h="187854">
                <a:moveTo>
                  <a:pt x="0" y="0"/>
                </a:moveTo>
                <a:lnTo>
                  <a:pt x="261363" y="0"/>
                </a:lnTo>
                <a:lnTo>
                  <a:pt x="261363" y="187855"/>
                </a:lnTo>
                <a:lnTo>
                  <a:pt x="0" y="18785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2" name="Freeform 52"/>
          <p:cNvSpPr/>
          <p:nvPr/>
        </p:nvSpPr>
        <p:spPr>
          <a:xfrm>
            <a:off x="7449964" y="1473866"/>
            <a:ext cx="316862" cy="192494"/>
          </a:xfrm>
          <a:custGeom>
            <a:avLst/>
            <a:gdLst/>
            <a:ahLst/>
            <a:cxnLst/>
            <a:rect l="l" t="t" r="r" b="b"/>
            <a:pathLst>
              <a:path w="316862" h="192494">
                <a:moveTo>
                  <a:pt x="0" y="0"/>
                </a:moveTo>
                <a:lnTo>
                  <a:pt x="316862" y="0"/>
                </a:lnTo>
                <a:lnTo>
                  <a:pt x="316862" y="192494"/>
                </a:lnTo>
                <a:lnTo>
                  <a:pt x="0" y="19249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3" name="AutoShape 53"/>
          <p:cNvSpPr/>
          <p:nvPr/>
        </p:nvSpPr>
        <p:spPr>
          <a:xfrm>
            <a:off x="7862268" y="1567793"/>
            <a:ext cx="898441" cy="0"/>
          </a:xfrm>
          <a:prstGeom prst="line">
            <a:avLst/>
          </a:prstGeom>
          <a:ln w="47625" cap="flat">
            <a:solidFill>
              <a:srgbClr val="FF5C56"/>
            </a:solidFill>
            <a:prstDash val="solid"/>
            <a:headEnd type="none" w="sm" len="sm"/>
            <a:tailEnd type="none" w="sm" len="sm"/>
          </a:ln>
        </p:spPr>
        <p:txBody>
          <a:bodyPr/>
          <a:lstStyle/>
          <a:p>
            <a:endParaRPr lang="es-ES"/>
          </a:p>
        </p:txBody>
      </p:sp>
      <p:sp>
        <p:nvSpPr>
          <p:cNvPr id="54" name="AutoShape 54"/>
          <p:cNvSpPr/>
          <p:nvPr/>
        </p:nvSpPr>
        <p:spPr>
          <a:xfrm>
            <a:off x="1382588" y="1564581"/>
            <a:ext cx="5397910" cy="0"/>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55" name="Group 55"/>
          <p:cNvGrpSpPr/>
          <p:nvPr/>
        </p:nvGrpSpPr>
        <p:grpSpPr>
          <a:xfrm>
            <a:off x="7721075" y="2168915"/>
            <a:ext cx="1379983" cy="760691"/>
            <a:chOff x="0" y="0"/>
            <a:chExt cx="2814940" cy="1551686"/>
          </a:xfrm>
        </p:grpSpPr>
        <p:sp>
          <p:nvSpPr>
            <p:cNvPr id="56" name="Freeform 56"/>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57" name="AutoShape 57"/>
          <p:cNvSpPr/>
          <p:nvPr/>
        </p:nvSpPr>
        <p:spPr>
          <a:xfrm flipV="1">
            <a:off x="7342482"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58" name="AutoShape 58"/>
          <p:cNvSpPr/>
          <p:nvPr/>
        </p:nvSpPr>
        <p:spPr>
          <a:xfrm flipV="1">
            <a:off x="9499338"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59" name="Group 59"/>
          <p:cNvGrpSpPr/>
          <p:nvPr/>
        </p:nvGrpSpPr>
        <p:grpSpPr>
          <a:xfrm>
            <a:off x="7826802" y="3180958"/>
            <a:ext cx="1184044" cy="1448148"/>
            <a:chOff x="0" y="0"/>
            <a:chExt cx="348985" cy="426827"/>
          </a:xfrm>
        </p:grpSpPr>
        <p:sp>
          <p:nvSpPr>
            <p:cNvPr id="60" name="Freeform 60"/>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61" name="TextBox 61"/>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62" name="Group 62"/>
          <p:cNvGrpSpPr/>
          <p:nvPr/>
        </p:nvGrpSpPr>
        <p:grpSpPr>
          <a:xfrm>
            <a:off x="7736590" y="3450026"/>
            <a:ext cx="1364469" cy="532568"/>
            <a:chOff x="0" y="0"/>
            <a:chExt cx="402164" cy="156969"/>
          </a:xfrm>
        </p:grpSpPr>
        <p:sp>
          <p:nvSpPr>
            <p:cNvPr id="63" name="Freeform 63"/>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64" name="TextBox 64"/>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65" name="Group 65"/>
          <p:cNvGrpSpPr/>
          <p:nvPr/>
        </p:nvGrpSpPr>
        <p:grpSpPr>
          <a:xfrm>
            <a:off x="7819045" y="4880457"/>
            <a:ext cx="1184044" cy="1019024"/>
            <a:chOff x="0" y="0"/>
            <a:chExt cx="348985" cy="300347"/>
          </a:xfrm>
        </p:grpSpPr>
        <p:sp>
          <p:nvSpPr>
            <p:cNvPr id="66" name="Freeform 66"/>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67" name="TextBox 67"/>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68" name="Group 68"/>
          <p:cNvGrpSpPr/>
          <p:nvPr/>
        </p:nvGrpSpPr>
        <p:grpSpPr>
          <a:xfrm>
            <a:off x="7673300" y="5547048"/>
            <a:ext cx="877039" cy="768687"/>
            <a:chOff x="0" y="0"/>
            <a:chExt cx="927370" cy="812800"/>
          </a:xfrm>
        </p:grpSpPr>
        <p:sp>
          <p:nvSpPr>
            <p:cNvPr id="69" name="Freeform 6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70" name="TextBox 70"/>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71" name="Group 71"/>
          <p:cNvGrpSpPr/>
          <p:nvPr/>
        </p:nvGrpSpPr>
        <p:grpSpPr>
          <a:xfrm>
            <a:off x="8111819" y="5752508"/>
            <a:ext cx="1184044" cy="396966"/>
            <a:chOff x="0" y="0"/>
            <a:chExt cx="348985" cy="117002"/>
          </a:xfrm>
        </p:grpSpPr>
        <p:sp>
          <p:nvSpPr>
            <p:cNvPr id="72" name="Freeform 72"/>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73" name="TextBox 73"/>
            <p:cNvSpPr txBox="1"/>
            <p:nvPr/>
          </p:nvSpPr>
          <p:spPr>
            <a:xfrm>
              <a:off x="0" y="9525"/>
              <a:ext cx="348985" cy="107477"/>
            </a:xfrm>
            <a:prstGeom prst="rect">
              <a:avLst/>
            </a:prstGeom>
          </p:spPr>
          <p:txBody>
            <a:bodyPr lIns="67282" tIns="67282" rIns="67282" bIns="67282" rtlCol="0" anchor="ctr"/>
            <a:lstStyle/>
            <a:p>
              <a:pPr algn="ctr">
                <a:lnSpc>
                  <a:spcPts val="1445"/>
                </a:lnSpc>
              </a:pPr>
              <a:endParaRPr/>
            </a:p>
          </p:txBody>
        </p:sp>
      </p:grpSp>
      <p:grpSp>
        <p:nvGrpSpPr>
          <p:cNvPr id="74" name="Group 74"/>
          <p:cNvGrpSpPr/>
          <p:nvPr/>
        </p:nvGrpSpPr>
        <p:grpSpPr>
          <a:xfrm>
            <a:off x="7711232" y="6567086"/>
            <a:ext cx="1379983" cy="575915"/>
            <a:chOff x="0" y="0"/>
            <a:chExt cx="2814940" cy="1174772"/>
          </a:xfrm>
        </p:grpSpPr>
        <p:sp>
          <p:nvSpPr>
            <p:cNvPr id="75" name="Freeform 75"/>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76" name="Group 76"/>
          <p:cNvGrpSpPr/>
          <p:nvPr/>
        </p:nvGrpSpPr>
        <p:grpSpPr>
          <a:xfrm>
            <a:off x="7826802" y="7172698"/>
            <a:ext cx="345701" cy="345701"/>
            <a:chOff x="0" y="0"/>
            <a:chExt cx="812800" cy="812800"/>
          </a:xfrm>
        </p:grpSpPr>
        <p:sp>
          <p:nvSpPr>
            <p:cNvPr id="77" name="Freeform 77"/>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78" name="TextBox 78"/>
            <p:cNvSpPr txBox="1"/>
            <p:nvPr/>
          </p:nvSpPr>
          <p:spPr>
            <a:xfrm>
              <a:off x="203200" y="19050"/>
              <a:ext cx="406400" cy="692150"/>
            </a:xfrm>
            <a:prstGeom prst="rect">
              <a:avLst/>
            </a:prstGeom>
          </p:spPr>
          <p:txBody>
            <a:bodyPr lIns="67282" tIns="67282" rIns="67282" bIns="67282" rtlCol="0" anchor="ctr"/>
            <a:lstStyle/>
            <a:p>
              <a:pPr algn="ctr">
                <a:lnSpc>
                  <a:spcPts val="1488"/>
                </a:lnSpc>
              </a:pPr>
              <a:endParaRPr/>
            </a:p>
          </p:txBody>
        </p:sp>
      </p:grpSp>
      <p:sp>
        <p:nvSpPr>
          <p:cNvPr id="79" name="TextBox 79"/>
          <p:cNvSpPr txBox="1"/>
          <p:nvPr/>
        </p:nvSpPr>
        <p:spPr>
          <a:xfrm>
            <a:off x="7543871" y="2358423"/>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100%</a:t>
            </a:r>
          </a:p>
        </p:txBody>
      </p:sp>
      <p:sp>
        <p:nvSpPr>
          <p:cNvPr id="80" name="TextBox 80"/>
          <p:cNvSpPr txBox="1"/>
          <p:nvPr/>
        </p:nvSpPr>
        <p:spPr>
          <a:xfrm>
            <a:off x="7543871" y="4093754"/>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64%</a:t>
            </a:r>
          </a:p>
        </p:txBody>
      </p:sp>
      <p:sp>
        <p:nvSpPr>
          <p:cNvPr id="81" name="TextBox 81"/>
          <p:cNvSpPr txBox="1"/>
          <p:nvPr/>
        </p:nvSpPr>
        <p:spPr>
          <a:xfrm>
            <a:off x="7541785" y="5048025"/>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31%</a:t>
            </a:r>
          </a:p>
        </p:txBody>
      </p:sp>
      <p:sp>
        <p:nvSpPr>
          <p:cNvPr id="82" name="TextBox 82"/>
          <p:cNvSpPr txBox="1"/>
          <p:nvPr/>
        </p:nvSpPr>
        <p:spPr>
          <a:xfrm>
            <a:off x="7758531" y="5834863"/>
            <a:ext cx="706577"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41,5€/h</a:t>
            </a:r>
          </a:p>
        </p:txBody>
      </p:sp>
      <p:sp>
        <p:nvSpPr>
          <p:cNvPr id="83" name="TextBox 83"/>
          <p:cNvSpPr txBox="1"/>
          <p:nvPr/>
        </p:nvSpPr>
        <p:spPr>
          <a:xfrm>
            <a:off x="8250722" y="5819700"/>
            <a:ext cx="1399669" cy="253057"/>
          </a:xfrm>
          <a:prstGeom prst="rect">
            <a:avLst/>
          </a:prstGeom>
        </p:spPr>
        <p:txBody>
          <a:bodyPr lIns="0" tIns="0" rIns="0" bIns="0" rtlCol="0" anchor="t">
            <a:spAutoFit/>
          </a:bodyPr>
          <a:lstStyle/>
          <a:p>
            <a:pPr algn="ctr">
              <a:lnSpc>
                <a:spcPts val="1927"/>
              </a:lnSpc>
            </a:pPr>
            <a:r>
              <a:rPr lang="en-US" sz="1633" b="1">
                <a:solidFill>
                  <a:srgbClr val="FFFFFF"/>
                </a:solidFill>
                <a:latin typeface="Roboto Bold"/>
                <a:ea typeface="Roboto Bold"/>
                <a:cs typeface="Roboto Bold"/>
                <a:sym typeface="Roboto Bold"/>
              </a:rPr>
              <a:t>-6%</a:t>
            </a:r>
          </a:p>
        </p:txBody>
      </p:sp>
      <p:sp>
        <p:nvSpPr>
          <p:cNvPr id="84" name="TextBox 84"/>
          <p:cNvSpPr txBox="1"/>
          <p:nvPr/>
        </p:nvSpPr>
        <p:spPr>
          <a:xfrm>
            <a:off x="7534028" y="6678199"/>
            <a:ext cx="1754078" cy="350405"/>
          </a:xfrm>
          <a:prstGeom prst="rect">
            <a:avLst/>
          </a:prstGeom>
        </p:spPr>
        <p:txBody>
          <a:bodyPr lIns="0" tIns="0" rIns="0" bIns="0" rtlCol="0" anchor="t">
            <a:spAutoFit/>
          </a:bodyPr>
          <a:lstStyle/>
          <a:p>
            <a:pPr algn="ctr">
              <a:lnSpc>
                <a:spcPts val="2669"/>
              </a:lnSpc>
            </a:pPr>
            <a:r>
              <a:rPr lang="en-US" sz="2261" b="1">
                <a:solidFill>
                  <a:srgbClr val="FFFFFF"/>
                </a:solidFill>
                <a:latin typeface="Roboto Bold"/>
                <a:ea typeface="Roboto Bold"/>
                <a:cs typeface="Roboto Bold"/>
                <a:sym typeface="Roboto Bold"/>
              </a:rPr>
              <a:t>42,7€/h</a:t>
            </a:r>
          </a:p>
        </p:txBody>
      </p:sp>
      <p:sp>
        <p:nvSpPr>
          <p:cNvPr id="85" name="TextBox 85"/>
          <p:cNvSpPr txBox="1"/>
          <p:nvPr/>
        </p:nvSpPr>
        <p:spPr>
          <a:xfrm>
            <a:off x="7850504" y="7214258"/>
            <a:ext cx="1399669" cy="253057"/>
          </a:xfrm>
          <a:prstGeom prst="rect">
            <a:avLst/>
          </a:prstGeom>
        </p:spPr>
        <p:txBody>
          <a:bodyPr lIns="0" tIns="0" rIns="0" bIns="0" rtlCol="0" anchor="t">
            <a:spAutoFit/>
          </a:bodyPr>
          <a:lstStyle/>
          <a:p>
            <a:pPr algn="ctr">
              <a:lnSpc>
                <a:spcPts val="1927"/>
              </a:lnSpc>
            </a:pPr>
            <a:r>
              <a:rPr lang="en-US" sz="1633" b="1" i="1">
                <a:solidFill>
                  <a:srgbClr val="FFFFFF"/>
                </a:solidFill>
                <a:latin typeface="Roboto Bold Italics"/>
                <a:ea typeface="Roboto Bold Italics"/>
                <a:cs typeface="Roboto Bold Italics"/>
                <a:sym typeface="Roboto Bold Italics"/>
              </a:rPr>
              <a:t>-4%</a:t>
            </a:r>
          </a:p>
        </p:txBody>
      </p:sp>
      <p:grpSp>
        <p:nvGrpSpPr>
          <p:cNvPr id="86" name="Group 86"/>
          <p:cNvGrpSpPr/>
          <p:nvPr/>
        </p:nvGrpSpPr>
        <p:grpSpPr>
          <a:xfrm>
            <a:off x="7980305" y="7709906"/>
            <a:ext cx="877039" cy="768687"/>
            <a:chOff x="0" y="0"/>
            <a:chExt cx="927370" cy="812800"/>
          </a:xfrm>
        </p:grpSpPr>
        <p:sp>
          <p:nvSpPr>
            <p:cNvPr id="87" name="Freeform 8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88" name="TextBox 88"/>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89" name="TextBox 89"/>
          <p:cNvSpPr txBox="1"/>
          <p:nvPr/>
        </p:nvSpPr>
        <p:spPr>
          <a:xfrm>
            <a:off x="7718990" y="7985106"/>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+5%</a:t>
            </a:r>
          </a:p>
        </p:txBody>
      </p:sp>
      <p:sp>
        <p:nvSpPr>
          <p:cNvPr id="90" name="TextBox 90"/>
          <p:cNvSpPr txBox="1"/>
          <p:nvPr/>
        </p:nvSpPr>
        <p:spPr>
          <a:xfrm>
            <a:off x="7746173" y="3475162"/>
            <a:ext cx="1399669" cy="492439"/>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Buenos clientes</a:t>
            </a:r>
          </a:p>
        </p:txBody>
      </p:sp>
      <p:grpSp>
        <p:nvGrpSpPr>
          <p:cNvPr id="91" name="Group 91"/>
          <p:cNvGrpSpPr/>
          <p:nvPr/>
        </p:nvGrpSpPr>
        <p:grpSpPr>
          <a:xfrm>
            <a:off x="10104677" y="2190179"/>
            <a:ext cx="1379983" cy="760691"/>
            <a:chOff x="0" y="0"/>
            <a:chExt cx="2814940" cy="1551686"/>
          </a:xfrm>
        </p:grpSpPr>
        <p:sp>
          <p:nvSpPr>
            <p:cNvPr id="92" name="Freeform 92"/>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93" name="AutoShape 93"/>
          <p:cNvSpPr/>
          <p:nvPr/>
        </p:nvSpPr>
        <p:spPr>
          <a:xfrm flipV="1">
            <a:off x="9726083" y="2116249"/>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94" name="AutoShape 94"/>
          <p:cNvSpPr/>
          <p:nvPr/>
        </p:nvSpPr>
        <p:spPr>
          <a:xfrm flipV="1">
            <a:off x="11882940" y="2116249"/>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95" name="Group 95"/>
          <p:cNvGrpSpPr/>
          <p:nvPr/>
        </p:nvGrpSpPr>
        <p:grpSpPr>
          <a:xfrm>
            <a:off x="10210404" y="3202222"/>
            <a:ext cx="1184044" cy="1448148"/>
            <a:chOff x="0" y="0"/>
            <a:chExt cx="348985" cy="426827"/>
          </a:xfrm>
        </p:grpSpPr>
        <p:sp>
          <p:nvSpPr>
            <p:cNvPr id="96" name="Freeform 96"/>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97" name="TextBox 97"/>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98" name="Group 98"/>
          <p:cNvGrpSpPr/>
          <p:nvPr/>
        </p:nvGrpSpPr>
        <p:grpSpPr>
          <a:xfrm>
            <a:off x="10120192" y="3471289"/>
            <a:ext cx="1364469" cy="532568"/>
            <a:chOff x="0" y="0"/>
            <a:chExt cx="402164" cy="156969"/>
          </a:xfrm>
        </p:grpSpPr>
        <p:sp>
          <p:nvSpPr>
            <p:cNvPr id="99" name="Freeform 99"/>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00" name="TextBox 100"/>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101" name="Group 101"/>
          <p:cNvGrpSpPr/>
          <p:nvPr/>
        </p:nvGrpSpPr>
        <p:grpSpPr>
          <a:xfrm>
            <a:off x="10202647" y="4901721"/>
            <a:ext cx="1184044" cy="1019024"/>
            <a:chOff x="0" y="0"/>
            <a:chExt cx="348985" cy="300347"/>
          </a:xfrm>
        </p:grpSpPr>
        <p:sp>
          <p:nvSpPr>
            <p:cNvPr id="102" name="Freeform 102"/>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03" name="TextBox 103"/>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104" name="Group 104"/>
          <p:cNvGrpSpPr/>
          <p:nvPr/>
        </p:nvGrpSpPr>
        <p:grpSpPr>
          <a:xfrm>
            <a:off x="10056902" y="5568311"/>
            <a:ext cx="877039" cy="768687"/>
            <a:chOff x="0" y="0"/>
            <a:chExt cx="927370" cy="812800"/>
          </a:xfrm>
        </p:grpSpPr>
        <p:sp>
          <p:nvSpPr>
            <p:cNvPr id="105" name="Freeform 10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06" name="TextBox 106"/>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107" name="Group 107"/>
          <p:cNvGrpSpPr/>
          <p:nvPr/>
        </p:nvGrpSpPr>
        <p:grpSpPr>
          <a:xfrm>
            <a:off x="10495421" y="5773771"/>
            <a:ext cx="1184044" cy="396966"/>
            <a:chOff x="0" y="0"/>
            <a:chExt cx="348985" cy="117002"/>
          </a:xfrm>
        </p:grpSpPr>
        <p:sp>
          <p:nvSpPr>
            <p:cNvPr id="108" name="Freeform 108"/>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09" name="TextBox 109"/>
            <p:cNvSpPr txBox="1"/>
            <p:nvPr/>
          </p:nvSpPr>
          <p:spPr>
            <a:xfrm>
              <a:off x="0" y="9525"/>
              <a:ext cx="348985" cy="107477"/>
            </a:xfrm>
            <a:prstGeom prst="rect">
              <a:avLst/>
            </a:prstGeom>
          </p:spPr>
          <p:txBody>
            <a:bodyPr lIns="67282" tIns="67282" rIns="67282" bIns="67282" rtlCol="0" anchor="ctr"/>
            <a:lstStyle/>
            <a:p>
              <a:pPr algn="ctr">
                <a:lnSpc>
                  <a:spcPts val="1445"/>
                </a:lnSpc>
              </a:pPr>
              <a:endParaRPr/>
            </a:p>
          </p:txBody>
        </p:sp>
      </p:grpSp>
      <p:grpSp>
        <p:nvGrpSpPr>
          <p:cNvPr id="110" name="Group 110"/>
          <p:cNvGrpSpPr/>
          <p:nvPr/>
        </p:nvGrpSpPr>
        <p:grpSpPr>
          <a:xfrm>
            <a:off x="10094834" y="6588349"/>
            <a:ext cx="1379983" cy="575915"/>
            <a:chOff x="0" y="0"/>
            <a:chExt cx="2814940" cy="1174772"/>
          </a:xfrm>
        </p:grpSpPr>
        <p:sp>
          <p:nvSpPr>
            <p:cNvPr id="111" name="Freeform 111"/>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12" name="Group 112"/>
          <p:cNvGrpSpPr/>
          <p:nvPr/>
        </p:nvGrpSpPr>
        <p:grpSpPr>
          <a:xfrm>
            <a:off x="10210404" y="7193962"/>
            <a:ext cx="345701" cy="345701"/>
            <a:chOff x="0" y="0"/>
            <a:chExt cx="812800" cy="812800"/>
          </a:xfrm>
        </p:grpSpPr>
        <p:sp>
          <p:nvSpPr>
            <p:cNvPr id="113" name="Freeform 113"/>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114" name="TextBox 114"/>
            <p:cNvSpPr txBox="1"/>
            <p:nvPr/>
          </p:nvSpPr>
          <p:spPr>
            <a:xfrm>
              <a:off x="203200" y="19050"/>
              <a:ext cx="406400" cy="692150"/>
            </a:xfrm>
            <a:prstGeom prst="rect">
              <a:avLst/>
            </a:prstGeom>
          </p:spPr>
          <p:txBody>
            <a:bodyPr lIns="67282" tIns="67282" rIns="67282" bIns="67282" rtlCol="0" anchor="ctr"/>
            <a:lstStyle/>
            <a:p>
              <a:pPr algn="ctr">
                <a:lnSpc>
                  <a:spcPts val="1488"/>
                </a:lnSpc>
              </a:pPr>
              <a:endParaRPr/>
            </a:p>
          </p:txBody>
        </p:sp>
      </p:grpSp>
      <p:sp>
        <p:nvSpPr>
          <p:cNvPr id="115" name="TextBox 115"/>
          <p:cNvSpPr txBox="1"/>
          <p:nvPr/>
        </p:nvSpPr>
        <p:spPr>
          <a:xfrm>
            <a:off x="9927473" y="2379687"/>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54%</a:t>
            </a:r>
          </a:p>
        </p:txBody>
      </p:sp>
      <p:sp>
        <p:nvSpPr>
          <p:cNvPr id="116" name="TextBox 116"/>
          <p:cNvSpPr txBox="1"/>
          <p:nvPr/>
        </p:nvSpPr>
        <p:spPr>
          <a:xfrm>
            <a:off x="9927473" y="4115018"/>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10%</a:t>
            </a:r>
          </a:p>
        </p:txBody>
      </p:sp>
      <p:sp>
        <p:nvSpPr>
          <p:cNvPr id="117" name="TextBox 117"/>
          <p:cNvSpPr txBox="1"/>
          <p:nvPr/>
        </p:nvSpPr>
        <p:spPr>
          <a:xfrm>
            <a:off x="9925387" y="5069288"/>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56%</a:t>
            </a:r>
          </a:p>
        </p:txBody>
      </p:sp>
      <p:sp>
        <p:nvSpPr>
          <p:cNvPr id="118" name="TextBox 118"/>
          <p:cNvSpPr txBox="1"/>
          <p:nvPr/>
        </p:nvSpPr>
        <p:spPr>
          <a:xfrm>
            <a:off x="9795586" y="5856127"/>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39,6€/h</a:t>
            </a:r>
          </a:p>
        </p:txBody>
      </p:sp>
      <p:sp>
        <p:nvSpPr>
          <p:cNvPr id="119" name="TextBox 119"/>
          <p:cNvSpPr txBox="1"/>
          <p:nvPr/>
        </p:nvSpPr>
        <p:spPr>
          <a:xfrm>
            <a:off x="10634324" y="5840963"/>
            <a:ext cx="1399669" cy="253057"/>
          </a:xfrm>
          <a:prstGeom prst="rect">
            <a:avLst/>
          </a:prstGeom>
        </p:spPr>
        <p:txBody>
          <a:bodyPr lIns="0" tIns="0" rIns="0" bIns="0" rtlCol="0" anchor="t">
            <a:spAutoFit/>
          </a:bodyPr>
          <a:lstStyle/>
          <a:p>
            <a:pPr algn="ctr">
              <a:lnSpc>
                <a:spcPts val="1927"/>
              </a:lnSpc>
            </a:pPr>
            <a:r>
              <a:rPr lang="en-US" sz="1633" b="1">
                <a:solidFill>
                  <a:srgbClr val="FFFFFF"/>
                </a:solidFill>
                <a:latin typeface="Roboto Bold"/>
                <a:ea typeface="Roboto Bold"/>
                <a:cs typeface="Roboto Bold"/>
                <a:sym typeface="Roboto Bold"/>
              </a:rPr>
              <a:t>-11%</a:t>
            </a:r>
          </a:p>
        </p:txBody>
      </p:sp>
      <p:sp>
        <p:nvSpPr>
          <p:cNvPr id="120" name="TextBox 120"/>
          <p:cNvSpPr txBox="1"/>
          <p:nvPr/>
        </p:nvSpPr>
        <p:spPr>
          <a:xfrm>
            <a:off x="9917630" y="6699462"/>
            <a:ext cx="1754078" cy="350405"/>
          </a:xfrm>
          <a:prstGeom prst="rect">
            <a:avLst/>
          </a:prstGeom>
        </p:spPr>
        <p:txBody>
          <a:bodyPr lIns="0" tIns="0" rIns="0" bIns="0" rtlCol="0" anchor="t">
            <a:spAutoFit/>
          </a:bodyPr>
          <a:lstStyle/>
          <a:p>
            <a:pPr algn="ctr">
              <a:lnSpc>
                <a:spcPts val="2669"/>
              </a:lnSpc>
            </a:pPr>
            <a:r>
              <a:rPr lang="en-US" sz="2261" b="1">
                <a:solidFill>
                  <a:srgbClr val="FFFFFF"/>
                </a:solidFill>
                <a:latin typeface="Roboto Bold"/>
                <a:ea typeface="Roboto Bold"/>
                <a:cs typeface="Roboto Bold"/>
                <a:sym typeface="Roboto Bold"/>
              </a:rPr>
              <a:t>42,2€/h</a:t>
            </a:r>
          </a:p>
        </p:txBody>
      </p:sp>
      <p:sp>
        <p:nvSpPr>
          <p:cNvPr id="121" name="TextBox 121"/>
          <p:cNvSpPr txBox="1"/>
          <p:nvPr/>
        </p:nvSpPr>
        <p:spPr>
          <a:xfrm>
            <a:off x="10234106" y="7235522"/>
            <a:ext cx="1399669" cy="253057"/>
          </a:xfrm>
          <a:prstGeom prst="rect">
            <a:avLst/>
          </a:prstGeom>
        </p:spPr>
        <p:txBody>
          <a:bodyPr lIns="0" tIns="0" rIns="0" bIns="0" rtlCol="0" anchor="t">
            <a:spAutoFit/>
          </a:bodyPr>
          <a:lstStyle/>
          <a:p>
            <a:pPr algn="ctr">
              <a:lnSpc>
                <a:spcPts val="1927"/>
              </a:lnSpc>
            </a:pPr>
            <a:r>
              <a:rPr lang="en-US" sz="1633" b="1" i="1">
                <a:solidFill>
                  <a:srgbClr val="FFFFFF"/>
                </a:solidFill>
                <a:latin typeface="Roboto Bold Italics"/>
                <a:ea typeface="Roboto Bold Italics"/>
                <a:cs typeface="Roboto Bold Italics"/>
                <a:sym typeface="Roboto Bold Italics"/>
              </a:rPr>
              <a:t>-5%</a:t>
            </a:r>
          </a:p>
        </p:txBody>
      </p:sp>
      <p:grpSp>
        <p:nvGrpSpPr>
          <p:cNvPr id="122" name="Group 122"/>
          <p:cNvGrpSpPr/>
          <p:nvPr/>
        </p:nvGrpSpPr>
        <p:grpSpPr>
          <a:xfrm>
            <a:off x="10363907" y="7731169"/>
            <a:ext cx="877039" cy="768687"/>
            <a:chOff x="0" y="0"/>
            <a:chExt cx="927370" cy="812800"/>
          </a:xfrm>
        </p:grpSpPr>
        <p:sp>
          <p:nvSpPr>
            <p:cNvPr id="123" name="Freeform 123"/>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24" name="TextBox 124"/>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125" name="TextBox 125"/>
          <p:cNvSpPr txBox="1"/>
          <p:nvPr/>
        </p:nvSpPr>
        <p:spPr>
          <a:xfrm>
            <a:off x="10102591" y="8006370"/>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+9%</a:t>
            </a:r>
          </a:p>
        </p:txBody>
      </p:sp>
      <p:sp>
        <p:nvSpPr>
          <p:cNvPr id="126" name="TextBox 126"/>
          <p:cNvSpPr txBox="1"/>
          <p:nvPr/>
        </p:nvSpPr>
        <p:spPr>
          <a:xfrm>
            <a:off x="10104677" y="3606282"/>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Renting/flotas</a:t>
            </a:r>
          </a:p>
        </p:txBody>
      </p:sp>
      <p:grpSp>
        <p:nvGrpSpPr>
          <p:cNvPr id="127" name="Group 127"/>
          <p:cNvGrpSpPr/>
          <p:nvPr/>
        </p:nvGrpSpPr>
        <p:grpSpPr>
          <a:xfrm>
            <a:off x="12488279" y="2168915"/>
            <a:ext cx="1379983" cy="760691"/>
            <a:chOff x="0" y="0"/>
            <a:chExt cx="2814940" cy="1551686"/>
          </a:xfrm>
        </p:grpSpPr>
        <p:sp>
          <p:nvSpPr>
            <p:cNvPr id="128" name="Freeform 128"/>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129" name="AutoShape 129"/>
          <p:cNvSpPr/>
          <p:nvPr/>
        </p:nvSpPr>
        <p:spPr>
          <a:xfrm flipV="1">
            <a:off x="12109685"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130" name="AutoShape 130"/>
          <p:cNvSpPr/>
          <p:nvPr/>
        </p:nvSpPr>
        <p:spPr>
          <a:xfrm flipV="1">
            <a:off x="14266542"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131" name="Group 131"/>
          <p:cNvGrpSpPr/>
          <p:nvPr/>
        </p:nvGrpSpPr>
        <p:grpSpPr>
          <a:xfrm>
            <a:off x="12594006" y="3180958"/>
            <a:ext cx="1184044" cy="1448148"/>
            <a:chOff x="0" y="0"/>
            <a:chExt cx="348985" cy="426827"/>
          </a:xfrm>
        </p:grpSpPr>
        <p:sp>
          <p:nvSpPr>
            <p:cNvPr id="132" name="Freeform 132"/>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133" name="TextBox 133"/>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134" name="Group 134"/>
          <p:cNvGrpSpPr/>
          <p:nvPr/>
        </p:nvGrpSpPr>
        <p:grpSpPr>
          <a:xfrm>
            <a:off x="12503794" y="3450026"/>
            <a:ext cx="1364469" cy="532568"/>
            <a:chOff x="0" y="0"/>
            <a:chExt cx="402164" cy="156969"/>
          </a:xfrm>
        </p:grpSpPr>
        <p:sp>
          <p:nvSpPr>
            <p:cNvPr id="135" name="Freeform 135"/>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36" name="TextBox 136"/>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137" name="Group 137"/>
          <p:cNvGrpSpPr/>
          <p:nvPr/>
        </p:nvGrpSpPr>
        <p:grpSpPr>
          <a:xfrm>
            <a:off x="12586249" y="4880457"/>
            <a:ext cx="1184044" cy="1019024"/>
            <a:chOff x="0" y="0"/>
            <a:chExt cx="348985" cy="300347"/>
          </a:xfrm>
        </p:grpSpPr>
        <p:sp>
          <p:nvSpPr>
            <p:cNvPr id="138" name="Freeform 138"/>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39" name="TextBox 139"/>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140" name="Group 140"/>
          <p:cNvGrpSpPr/>
          <p:nvPr/>
        </p:nvGrpSpPr>
        <p:grpSpPr>
          <a:xfrm>
            <a:off x="12440503" y="5547048"/>
            <a:ext cx="877039" cy="768687"/>
            <a:chOff x="0" y="0"/>
            <a:chExt cx="927370" cy="812800"/>
          </a:xfrm>
        </p:grpSpPr>
        <p:sp>
          <p:nvSpPr>
            <p:cNvPr id="141" name="Freeform 14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42" name="TextBox 142"/>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143" name="Group 143"/>
          <p:cNvGrpSpPr/>
          <p:nvPr/>
        </p:nvGrpSpPr>
        <p:grpSpPr>
          <a:xfrm>
            <a:off x="12879023" y="5752508"/>
            <a:ext cx="1184044" cy="396966"/>
            <a:chOff x="0" y="0"/>
            <a:chExt cx="348985" cy="117002"/>
          </a:xfrm>
        </p:grpSpPr>
        <p:sp>
          <p:nvSpPr>
            <p:cNvPr id="144" name="Freeform 144"/>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45" name="TextBox 145"/>
            <p:cNvSpPr txBox="1"/>
            <p:nvPr/>
          </p:nvSpPr>
          <p:spPr>
            <a:xfrm>
              <a:off x="0" y="9525"/>
              <a:ext cx="348985" cy="107477"/>
            </a:xfrm>
            <a:prstGeom prst="rect">
              <a:avLst/>
            </a:prstGeom>
          </p:spPr>
          <p:txBody>
            <a:bodyPr lIns="67282" tIns="67282" rIns="67282" bIns="67282" rtlCol="0" anchor="ctr"/>
            <a:lstStyle/>
            <a:p>
              <a:pPr algn="ctr">
                <a:lnSpc>
                  <a:spcPts val="1445"/>
                </a:lnSpc>
              </a:pPr>
              <a:endParaRPr/>
            </a:p>
          </p:txBody>
        </p:sp>
      </p:grpSp>
      <p:grpSp>
        <p:nvGrpSpPr>
          <p:cNvPr id="146" name="Group 146"/>
          <p:cNvGrpSpPr/>
          <p:nvPr/>
        </p:nvGrpSpPr>
        <p:grpSpPr>
          <a:xfrm>
            <a:off x="12478436" y="6567086"/>
            <a:ext cx="1379983" cy="575915"/>
            <a:chOff x="0" y="0"/>
            <a:chExt cx="2814940" cy="1174772"/>
          </a:xfrm>
        </p:grpSpPr>
        <p:sp>
          <p:nvSpPr>
            <p:cNvPr id="147" name="Freeform 147"/>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48" name="Group 148"/>
          <p:cNvGrpSpPr/>
          <p:nvPr/>
        </p:nvGrpSpPr>
        <p:grpSpPr>
          <a:xfrm>
            <a:off x="12594006" y="7172698"/>
            <a:ext cx="345701" cy="345701"/>
            <a:chOff x="0" y="0"/>
            <a:chExt cx="812800" cy="812800"/>
          </a:xfrm>
        </p:grpSpPr>
        <p:sp>
          <p:nvSpPr>
            <p:cNvPr id="149" name="Freeform 149"/>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150" name="TextBox 150"/>
            <p:cNvSpPr txBox="1"/>
            <p:nvPr/>
          </p:nvSpPr>
          <p:spPr>
            <a:xfrm>
              <a:off x="203200" y="19050"/>
              <a:ext cx="406400" cy="692150"/>
            </a:xfrm>
            <a:prstGeom prst="rect">
              <a:avLst/>
            </a:prstGeom>
          </p:spPr>
          <p:txBody>
            <a:bodyPr lIns="67282" tIns="67282" rIns="67282" bIns="67282" rtlCol="0" anchor="ctr"/>
            <a:lstStyle/>
            <a:p>
              <a:pPr algn="ctr">
                <a:lnSpc>
                  <a:spcPts val="1488"/>
                </a:lnSpc>
              </a:pPr>
              <a:endParaRPr/>
            </a:p>
          </p:txBody>
        </p:sp>
      </p:grpSp>
      <p:sp>
        <p:nvSpPr>
          <p:cNvPr id="151" name="TextBox 151"/>
          <p:cNvSpPr txBox="1"/>
          <p:nvPr/>
        </p:nvSpPr>
        <p:spPr>
          <a:xfrm>
            <a:off x="12311075" y="2358423"/>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66%</a:t>
            </a:r>
          </a:p>
        </p:txBody>
      </p:sp>
      <p:sp>
        <p:nvSpPr>
          <p:cNvPr id="152" name="TextBox 152"/>
          <p:cNvSpPr txBox="1"/>
          <p:nvPr/>
        </p:nvSpPr>
        <p:spPr>
          <a:xfrm>
            <a:off x="12311075" y="4093754"/>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6%</a:t>
            </a:r>
          </a:p>
        </p:txBody>
      </p:sp>
      <p:sp>
        <p:nvSpPr>
          <p:cNvPr id="153" name="TextBox 153"/>
          <p:cNvSpPr txBox="1"/>
          <p:nvPr/>
        </p:nvSpPr>
        <p:spPr>
          <a:xfrm>
            <a:off x="12308989" y="5048025"/>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51%</a:t>
            </a:r>
          </a:p>
        </p:txBody>
      </p:sp>
      <p:sp>
        <p:nvSpPr>
          <p:cNvPr id="154" name="TextBox 154"/>
          <p:cNvSpPr txBox="1"/>
          <p:nvPr/>
        </p:nvSpPr>
        <p:spPr>
          <a:xfrm>
            <a:off x="12179188" y="5834863"/>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38,3€/h</a:t>
            </a:r>
          </a:p>
        </p:txBody>
      </p:sp>
      <p:sp>
        <p:nvSpPr>
          <p:cNvPr id="155" name="TextBox 155"/>
          <p:cNvSpPr txBox="1"/>
          <p:nvPr/>
        </p:nvSpPr>
        <p:spPr>
          <a:xfrm>
            <a:off x="13017926" y="5819700"/>
            <a:ext cx="1399669" cy="253057"/>
          </a:xfrm>
          <a:prstGeom prst="rect">
            <a:avLst/>
          </a:prstGeom>
        </p:spPr>
        <p:txBody>
          <a:bodyPr lIns="0" tIns="0" rIns="0" bIns="0" rtlCol="0" anchor="t">
            <a:spAutoFit/>
          </a:bodyPr>
          <a:lstStyle/>
          <a:p>
            <a:pPr algn="ctr">
              <a:lnSpc>
                <a:spcPts val="1927"/>
              </a:lnSpc>
            </a:pPr>
            <a:r>
              <a:rPr lang="en-US" sz="1633" b="1">
                <a:solidFill>
                  <a:srgbClr val="FFFFFF"/>
                </a:solidFill>
                <a:latin typeface="Roboto Bold"/>
                <a:ea typeface="Roboto Bold"/>
                <a:cs typeface="Roboto Bold"/>
                <a:sym typeface="Roboto Bold"/>
              </a:rPr>
              <a:t>-13%</a:t>
            </a:r>
          </a:p>
        </p:txBody>
      </p:sp>
      <p:sp>
        <p:nvSpPr>
          <p:cNvPr id="156" name="TextBox 156"/>
          <p:cNvSpPr txBox="1"/>
          <p:nvPr/>
        </p:nvSpPr>
        <p:spPr>
          <a:xfrm>
            <a:off x="12301232" y="6678199"/>
            <a:ext cx="1754078" cy="350405"/>
          </a:xfrm>
          <a:prstGeom prst="rect">
            <a:avLst/>
          </a:prstGeom>
        </p:spPr>
        <p:txBody>
          <a:bodyPr lIns="0" tIns="0" rIns="0" bIns="0" rtlCol="0" anchor="t">
            <a:spAutoFit/>
          </a:bodyPr>
          <a:lstStyle/>
          <a:p>
            <a:pPr algn="ctr">
              <a:lnSpc>
                <a:spcPts val="2669"/>
              </a:lnSpc>
            </a:pPr>
            <a:r>
              <a:rPr lang="en-US" sz="2261" b="1">
                <a:solidFill>
                  <a:srgbClr val="FFFFFF"/>
                </a:solidFill>
                <a:latin typeface="Roboto Bold"/>
                <a:ea typeface="Roboto Bold"/>
                <a:cs typeface="Roboto Bold"/>
                <a:sym typeface="Roboto Bold"/>
              </a:rPr>
              <a:t>41,1€/h</a:t>
            </a:r>
          </a:p>
        </p:txBody>
      </p:sp>
      <p:sp>
        <p:nvSpPr>
          <p:cNvPr id="157" name="TextBox 157"/>
          <p:cNvSpPr txBox="1"/>
          <p:nvPr/>
        </p:nvSpPr>
        <p:spPr>
          <a:xfrm>
            <a:off x="12617708" y="7214258"/>
            <a:ext cx="1399669" cy="253057"/>
          </a:xfrm>
          <a:prstGeom prst="rect">
            <a:avLst/>
          </a:prstGeom>
        </p:spPr>
        <p:txBody>
          <a:bodyPr lIns="0" tIns="0" rIns="0" bIns="0" rtlCol="0" anchor="t">
            <a:spAutoFit/>
          </a:bodyPr>
          <a:lstStyle/>
          <a:p>
            <a:pPr algn="ctr">
              <a:lnSpc>
                <a:spcPts val="1927"/>
              </a:lnSpc>
            </a:pPr>
            <a:r>
              <a:rPr lang="en-US" sz="1633" b="1" i="1">
                <a:solidFill>
                  <a:srgbClr val="FFFFFF"/>
                </a:solidFill>
                <a:latin typeface="Roboto Bold Italics"/>
                <a:ea typeface="Roboto Bold Italics"/>
                <a:cs typeface="Roboto Bold Italics"/>
                <a:sym typeface="Roboto Bold Italics"/>
              </a:rPr>
              <a:t>-7%</a:t>
            </a:r>
          </a:p>
        </p:txBody>
      </p:sp>
      <p:grpSp>
        <p:nvGrpSpPr>
          <p:cNvPr id="158" name="Group 158"/>
          <p:cNvGrpSpPr/>
          <p:nvPr/>
        </p:nvGrpSpPr>
        <p:grpSpPr>
          <a:xfrm>
            <a:off x="12747508" y="7709906"/>
            <a:ext cx="877039" cy="768687"/>
            <a:chOff x="0" y="0"/>
            <a:chExt cx="927370" cy="812800"/>
          </a:xfrm>
        </p:grpSpPr>
        <p:sp>
          <p:nvSpPr>
            <p:cNvPr id="159" name="Freeform 15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60" name="TextBox 160"/>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161" name="TextBox 161"/>
          <p:cNvSpPr txBox="1"/>
          <p:nvPr/>
        </p:nvSpPr>
        <p:spPr>
          <a:xfrm>
            <a:off x="12486193" y="7985106"/>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+11%</a:t>
            </a:r>
          </a:p>
        </p:txBody>
      </p:sp>
      <p:sp>
        <p:nvSpPr>
          <p:cNvPr id="162" name="TextBox 162"/>
          <p:cNvSpPr txBox="1"/>
          <p:nvPr/>
        </p:nvSpPr>
        <p:spPr>
          <a:xfrm>
            <a:off x="12488279" y="3585019"/>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Aseguradora</a:t>
            </a:r>
          </a:p>
        </p:txBody>
      </p:sp>
      <p:grpSp>
        <p:nvGrpSpPr>
          <p:cNvPr id="163" name="Group 163"/>
          <p:cNvGrpSpPr/>
          <p:nvPr/>
        </p:nvGrpSpPr>
        <p:grpSpPr>
          <a:xfrm>
            <a:off x="14871881" y="2190179"/>
            <a:ext cx="1379983" cy="760691"/>
            <a:chOff x="0" y="0"/>
            <a:chExt cx="2814940" cy="1551686"/>
          </a:xfrm>
        </p:grpSpPr>
        <p:sp>
          <p:nvSpPr>
            <p:cNvPr id="164" name="Freeform 164"/>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165" name="AutoShape 165"/>
          <p:cNvSpPr/>
          <p:nvPr/>
        </p:nvSpPr>
        <p:spPr>
          <a:xfrm flipV="1">
            <a:off x="14493287" y="2116249"/>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166" name="AutoShape 166"/>
          <p:cNvSpPr/>
          <p:nvPr/>
        </p:nvSpPr>
        <p:spPr>
          <a:xfrm flipV="1">
            <a:off x="16650144" y="2116249"/>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167" name="Group 167"/>
          <p:cNvGrpSpPr/>
          <p:nvPr/>
        </p:nvGrpSpPr>
        <p:grpSpPr>
          <a:xfrm>
            <a:off x="14977608" y="3202222"/>
            <a:ext cx="1184044" cy="1448148"/>
            <a:chOff x="0" y="0"/>
            <a:chExt cx="348985" cy="426827"/>
          </a:xfrm>
        </p:grpSpPr>
        <p:sp>
          <p:nvSpPr>
            <p:cNvPr id="168" name="Freeform 168"/>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169" name="TextBox 169"/>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170" name="Group 170"/>
          <p:cNvGrpSpPr/>
          <p:nvPr/>
        </p:nvGrpSpPr>
        <p:grpSpPr>
          <a:xfrm>
            <a:off x="14887395" y="3471289"/>
            <a:ext cx="1364469" cy="532568"/>
            <a:chOff x="0" y="0"/>
            <a:chExt cx="402164" cy="156969"/>
          </a:xfrm>
        </p:grpSpPr>
        <p:sp>
          <p:nvSpPr>
            <p:cNvPr id="171" name="Freeform 171"/>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72" name="TextBox 172"/>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173" name="Group 173"/>
          <p:cNvGrpSpPr/>
          <p:nvPr/>
        </p:nvGrpSpPr>
        <p:grpSpPr>
          <a:xfrm>
            <a:off x="14969850" y="4901721"/>
            <a:ext cx="1184044" cy="1019024"/>
            <a:chOff x="0" y="0"/>
            <a:chExt cx="348985" cy="300347"/>
          </a:xfrm>
        </p:grpSpPr>
        <p:sp>
          <p:nvSpPr>
            <p:cNvPr id="174" name="Freeform 174"/>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75" name="TextBox 175"/>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176" name="Group 176"/>
          <p:cNvGrpSpPr/>
          <p:nvPr/>
        </p:nvGrpSpPr>
        <p:grpSpPr>
          <a:xfrm>
            <a:off x="14824105" y="5568311"/>
            <a:ext cx="877039" cy="768687"/>
            <a:chOff x="0" y="0"/>
            <a:chExt cx="927370" cy="812800"/>
          </a:xfrm>
        </p:grpSpPr>
        <p:sp>
          <p:nvSpPr>
            <p:cNvPr id="177" name="Freeform 17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78" name="TextBox 178"/>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179" name="Group 179"/>
          <p:cNvGrpSpPr/>
          <p:nvPr/>
        </p:nvGrpSpPr>
        <p:grpSpPr>
          <a:xfrm>
            <a:off x="15262625" y="5773771"/>
            <a:ext cx="1184044" cy="396966"/>
            <a:chOff x="0" y="0"/>
            <a:chExt cx="348985" cy="117002"/>
          </a:xfrm>
        </p:grpSpPr>
        <p:sp>
          <p:nvSpPr>
            <p:cNvPr id="180" name="Freeform 180"/>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81" name="TextBox 181"/>
            <p:cNvSpPr txBox="1"/>
            <p:nvPr/>
          </p:nvSpPr>
          <p:spPr>
            <a:xfrm>
              <a:off x="0" y="9525"/>
              <a:ext cx="348985" cy="107477"/>
            </a:xfrm>
            <a:prstGeom prst="rect">
              <a:avLst/>
            </a:prstGeom>
          </p:spPr>
          <p:txBody>
            <a:bodyPr lIns="67282" tIns="67282" rIns="67282" bIns="67282" rtlCol="0" anchor="ctr"/>
            <a:lstStyle/>
            <a:p>
              <a:pPr algn="ctr">
                <a:lnSpc>
                  <a:spcPts val="1445"/>
                </a:lnSpc>
              </a:pPr>
              <a:endParaRPr/>
            </a:p>
          </p:txBody>
        </p:sp>
      </p:grpSp>
      <p:grpSp>
        <p:nvGrpSpPr>
          <p:cNvPr id="182" name="Group 182"/>
          <p:cNvGrpSpPr/>
          <p:nvPr/>
        </p:nvGrpSpPr>
        <p:grpSpPr>
          <a:xfrm>
            <a:off x="14862038" y="6588349"/>
            <a:ext cx="1379983" cy="575915"/>
            <a:chOff x="0" y="0"/>
            <a:chExt cx="2814940" cy="1174772"/>
          </a:xfrm>
        </p:grpSpPr>
        <p:sp>
          <p:nvSpPr>
            <p:cNvPr id="183" name="Freeform 183"/>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84" name="Group 184"/>
          <p:cNvGrpSpPr/>
          <p:nvPr/>
        </p:nvGrpSpPr>
        <p:grpSpPr>
          <a:xfrm rot="-10800000">
            <a:off x="14977608" y="7193962"/>
            <a:ext cx="345701" cy="345701"/>
            <a:chOff x="0" y="0"/>
            <a:chExt cx="812800" cy="812800"/>
          </a:xfrm>
        </p:grpSpPr>
        <p:sp>
          <p:nvSpPr>
            <p:cNvPr id="185" name="Freeform 185"/>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D8D8D8"/>
            </a:solidFill>
          </p:spPr>
          <p:txBody>
            <a:bodyPr/>
            <a:lstStyle/>
            <a:p>
              <a:endParaRPr lang="es-ES"/>
            </a:p>
          </p:txBody>
        </p:sp>
        <p:sp>
          <p:nvSpPr>
            <p:cNvPr id="186" name="TextBox 186"/>
            <p:cNvSpPr txBox="1"/>
            <p:nvPr/>
          </p:nvSpPr>
          <p:spPr>
            <a:xfrm>
              <a:off x="203200" y="19050"/>
              <a:ext cx="406400" cy="692150"/>
            </a:xfrm>
            <a:prstGeom prst="rect">
              <a:avLst/>
            </a:prstGeom>
          </p:spPr>
          <p:txBody>
            <a:bodyPr lIns="67282" tIns="67282" rIns="67282" bIns="67282" rtlCol="0" anchor="ctr"/>
            <a:lstStyle/>
            <a:p>
              <a:pPr algn="ctr">
                <a:lnSpc>
                  <a:spcPts val="1488"/>
                </a:lnSpc>
              </a:pPr>
              <a:endParaRPr/>
            </a:p>
          </p:txBody>
        </p:sp>
      </p:grpSp>
      <p:sp>
        <p:nvSpPr>
          <p:cNvPr id="187" name="TextBox 187"/>
          <p:cNvSpPr txBox="1"/>
          <p:nvPr/>
        </p:nvSpPr>
        <p:spPr>
          <a:xfrm>
            <a:off x="14694676" y="2379687"/>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30%</a:t>
            </a:r>
          </a:p>
        </p:txBody>
      </p:sp>
      <p:sp>
        <p:nvSpPr>
          <p:cNvPr id="188" name="TextBox 188"/>
          <p:cNvSpPr txBox="1"/>
          <p:nvPr/>
        </p:nvSpPr>
        <p:spPr>
          <a:xfrm>
            <a:off x="14694676" y="4115018"/>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a:t>
            </a:r>
          </a:p>
        </p:txBody>
      </p:sp>
      <p:sp>
        <p:nvSpPr>
          <p:cNvPr id="189" name="TextBox 189"/>
          <p:cNvSpPr txBox="1"/>
          <p:nvPr/>
        </p:nvSpPr>
        <p:spPr>
          <a:xfrm>
            <a:off x="14692591" y="5069288"/>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18%</a:t>
            </a:r>
          </a:p>
        </p:txBody>
      </p:sp>
      <p:sp>
        <p:nvSpPr>
          <p:cNvPr id="190" name="TextBox 190"/>
          <p:cNvSpPr txBox="1"/>
          <p:nvPr/>
        </p:nvSpPr>
        <p:spPr>
          <a:xfrm>
            <a:off x="14562790" y="5856127"/>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54,5€/h</a:t>
            </a:r>
          </a:p>
        </p:txBody>
      </p:sp>
      <p:sp>
        <p:nvSpPr>
          <p:cNvPr id="191" name="TextBox 191"/>
          <p:cNvSpPr txBox="1"/>
          <p:nvPr/>
        </p:nvSpPr>
        <p:spPr>
          <a:xfrm>
            <a:off x="15401527" y="5840963"/>
            <a:ext cx="1399669" cy="253057"/>
          </a:xfrm>
          <a:prstGeom prst="rect">
            <a:avLst/>
          </a:prstGeom>
        </p:spPr>
        <p:txBody>
          <a:bodyPr lIns="0" tIns="0" rIns="0" bIns="0" rtlCol="0" anchor="t">
            <a:spAutoFit/>
          </a:bodyPr>
          <a:lstStyle/>
          <a:p>
            <a:pPr algn="ctr">
              <a:lnSpc>
                <a:spcPts val="1927"/>
              </a:lnSpc>
            </a:pPr>
            <a:r>
              <a:rPr lang="en-US" sz="1633" b="1" dirty="0">
                <a:solidFill>
                  <a:srgbClr val="FFFFFF"/>
                </a:solidFill>
                <a:latin typeface="Roboto Bold"/>
                <a:ea typeface="Roboto Bold"/>
                <a:cs typeface="Roboto Bold"/>
                <a:sym typeface="Roboto Bold"/>
              </a:rPr>
              <a:t>+23%</a:t>
            </a:r>
          </a:p>
        </p:txBody>
      </p:sp>
      <p:sp>
        <p:nvSpPr>
          <p:cNvPr id="192" name="TextBox 192"/>
          <p:cNvSpPr txBox="1"/>
          <p:nvPr/>
        </p:nvSpPr>
        <p:spPr>
          <a:xfrm>
            <a:off x="14684833" y="6699462"/>
            <a:ext cx="1754078" cy="350405"/>
          </a:xfrm>
          <a:prstGeom prst="rect">
            <a:avLst/>
          </a:prstGeom>
        </p:spPr>
        <p:txBody>
          <a:bodyPr lIns="0" tIns="0" rIns="0" bIns="0" rtlCol="0" anchor="t">
            <a:spAutoFit/>
          </a:bodyPr>
          <a:lstStyle/>
          <a:p>
            <a:pPr algn="ctr">
              <a:lnSpc>
                <a:spcPts val="2669"/>
              </a:lnSpc>
            </a:pPr>
            <a:r>
              <a:rPr lang="en-US" sz="2261" b="1">
                <a:solidFill>
                  <a:srgbClr val="FFFFFF"/>
                </a:solidFill>
                <a:latin typeface="Roboto Bold"/>
                <a:ea typeface="Roboto Bold"/>
                <a:cs typeface="Roboto Bold"/>
                <a:sym typeface="Roboto Bold"/>
              </a:rPr>
              <a:t>47,9€/h</a:t>
            </a:r>
          </a:p>
        </p:txBody>
      </p:sp>
      <p:sp>
        <p:nvSpPr>
          <p:cNvPr id="193" name="TextBox 193"/>
          <p:cNvSpPr txBox="1"/>
          <p:nvPr/>
        </p:nvSpPr>
        <p:spPr>
          <a:xfrm>
            <a:off x="15001310" y="7235522"/>
            <a:ext cx="1399669" cy="253057"/>
          </a:xfrm>
          <a:prstGeom prst="rect">
            <a:avLst/>
          </a:prstGeom>
        </p:spPr>
        <p:txBody>
          <a:bodyPr lIns="0" tIns="0" rIns="0" bIns="0" rtlCol="0" anchor="t">
            <a:spAutoFit/>
          </a:bodyPr>
          <a:lstStyle/>
          <a:p>
            <a:pPr algn="ctr">
              <a:lnSpc>
                <a:spcPts val="1927"/>
              </a:lnSpc>
            </a:pPr>
            <a:r>
              <a:rPr lang="en-US" sz="1633" b="1" i="1">
                <a:solidFill>
                  <a:srgbClr val="FFFFFF"/>
                </a:solidFill>
                <a:latin typeface="Roboto Bold Italics"/>
                <a:ea typeface="Roboto Bold Italics"/>
                <a:cs typeface="Roboto Bold Italics"/>
                <a:sym typeface="Roboto Bold Italics"/>
              </a:rPr>
              <a:t>+8%</a:t>
            </a:r>
          </a:p>
        </p:txBody>
      </p:sp>
      <p:grpSp>
        <p:nvGrpSpPr>
          <p:cNvPr id="194" name="Group 194"/>
          <p:cNvGrpSpPr/>
          <p:nvPr/>
        </p:nvGrpSpPr>
        <p:grpSpPr>
          <a:xfrm>
            <a:off x="15131110" y="7731169"/>
            <a:ext cx="877039" cy="768687"/>
            <a:chOff x="0" y="0"/>
            <a:chExt cx="927370" cy="812800"/>
          </a:xfrm>
        </p:grpSpPr>
        <p:sp>
          <p:nvSpPr>
            <p:cNvPr id="195" name="Freeform 19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96" name="TextBox 196"/>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197" name="TextBox 197"/>
          <p:cNvSpPr txBox="1"/>
          <p:nvPr/>
        </p:nvSpPr>
        <p:spPr>
          <a:xfrm>
            <a:off x="14869795" y="8006370"/>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+5%</a:t>
            </a:r>
          </a:p>
        </p:txBody>
      </p:sp>
      <p:sp>
        <p:nvSpPr>
          <p:cNvPr id="198" name="TextBox 198"/>
          <p:cNvSpPr txBox="1"/>
          <p:nvPr/>
        </p:nvSpPr>
        <p:spPr>
          <a:xfrm>
            <a:off x="14871881" y="3606282"/>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Coche EV</a:t>
            </a:r>
          </a:p>
        </p:txBody>
      </p:sp>
      <p:grpSp>
        <p:nvGrpSpPr>
          <p:cNvPr id="199" name="Group 199"/>
          <p:cNvGrpSpPr/>
          <p:nvPr/>
        </p:nvGrpSpPr>
        <p:grpSpPr>
          <a:xfrm>
            <a:off x="8465108" y="4190818"/>
            <a:ext cx="2293266" cy="1374729"/>
            <a:chOff x="0" y="0"/>
            <a:chExt cx="3057687" cy="1832972"/>
          </a:xfrm>
        </p:grpSpPr>
        <p:grpSp>
          <p:nvGrpSpPr>
            <p:cNvPr id="200" name="Group 200"/>
            <p:cNvGrpSpPr/>
            <p:nvPr/>
          </p:nvGrpSpPr>
          <p:grpSpPr>
            <a:xfrm>
              <a:off x="503889" y="0"/>
              <a:ext cx="2091344" cy="1832972"/>
              <a:chOff x="0" y="0"/>
              <a:chExt cx="927370" cy="812800"/>
            </a:xfrm>
          </p:grpSpPr>
          <p:sp>
            <p:nvSpPr>
              <p:cNvPr id="201" name="Freeform 20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02" name="TextBox 202"/>
              <p:cNvSpPr txBox="1"/>
              <p:nvPr/>
            </p:nvSpPr>
            <p:spPr>
              <a:xfrm>
                <a:off x="86941" y="95250"/>
                <a:ext cx="753488" cy="641350"/>
              </a:xfrm>
              <a:prstGeom prst="rect">
                <a:avLst/>
              </a:prstGeom>
            </p:spPr>
            <p:txBody>
              <a:bodyPr lIns="50800" tIns="50800" rIns="50800" bIns="50800" rtlCol="0" anchor="ctr"/>
              <a:lstStyle/>
              <a:p>
                <a:pPr algn="ctr">
                  <a:lnSpc>
                    <a:spcPts val="1488"/>
                  </a:lnSpc>
                </a:pPr>
                <a:endParaRPr/>
              </a:p>
            </p:txBody>
          </p:sp>
        </p:grpSp>
        <p:grpSp>
          <p:nvGrpSpPr>
            <p:cNvPr id="203" name="Group 203"/>
            <p:cNvGrpSpPr/>
            <p:nvPr/>
          </p:nvGrpSpPr>
          <p:grpSpPr>
            <a:xfrm>
              <a:off x="591581" y="76858"/>
              <a:ext cx="1915961" cy="1679256"/>
              <a:chOff x="0" y="0"/>
              <a:chExt cx="927370" cy="812800"/>
            </a:xfrm>
          </p:grpSpPr>
          <p:sp>
            <p:nvSpPr>
              <p:cNvPr id="204" name="Freeform 20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dirty="0"/>
              </a:p>
            </p:txBody>
          </p:sp>
          <p:sp>
            <p:nvSpPr>
              <p:cNvPr id="205" name="TextBox 205"/>
              <p:cNvSpPr txBox="1"/>
              <p:nvPr/>
            </p:nvSpPr>
            <p:spPr>
              <a:xfrm>
                <a:off x="86941" y="95250"/>
                <a:ext cx="753488" cy="641350"/>
              </a:xfrm>
              <a:prstGeom prst="rect">
                <a:avLst/>
              </a:prstGeom>
            </p:spPr>
            <p:txBody>
              <a:bodyPr lIns="50800" tIns="50800" rIns="50800" bIns="50800" rtlCol="0" anchor="ctr"/>
              <a:lstStyle/>
              <a:p>
                <a:pPr algn="ctr">
                  <a:lnSpc>
                    <a:spcPts val="1488"/>
                  </a:lnSpc>
                </a:pPr>
                <a:endParaRPr/>
              </a:p>
            </p:txBody>
          </p:sp>
        </p:grpSp>
        <p:sp>
          <p:nvSpPr>
            <p:cNvPr id="206" name="TextBox 206"/>
            <p:cNvSpPr txBox="1"/>
            <p:nvPr/>
          </p:nvSpPr>
          <p:spPr>
            <a:xfrm>
              <a:off x="0" y="860926"/>
              <a:ext cx="3057687" cy="544991"/>
            </a:xfrm>
            <a:prstGeom prst="rect">
              <a:avLst/>
            </a:prstGeom>
          </p:spPr>
          <p:txBody>
            <a:bodyPr lIns="0" tIns="0" rIns="0" bIns="0" rtlCol="0" anchor="t">
              <a:spAutoFit/>
            </a:bodyPr>
            <a:lstStyle/>
            <a:p>
              <a:pPr algn="ctr">
                <a:lnSpc>
                  <a:spcPts val="3158"/>
                </a:lnSpc>
              </a:pPr>
              <a:r>
                <a:rPr lang="en-US" sz="2676" b="1">
                  <a:solidFill>
                    <a:srgbClr val="FFFFFF"/>
                  </a:solidFill>
                  <a:latin typeface="Roboto Bold"/>
                  <a:ea typeface="Roboto Bold"/>
                  <a:cs typeface="Roboto Bold"/>
                  <a:sym typeface="Roboto Bold"/>
                </a:rPr>
                <a:t>44,3€/h</a:t>
              </a:r>
            </a:p>
          </p:txBody>
        </p:sp>
        <p:sp>
          <p:nvSpPr>
            <p:cNvPr id="207" name="TextBox 207"/>
            <p:cNvSpPr txBox="1"/>
            <p:nvPr/>
          </p:nvSpPr>
          <p:spPr>
            <a:xfrm>
              <a:off x="0" y="385546"/>
              <a:ext cx="3057687" cy="404049"/>
            </a:xfrm>
            <a:prstGeom prst="rect">
              <a:avLst/>
            </a:prstGeom>
          </p:spPr>
          <p:txBody>
            <a:bodyPr lIns="0" tIns="0" rIns="0" bIns="0" rtlCol="0" anchor="t">
              <a:spAutoFit/>
            </a:bodyPr>
            <a:lstStyle/>
            <a:p>
              <a:pPr algn="ctr">
                <a:lnSpc>
                  <a:spcPts val="2316"/>
                </a:lnSpc>
              </a:pPr>
              <a:r>
                <a:rPr lang="en-US" sz="1963" b="1">
                  <a:solidFill>
                    <a:srgbClr val="FFFFFF"/>
                  </a:solidFill>
                  <a:latin typeface="Roboto Bold"/>
                  <a:ea typeface="Roboto Bold"/>
                  <a:cs typeface="Roboto Bold"/>
                  <a:sym typeface="Roboto Bold"/>
                </a:rPr>
                <a:t>Tarifa</a:t>
              </a:r>
            </a:p>
          </p:txBody>
        </p:sp>
      </p:grpSp>
      <p:sp>
        <p:nvSpPr>
          <p:cNvPr id="208" name="TextBox 208"/>
          <p:cNvSpPr txBox="1"/>
          <p:nvPr/>
        </p:nvSpPr>
        <p:spPr>
          <a:xfrm>
            <a:off x="14977608" y="4669419"/>
            <a:ext cx="1184044" cy="192360"/>
          </a:xfrm>
          <a:prstGeom prst="rect">
            <a:avLst/>
          </a:prstGeom>
        </p:spPr>
        <p:txBody>
          <a:bodyPr lIns="0" tIns="0" rIns="0" bIns="0" rtlCol="0" anchor="t">
            <a:spAutoFit/>
          </a:bodyPr>
          <a:lstStyle/>
          <a:p>
            <a:pPr algn="ctr">
              <a:lnSpc>
                <a:spcPts val="1488"/>
              </a:lnSpc>
              <a:spcBef>
                <a:spcPct val="0"/>
              </a:spcBef>
            </a:pPr>
            <a:endParaRPr lang="en-US" sz="1417" b="1" dirty="0">
              <a:solidFill>
                <a:srgbClr val="FFFFFF"/>
              </a:solidFill>
              <a:latin typeface="Roboto Bold"/>
              <a:ea typeface="Roboto Bold"/>
              <a:cs typeface="Roboto Bold"/>
              <a:sym typeface="Roboto Bold"/>
            </a:endParaRPr>
          </a:p>
        </p:txBody>
      </p:sp>
      <p:sp>
        <p:nvSpPr>
          <p:cNvPr id="209" name="TextBox 209"/>
          <p:cNvSpPr txBox="1"/>
          <p:nvPr/>
        </p:nvSpPr>
        <p:spPr>
          <a:xfrm>
            <a:off x="8789761" y="6031782"/>
            <a:ext cx="321590" cy="102752"/>
          </a:xfrm>
          <a:prstGeom prst="rect">
            <a:avLst/>
          </a:prstGeom>
        </p:spPr>
        <p:txBody>
          <a:bodyPr lIns="0" tIns="0" rIns="0" bIns="0" rtlCol="0" anchor="t">
            <a:spAutoFit/>
          </a:bodyPr>
          <a:lstStyle/>
          <a:p>
            <a:pPr algn="ctr">
              <a:lnSpc>
                <a:spcPts val="726"/>
              </a:lnSpc>
            </a:pPr>
            <a:r>
              <a:rPr lang="en-US" sz="615">
                <a:solidFill>
                  <a:srgbClr val="FFFFFF"/>
                </a:solidFill>
                <a:latin typeface="Roboto"/>
                <a:ea typeface="Roboto"/>
                <a:cs typeface="Roboto"/>
                <a:sym typeface="Roboto"/>
              </a:rPr>
              <a:t>vs oficial</a:t>
            </a:r>
          </a:p>
        </p:txBody>
      </p:sp>
      <p:sp>
        <p:nvSpPr>
          <p:cNvPr id="210" name="TextBox 210"/>
          <p:cNvSpPr txBox="1"/>
          <p:nvPr/>
        </p:nvSpPr>
        <p:spPr>
          <a:xfrm>
            <a:off x="11163070" y="6053045"/>
            <a:ext cx="321590" cy="102752"/>
          </a:xfrm>
          <a:prstGeom prst="rect">
            <a:avLst/>
          </a:prstGeom>
        </p:spPr>
        <p:txBody>
          <a:bodyPr lIns="0" tIns="0" rIns="0" bIns="0" rtlCol="0" anchor="t">
            <a:spAutoFit/>
          </a:bodyPr>
          <a:lstStyle/>
          <a:p>
            <a:pPr algn="ctr">
              <a:lnSpc>
                <a:spcPts val="726"/>
              </a:lnSpc>
            </a:pPr>
            <a:r>
              <a:rPr lang="en-US" sz="615">
                <a:solidFill>
                  <a:srgbClr val="FFFFFF"/>
                </a:solidFill>
                <a:latin typeface="Roboto"/>
                <a:ea typeface="Roboto"/>
                <a:cs typeface="Roboto"/>
                <a:sym typeface="Roboto"/>
              </a:rPr>
              <a:t>vs oficial</a:t>
            </a:r>
          </a:p>
        </p:txBody>
      </p:sp>
      <p:sp>
        <p:nvSpPr>
          <p:cNvPr id="211" name="TextBox 211"/>
          <p:cNvSpPr txBox="1"/>
          <p:nvPr/>
        </p:nvSpPr>
        <p:spPr>
          <a:xfrm>
            <a:off x="13536829" y="6037882"/>
            <a:ext cx="321590" cy="102752"/>
          </a:xfrm>
          <a:prstGeom prst="rect">
            <a:avLst/>
          </a:prstGeom>
        </p:spPr>
        <p:txBody>
          <a:bodyPr lIns="0" tIns="0" rIns="0" bIns="0" rtlCol="0" anchor="t">
            <a:spAutoFit/>
          </a:bodyPr>
          <a:lstStyle/>
          <a:p>
            <a:pPr algn="ctr">
              <a:lnSpc>
                <a:spcPts val="726"/>
              </a:lnSpc>
            </a:pPr>
            <a:r>
              <a:rPr lang="en-US" sz="615">
                <a:solidFill>
                  <a:srgbClr val="FFFFFF"/>
                </a:solidFill>
                <a:latin typeface="Roboto"/>
                <a:ea typeface="Roboto"/>
                <a:cs typeface="Roboto"/>
                <a:sym typeface="Roboto"/>
              </a:rPr>
              <a:t>vs oficial</a:t>
            </a:r>
          </a:p>
        </p:txBody>
      </p:sp>
      <p:sp>
        <p:nvSpPr>
          <p:cNvPr id="212" name="TextBox 212"/>
          <p:cNvSpPr txBox="1"/>
          <p:nvPr/>
        </p:nvSpPr>
        <p:spPr>
          <a:xfrm>
            <a:off x="15915605" y="6053045"/>
            <a:ext cx="321590" cy="102752"/>
          </a:xfrm>
          <a:prstGeom prst="rect">
            <a:avLst/>
          </a:prstGeom>
        </p:spPr>
        <p:txBody>
          <a:bodyPr lIns="0" tIns="0" rIns="0" bIns="0" rtlCol="0" anchor="t">
            <a:spAutoFit/>
          </a:bodyPr>
          <a:lstStyle/>
          <a:p>
            <a:pPr algn="ctr">
              <a:lnSpc>
                <a:spcPts val="726"/>
              </a:lnSpc>
            </a:pPr>
            <a:r>
              <a:rPr lang="en-US" sz="615">
                <a:solidFill>
                  <a:srgbClr val="FFFFFF"/>
                </a:solidFill>
                <a:latin typeface="Roboto"/>
                <a:ea typeface="Roboto"/>
                <a:cs typeface="Roboto"/>
                <a:sym typeface="Roboto"/>
              </a:rPr>
              <a:t>vs oficial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0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0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1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1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1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4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4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1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55"/>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5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7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7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9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1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9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5"/>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32"/>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38"/>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4"/>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7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85"/>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110"/>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20"/>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112"/>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21"/>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46"/>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56"/>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48"/>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57"/>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182"/>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92"/>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84"/>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93"/>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46"/>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13"/>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39"/>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42"/>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86"/>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89"/>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122"/>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125"/>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158"/>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161"/>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194"/>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13"/>
                    </p:tgtEl>
                  </p:cond>
                </p:stCondLst>
                <p:endSync evt="end" delay="0">
                  <p:rtn val="all"/>
                </p:endSync>
                <p:childTnLst>
                  <p:par>
                    <p:cTn id="152" fill="hold">
                      <p:stCondLst>
                        <p:cond delay="0"/>
                      </p:stCondLst>
                      <p:childTnLst>
                        <p:par>
                          <p:cTn id="153" fill="hold">
                            <p:stCondLst>
                              <p:cond delay="0"/>
                            </p:stCondLst>
                            <p:childTnLst>
                              <p:par>
                                <p:cTn id="154" presetID="2" presetClass="mediacall" presetSubtype="0" fill="hold" nodeType="clickEffect">
                                  <p:stCondLst>
                                    <p:cond delay="0"/>
                                  </p:stCondLst>
                                  <p:childTnLst>
                                    <p:cmd type="call" cmd="togglePause">
                                      <p:cBhvr>
                                        <p:cTn id="155" dur="1" fill="hold"/>
                                        <p:tgtEl>
                                          <p:spTgt spid="213"/>
                                        </p:tgtEl>
                                      </p:cBhvr>
                                    </p:cmd>
                                  </p:childTnLst>
                                </p:cTn>
                              </p:par>
                            </p:childTnLst>
                          </p:cTn>
                        </p:par>
                      </p:childTnLst>
                    </p:cTn>
                  </p:par>
                </p:childTnLst>
              </p:cTn>
              <p:nextCondLst>
                <p:cond evt="onClick" delay="0">
                  <p:tgtEl>
                    <p:spTgt spid="213"/>
                  </p:tgtEl>
                </p:cond>
              </p:nextCondLst>
            </p:seq>
            <p:video>
              <p:cMediaNode vol="80000">
                <p:cTn id="156" repeatCount="indefinite" fill="hold" display="0">
                  <p:stCondLst>
                    <p:cond delay="indefinite"/>
                  </p:stCondLst>
                </p:cTn>
                <p:tgtEl>
                  <p:spTgt spid="213"/>
                </p:tgtEl>
              </p:cMediaNode>
            </p:video>
          </p:childTnLst>
        </p:cTn>
      </p:par>
    </p:tnLst>
    <p:bldLst>
      <p:bldP spid="36" grpId="0"/>
      <p:bldP spid="37" grpId="0"/>
      <p:bldP spid="38" grpId="0"/>
      <p:bldP spid="42" grpId="0"/>
      <p:bldP spid="44" grpId="0"/>
      <p:bldP spid="45" grpId="0"/>
      <p:bldP spid="46" grpId="0"/>
      <p:bldP spid="81" grpId="0"/>
      <p:bldP spid="82" grpId="0"/>
      <p:bldP spid="83" grpId="0"/>
      <p:bldP spid="84" grpId="0"/>
      <p:bldP spid="85" grpId="0"/>
      <p:bldP spid="89" grpId="0"/>
      <p:bldP spid="117" grpId="0"/>
      <p:bldP spid="118" grpId="0"/>
      <p:bldP spid="119" grpId="0"/>
      <p:bldP spid="120" grpId="0"/>
      <p:bldP spid="121" grpId="0"/>
      <p:bldP spid="125" grpId="0"/>
      <p:bldP spid="153" grpId="0"/>
      <p:bldP spid="154" grpId="0"/>
      <p:bldP spid="155" grpId="0"/>
      <p:bldP spid="156" grpId="0"/>
      <p:bldP spid="157" grpId="0"/>
      <p:bldP spid="161" grpId="0"/>
      <p:bldP spid="189" grpId="0"/>
      <p:bldP spid="190" grpId="0"/>
      <p:bldP spid="191" grpId="0"/>
      <p:bldP spid="192" grpId="0"/>
      <p:bldP spid="193" grpId="0"/>
      <p:bldP spid="197" grpId="0"/>
      <p:bldP spid="209" grpId="0"/>
      <p:bldP spid="210" grpId="0"/>
      <p:bldP spid="211" grpId="0"/>
      <p:bldP spid="21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71" name="Diseño sin título (15)">
            <a:hlinkClick r:id="" action="ppaction://media"/>
            <a:extLst>
              <a:ext uri="{FF2B5EF4-FFF2-40B4-BE49-F238E27FC236}">
                <a16:creationId xmlns:a16="http://schemas.microsoft.com/office/drawing/2014/main" id="{E68C7DAF-BBAF-FBAB-94FC-E2C9A863291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Freeform 8"/>
          <p:cNvSpPr/>
          <p:nvPr/>
        </p:nvSpPr>
        <p:spPr>
          <a:xfrm rot="2956943">
            <a:off x="3250998" y="3170379"/>
            <a:ext cx="1809457" cy="1809457"/>
          </a:xfrm>
          <a:custGeom>
            <a:avLst/>
            <a:gdLst/>
            <a:ahLst/>
            <a:cxnLst/>
            <a:rect l="l" t="t" r="r" b="b"/>
            <a:pathLst>
              <a:path w="1809457" h="1809457">
                <a:moveTo>
                  <a:pt x="0" y="0"/>
                </a:moveTo>
                <a:lnTo>
                  <a:pt x="1809457" y="0"/>
                </a:lnTo>
                <a:lnTo>
                  <a:pt x="1809457" y="1809458"/>
                </a:lnTo>
                <a:lnTo>
                  <a:pt x="0" y="1809458"/>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9" name="TextBox 9"/>
          <p:cNvSpPr txBox="1"/>
          <p:nvPr/>
        </p:nvSpPr>
        <p:spPr>
          <a:xfrm>
            <a:off x="1630784" y="1143738"/>
            <a:ext cx="13456816" cy="371897"/>
          </a:xfrm>
          <a:prstGeom prst="rect">
            <a:avLst/>
          </a:prstGeom>
        </p:spPr>
        <p:txBody>
          <a:bodyPr wrap="square" lIns="0" tIns="0" rIns="0" bIns="0" rtlCol="0" anchor="t">
            <a:spAutoFit/>
          </a:bodyPr>
          <a:lstStyle/>
          <a:p>
            <a:pPr algn="l">
              <a:lnSpc>
                <a:spcPts val="2865"/>
              </a:lnSpc>
              <a:spcBef>
                <a:spcPct val="0"/>
              </a:spcBef>
            </a:pPr>
            <a:r>
              <a:rPr lang="en-US" sz="2729" b="1" dirty="0" err="1">
                <a:solidFill>
                  <a:srgbClr val="FFFFFF"/>
                </a:solidFill>
                <a:latin typeface="Roboto Bold"/>
                <a:ea typeface="Roboto Bold"/>
                <a:cs typeface="Roboto Bold"/>
                <a:sym typeface="Roboto Bold"/>
              </a:rPr>
              <a:t>Diferencia</a:t>
            </a:r>
            <a:r>
              <a:rPr lang="en-US" sz="2729" b="1" dirty="0">
                <a:solidFill>
                  <a:srgbClr val="FFFFFF"/>
                </a:solidFill>
                <a:latin typeface="Roboto Bold"/>
                <a:ea typeface="Roboto Bold"/>
                <a:cs typeface="Roboto Bold"/>
                <a:sym typeface="Roboto Bold"/>
              </a:rPr>
              <a:t> entre la </a:t>
            </a:r>
            <a:r>
              <a:rPr lang="en-US" sz="2729" b="1" dirty="0" err="1">
                <a:solidFill>
                  <a:srgbClr val="FFFFFF"/>
                </a:solidFill>
                <a:latin typeface="Roboto Bold"/>
                <a:ea typeface="Roboto Bold"/>
                <a:cs typeface="Roboto Bold"/>
                <a:sym typeface="Roboto Bold"/>
              </a:rPr>
              <a:t>tarifa</a:t>
            </a:r>
            <a:r>
              <a:rPr lang="en-US" sz="2729" b="1" dirty="0">
                <a:solidFill>
                  <a:srgbClr val="FFFFFF"/>
                </a:solidFill>
                <a:latin typeface="Roboto Bold"/>
                <a:ea typeface="Roboto Bold"/>
                <a:cs typeface="Roboto Bold"/>
                <a:sym typeface="Roboto Bold"/>
              </a:rPr>
              <a:t> de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aplicada</a:t>
            </a:r>
            <a:r>
              <a:rPr lang="en-US" sz="2729" b="1" dirty="0">
                <a:solidFill>
                  <a:srgbClr val="FFFFFF"/>
                </a:solidFill>
                <a:latin typeface="Roboto Bold"/>
                <a:ea typeface="Roboto Bold"/>
                <a:cs typeface="Roboto Bold"/>
                <a:sym typeface="Roboto Bold"/>
              </a:rPr>
              <a:t> vs la </a:t>
            </a:r>
            <a:r>
              <a:rPr lang="en-US" sz="2729" b="1" dirty="0" err="1">
                <a:solidFill>
                  <a:srgbClr val="FFFFFF"/>
                </a:solidFill>
                <a:latin typeface="Roboto Bold"/>
                <a:ea typeface="Roboto Bold"/>
                <a:cs typeface="Roboto Bold"/>
                <a:sym typeface="Roboto Bold"/>
              </a:rPr>
              <a:t>tarifa</a:t>
            </a:r>
            <a:r>
              <a:rPr lang="en-US" sz="2729" b="1" dirty="0">
                <a:solidFill>
                  <a:srgbClr val="FFFFFF"/>
                </a:solidFill>
                <a:latin typeface="Roboto Bold"/>
                <a:ea typeface="Roboto Bold"/>
                <a:cs typeface="Roboto Bold"/>
                <a:sym typeface="Roboto Bold"/>
              </a:rPr>
              <a:t> de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oficial</a:t>
            </a:r>
            <a:endParaRPr lang="en-US" sz="2729" b="1" dirty="0">
              <a:solidFill>
                <a:srgbClr val="FFFFFF"/>
              </a:solidFill>
              <a:latin typeface="Roboto Bold"/>
              <a:ea typeface="Roboto Bold"/>
              <a:cs typeface="Roboto Bold"/>
              <a:sym typeface="Roboto Bold"/>
            </a:endParaRPr>
          </a:p>
        </p:txBody>
      </p:sp>
      <p:sp>
        <p:nvSpPr>
          <p:cNvPr id="10" name="TextBox 10"/>
          <p:cNvSpPr txBox="1"/>
          <p:nvPr/>
        </p:nvSpPr>
        <p:spPr>
          <a:xfrm>
            <a:off x="2024440" y="2166423"/>
            <a:ext cx="15213815"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La tarifa media finalmente aplicada por los talleres independientes de Red, teniendo en cuenta el peso de cada una de las tipologías de clientela es un 3,1% inferior que la que tienen marcada como tarifa oficial.</a:t>
            </a:r>
          </a:p>
        </p:txBody>
      </p:sp>
      <p:sp>
        <p:nvSpPr>
          <p:cNvPr id="11" name="Freeform 11"/>
          <p:cNvSpPr/>
          <p:nvPr/>
        </p:nvSpPr>
        <p:spPr>
          <a:xfrm rot="-7984309">
            <a:off x="13363659" y="3570490"/>
            <a:ext cx="1809457" cy="1809457"/>
          </a:xfrm>
          <a:custGeom>
            <a:avLst/>
            <a:gdLst/>
            <a:ahLst/>
            <a:cxnLst/>
            <a:rect l="l" t="t" r="r" b="b"/>
            <a:pathLst>
              <a:path w="1809457" h="1809457">
                <a:moveTo>
                  <a:pt x="0" y="0"/>
                </a:moveTo>
                <a:lnTo>
                  <a:pt x="1809458" y="0"/>
                </a:lnTo>
                <a:lnTo>
                  <a:pt x="1809458" y="1809457"/>
                </a:lnTo>
                <a:lnTo>
                  <a:pt x="0" y="180945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12" name="AutoShape 12"/>
          <p:cNvSpPr/>
          <p:nvPr/>
        </p:nvSpPr>
        <p:spPr>
          <a:xfrm>
            <a:off x="5541343" y="4075108"/>
            <a:ext cx="7327277" cy="356435"/>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13" name="Group 13"/>
          <p:cNvGrpSpPr/>
          <p:nvPr/>
        </p:nvGrpSpPr>
        <p:grpSpPr>
          <a:xfrm>
            <a:off x="8486388" y="3682445"/>
            <a:ext cx="1220890" cy="1070057"/>
            <a:chOff x="0" y="0"/>
            <a:chExt cx="927370" cy="812800"/>
          </a:xfrm>
        </p:grpSpPr>
        <p:sp>
          <p:nvSpPr>
            <p:cNvPr id="14" name="Freeform 1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15" name="TextBox 15"/>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16" name="Group 16"/>
          <p:cNvGrpSpPr/>
          <p:nvPr/>
        </p:nvGrpSpPr>
        <p:grpSpPr>
          <a:xfrm>
            <a:off x="8525486" y="3727313"/>
            <a:ext cx="1118504" cy="980321"/>
            <a:chOff x="0" y="0"/>
            <a:chExt cx="927370" cy="812800"/>
          </a:xfrm>
        </p:grpSpPr>
        <p:sp>
          <p:nvSpPr>
            <p:cNvPr id="17" name="Freeform 1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18" name="TextBox 1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19" name="TextBox 19"/>
          <p:cNvSpPr txBox="1"/>
          <p:nvPr/>
        </p:nvSpPr>
        <p:spPr>
          <a:xfrm>
            <a:off x="8192226" y="4061175"/>
            <a:ext cx="1785025" cy="312596"/>
          </a:xfrm>
          <a:prstGeom prst="rect">
            <a:avLst/>
          </a:prstGeom>
        </p:spPr>
        <p:txBody>
          <a:bodyPr lIns="0" tIns="0" rIns="0" bIns="0" rtlCol="0" anchor="t">
            <a:spAutoFit/>
          </a:bodyPr>
          <a:lstStyle/>
          <a:p>
            <a:pPr algn="ctr">
              <a:lnSpc>
                <a:spcPts val="2458"/>
              </a:lnSpc>
            </a:pPr>
            <a:r>
              <a:rPr lang="en-US" sz="2083" b="1">
                <a:solidFill>
                  <a:srgbClr val="FFFFFF"/>
                </a:solidFill>
                <a:latin typeface="Roboto Bold"/>
                <a:ea typeface="Roboto Bold"/>
                <a:cs typeface="Roboto Bold"/>
                <a:sym typeface="Roboto Bold"/>
              </a:rPr>
              <a:t>-3,1%</a:t>
            </a:r>
          </a:p>
        </p:txBody>
      </p:sp>
      <p:sp>
        <p:nvSpPr>
          <p:cNvPr id="20" name="TextBox 20"/>
          <p:cNvSpPr txBox="1"/>
          <p:nvPr/>
        </p:nvSpPr>
        <p:spPr>
          <a:xfrm>
            <a:off x="3633022" y="3727963"/>
            <a:ext cx="723253" cy="722865"/>
          </a:xfrm>
          <a:prstGeom prst="rect">
            <a:avLst/>
          </a:prstGeom>
        </p:spPr>
        <p:txBody>
          <a:bodyPr lIns="0" tIns="0" rIns="0" bIns="0" rtlCol="0" anchor="t">
            <a:spAutoFit/>
          </a:bodyPr>
          <a:lstStyle/>
          <a:p>
            <a:pPr algn="l">
              <a:lnSpc>
                <a:spcPts val="2761"/>
              </a:lnSpc>
            </a:pPr>
            <a:r>
              <a:rPr lang="en-US" sz="2629" b="1">
                <a:solidFill>
                  <a:srgbClr val="FFFFFF"/>
                </a:solidFill>
                <a:latin typeface="Roboto Bold"/>
                <a:ea typeface="Roboto Bold"/>
                <a:cs typeface="Roboto Bold"/>
                <a:sym typeface="Roboto Bold"/>
              </a:rPr>
              <a:t>44,3 </a:t>
            </a:r>
          </a:p>
          <a:p>
            <a:pPr algn="l">
              <a:lnSpc>
                <a:spcPts val="2761"/>
              </a:lnSpc>
              <a:spcBef>
                <a:spcPct val="0"/>
              </a:spcBef>
            </a:pPr>
            <a:r>
              <a:rPr lang="en-US" sz="2629" b="1">
                <a:solidFill>
                  <a:srgbClr val="FFFFFF"/>
                </a:solidFill>
                <a:latin typeface="Roboto Bold"/>
                <a:ea typeface="Roboto Bold"/>
                <a:cs typeface="Roboto Bold"/>
                <a:sym typeface="Roboto Bold"/>
              </a:rPr>
              <a:t>€/h</a:t>
            </a:r>
          </a:p>
        </p:txBody>
      </p:sp>
      <p:sp>
        <p:nvSpPr>
          <p:cNvPr id="21" name="TextBox 21"/>
          <p:cNvSpPr txBox="1"/>
          <p:nvPr/>
        </p:nvSpPr>
        <p:spPr>
          <a:xfrm>
            <a:off x="14158398" y="4150651"/>
            <a:ext cx="723253" cy="722865"/>
          </a:xfrm>
          <a:prstGeom prst="rect">
            <a:avLst/>
          </a:prstGeom>
        </p:spPr>
        <p:txBody>
          <a:bodyPr lIns="0" tIns="0" rIns="0" bIns="0" rtlCol="0" anchor="t">
            <a:spAutoFit/>
          </a:bodyPr>
          <a:lstStyle/>
          <a:p>
            <a:pPr algn="l">
              <a:lnSpc>
                <a:spcPts val="2761"/>
              </a:lnSpc>
            </a:pPr>
            <a:r>
              <a:rPr lang="en-US" sz="2629" b="1">
                <a:solidFill>
                  <a:srgbClr val="FFFFFF"/>
                </a:solidFill>
                <a:latin typeface="Roboto Bold"/>
                <a:ea typeface="Roboto Bold"/>
                <a:cs typeface="Roboto Bold"/>
                <a:sym typeface="Roboto Bold"/>
              </a:rPr>
              <a:t>42,9 </a:t>
            </a:r>
          </a:p>
          <a:p>
            <a:pPr algn="l">
              <a:lnSpc>
                <a:spcPts val="2761"/>
              </a:lnSpc>
              <a:spcBef>
                <a:spcPct val="0"/>
              </a:spcBef>
            </a:pPr>
            <a:r>
              <a:rPr lang="en-US" sz="2629" b="1">
                <a:solidFill>
                  <a:srgbClr val="FFFFFF"/>
                </a:solidFill>
                <a:latin typeface="Roboto Bold"/>
                <a:ea typeface="Roboto Bold"/>
                <a:cs typeface="Roboto Bold"/>
                <a:sym typeface="Roboto Bold"/>
              </a:rPr>
              <a:t>€/h</a:t>
            </a:r>
          </a:p>
        </p:txBody>
      </p:sp>
      <p:grpSp>
        <p:nvGrpSpPr>
          <p:cNvPr id="22" name="Group 22"/>
          <p:cNvGrpSpPr/>
          <p:nvPr/>
        </p:nvGrpSpPr>
        <p:grpSpPr>
          <a:xfrm>
            <a:off x="6966755" y="5375201"/>
            <a:ext cx="4896617" cy="2415261"/>
            <a:chOff x="0" y="0"/>
            <a:chExt cx="11491538" cy="5668210"/>
          </a:xfrm>
        </p:grpSpPr>
        <p:sp>
          <p:nvSpPr>
            <p:cNvPr id="23" name="Freeform 23"/>
            <p:cNvSpPr/>
            <p:nvPr/>
          </p:nvSpPr>
          <p:spPr>
            <a:xfrm>
              <a:off x="0" y="0"/>
              <a:ext cx="11491537" cy="5668210"/>
            </a:xfrm>
            <a:custGeom>
              <a:avLst/>
              <a:gdLst/>
              <a:ahLst/>
              <a:cxnLst/>
              <a:rect l="l" t="t" r="r" b="b"/>
              <a:pathLst>
                <a:path w="11491537" h="5668210">
                  <a:moveTo>
                    <a:pt x="0" y="0"/>
                  </a:moveTo>
                  <a:lnTo>
                    <a:pt x="0" y="5668210"/>
                  </a:lnTo>
                  <a:lnTo>
                    <a:pt x="11491537" y="5668210"/>
                  </a:lnTo>
                  <a:lnTo>
                    <a:pt x="11491537" y="0"/>
                  </a:lnTo>
                  <a:lnTo>
                    <a:pt x="0" y="0"/>
                  </a:lnTo>
                  <a:close/>
                  <a:moveTo>
                    <a:pt x="11430577" y="5607250"/>
                  </a:moveTo>
                  <a:lnTo>
                    <a:pt x="59690" y="5607250"/>
                  </a:lnTo>
                  <a:lnTo>
                    <a:pt x="59690" y="59690"/>
                  </a:lnTo>
                  <a:lnTo>
                    <a:pt x="11430577" y="59690"/>
                  </a:lnTo>
                  <a:lnTo>
                    <a:pt x="11430577" y="5607250"/>
                  </a:lnTo>
                  <a:close/>
                </a:path>
              </a:pathLst>
            </a:custGeom>
            <a:solidFill>
              <a:srgbClr val="919193"/>
            </a:solidFill>
          </p:spPr>
          <p:txBody>
            <a:bodyPr/>
            <a:lstStyle/>
            <a:p>
              <a:endParaRPr lang="es-ES"/>
            </a:p>
          </p:txBody>
        </p:sp>
      </p:grpSp>
      <p:grpSp>
        <p:nvGrpSpPr>
          <p:cNvPr id="24" name="Group 24"/>
          <p:cNvGrpSpPr/>
          <p:nvPr/>
        </p:nvGrpSpPr>
        <p:grpSpPr>
          <a:xfrm>
            <a:off x="7518693" y="5560622"/>
            <a:ext cx="978339" cy="857472"/>
            <a:chOff x="0" y="0"/>
            <a:chExt cx="927370" cy="812800"/>
          </a:xfrm>
        </p:grpSpPr>
        <p:sp>
          <p:nvSpPr>
            <p:cNvPr id="25" name="Freeform 2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6" name="TextBox 2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27" name="Group 27"/>
          <p:cNvGrpSpPr/>
          <p:nvPr/>
        </p:nvGrpSpPr>
        <p:grpSpPr>
          <a:xfrm>
            <a:off x="7550023" y="5596576"/>
            <a:ext cx="896294" cy="785563"/>
            <a:chOff x="0" y="0"/>
            <a:chExt cx="927370" cy="812800"/>
          </a:xfrm>
        </p:grpSpPr>
        <p:sp>
          <p:nvSpPr>
            <p:cNvPr id="28" name="Freeform 28"/>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29" name="TextBox 29"/>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0" name="TextBox 30"/>
          <p:cNvSpPr txBox="1"/>
          <p:nvPr/>
        </p:nvSpPr>
        <p:spPr>
          <a:xfrm>
            <a:off x="7282971" y="5864111"/>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-4,6%</a:t>
            </a:r>
          </a:p>
        </p:txBody>
      </p:sp>
      <p:grpSp>
        <p:nvGrpSpPr>
          <p:cNvPr id="31" name="Group 31"/>
          <p:cNvGrpSpPr/>
          <p:nvPr/>
        </p:nvGrpSpPr>
        <p:grpSpPr>
          <a:xfrm>
            <a:off x="8949091" y="5560622"/>
            <a:ext cx="978339" cy="857472"/>
            <a:chOff x="0" y="0"/>
            <a:chExt cx="927370" cy="812800"/>
          </a:xfrm>
        </p:grpSpPr>
        <p:sp>
          <p:nvSpPr>
            <p:cNvPr id="32" name="Freeform 3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33" name="TextBox 3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4" name="Group 34"/>
          <p:cNvGrpSpPr/>
          <p:nvPr/>
        </p:nvGrpSpPr>
        <p:grpSpPr>
          <a:xfrm>
            <a:off x="8980422" y="5596576"/>
            <a:ext cx="896294" cy="785563"/>
            <a:chOff x="0" y="0"/>
            <a:chExt cx="927370" cy="812800"/>
          </a:xfrm>
        </p:grpSpPr>
        <p:sp>
          <p:nvSpPr>
            <p:cNvPr id="35" name="Freeform 3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36" name="TextBox 3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7" name="TextBox 37"/>
          <p:cNvSpPr txBox="1"/>
          <p:nvPr/>
        </p:nvSpPr>
        <p:spPr>
          <a:xfrm>
            <a:off x="8713370" y="5864111"/>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-3,3%</a:t>
            </a:r>
          </a:p>
        </p:txBody>
      </p:sp>
      <p:grpSp>
        <p:nvGrpSpPr>
          <p:cNvPr id="38" name="Group 38"/>
          <p:cNvGrpSpPr/>
          <p:nvPr/>
        </p:nvGrpSpPr>
        <p:grpSpPr>
          <a:xfrm>
            <a:off x="10379489" y="5560622"/>
            <a:ext cx="978339" cy="857472"/>
            <a:chOff x="0" y="0"/>
            <a:chExt cx="927370" cy="812800"/>
          </a:xfrm>
        </p:grpSpPr>
        <p:sp>
          <p:nvSpPr>
            <p:cNvPr id="39" name="Freeform 3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40" name="TextBox 4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41" name="Group 41"/>
          <p:cNvGrpSpPr/>
          <p:nvPr/>
        </p:nvGrpSpPr>
        <p:grpSpPr>
          <a:xfrm>
            <a:off x="10410820" y="5596576"/>
            <a:ext cx="896294" cy="785563"/>
            <a:chOff x="0" y="0"/>
            <a:chExt cx="927370" cy="812800"/>
          </a:xfrm>
        </p:grpSpPr>
        <p:sp>
          <p:nvSpPr>
            <p:cNvPr id="42" name="Freeform 4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43" name="TextBox 4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44" name="TextBox 44"/>
          <p:cNvSpPr txBox="1"/>
          <p:nvPr/>
        </p:nvSpPr>
        <p:spPr>
          <a:xfrm>
            <a:off x="10143768" y="5864111"/>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-3,1%</a:t>
            </a:r>
          </a:p>
        </p:txBody>
      </p:sp>
      <p:sp>
        <p:nvSpPr>
          <p:cNvPr id="45" name="TextBox 45"/>
          <p:cNvSpPr txBox="1"/>
          <p:nvPr/>
        </p:nvSpPr>
        <p:spPr>
          <a:xfrm>
            <a:off x="7710979" y="6676936"/>
            <a:ext cx="603995" cy="285027"/>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2021</a:t>
            </a:r>
          </a:p>
        </p:txBody>
      </p:sp>
      <p:sp>
        <p:nvSpPr>
          <p:cNvPr id="46" name="TextBox 46"/>
          <p:cNvSpPr txBox="1"/>
          <p:nvPr/>
        </p:nvSpPr>
        <p:spPr>
          <a:xfrm>
            <a:off x="9136263" y="6676936"/>
            <a:ext cx="603995" cy="285027"/>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2024</a:t>
            </a:r>
          </a:p>
        </p:txBody>
      </p:sp>
      <p:sp>
        <p:nvSpPr>
          <p:cNvPr id="47" name="TextBox 47"/>
          <p:cNvSpPr txBox="1"/>
          <p:nvPr/>
        </p:nvSpPr>
        <p:spPr>
          <a:xfrm>
            <a:off x="10556970" y="6676936"/>
            <a:ext cx="603995" cy="285027"/>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2026</a:t>
            </a:r>
          </a:p>
        </p:txBody>
      </p:sp>
      <p:sp>
        <p:nvSpPr>
          <p:cNvPr id="48" name="TextBox 48"/>
          <p:cNvSpPr txBox="1"/>
          <p:nvPr/>
        </p:nvSpPr>
        <p:spPr>
          <a:xfrm>
            <a:off x="7431840" y="7211281"/>
            <a:ext cx="4074360" cy="307777"/>
          </a:xfrm>
          <a:prstGeom prst="rect">
            <a:avLst/>
          </a:prstGeom>
        </p:spPr>
        <p:txBody>
          <a:bodyPr wrap="square" lIns="0" tIns="0" rIns="0" bIns="0" rtlCol="0" anchor="t">
            <a:spAutoFit/>
          </a:bodyPr>
          <a:lstStyle/>
          <a:p>
            <a:pPr algn="ctr">
              <a:lnSpc>
                <a:spcPts val="2417"/>
              </a:lnSpc>
              <a:spcBef>
                <a:spcPct val="0"/>
              </a:spcBef>
            </a:pPr>
            <a:r>
              <a:rPr lang="en-US" sz="2302" dirty="0">
                <a:solidFill>
                  <a:srgbClr val="FFFFFF"/>
                </a:solidFill>
                <a:latin typeface="Roboto"/>
                <a:ea typeface="Roboto"/>
                <a:cs typeface="Roboto"/>
                <a:sym typeface="Roboto"/>
              </a:rPr>
              <a:t>Tarifa </a:t>
            </a:r>
            <a:r>
              <a:rPr lang="en-US" sz="2302" dirty="0" err="1">
                <a:solidFill>
                  <a:srgbClr val="FFFFFF"/>
                </a:solidFill>
                <a:latin typeface="Roboto"/>
                <a:ea typeface="Roboto"/>
                <a:cs typeface="Roboto"/>
                <a:sym typeface="Roboto"/>
              </a:rPr>
              <a:t>aplicada</a:t>
            </a:r>
            <a:r>
              <a:rPr lang="en-US" sz="2302" dirty="0">
                <a:solidFill>
                  <a:srgbClr val="FFFFFF"/>
                </a:solidFill>
                <a:latin typeface="Roboto"/>
                <a:ea typeface="Roboto"/>
                <a:cs typeface="Roboto"/>
                <a:sym typeface="Roboto"/>
              </a:rPr>
              <a:t> vs Tarifa </a:t>
            </a:r>
            <a:r>
              <a:rPr lang="en-US" sz="2302" dirty="0" err="1">
                <a:solidFill>
                  <a:srgbClr val="FFFFFF"/>
                </a:solidFill>
                <a:latin typeface="Roboto"/>
                <a:ea typeface="Roboto"/>
                <a:cs typeface="Roboto"/>
                <a:sym typeface="Roboto"/>
              </a:rPr>
              <a:t>oficial</a:t>
            </a:r>
            <a:endParaRPr lang="en-US" sz="2302" dirty="0">
              <a:solidFill>
                <a:srgbClr val="FFFFFF"/>
              </a:solidFill>
              <a:latin typeface="Roboto"/>
              <a:ea typeface="Roboto"/>
              <a:cs typeface="Roboto"/>
              <a:sym typeface="Roboto"/>
            </a:endParaRPr>
          </a:p>
        </p:txBody>
      </p:sp>
      <p:pic>
        <p:nvPicPr>
          <p:cNvPr id="49" name="Picture 49"/>
          <p:cNvPicPr>
            <a:picLocks noChangeAspect="1"/>
          </p:cNvPicPr>
          <p:nvPr/>
        </p:nvPicPr>
        <p:blipFill>
          <a:blip r:embed="rId11"/>
          <a:stretch>
            <a:fillRect/>
          </a:stretch>
        </p:blipFill>
        <p:spPr>
          <a:xfrm>
            <a:off x="2187092" y="5576840"/>
            <a:ext cx="4628250" cy="2492948"/>
          </a:xfrm>
          <a:prstGeom prst="rect">
            <a:avLst/>
          </a:prstGeom>
        </p:spPr>
      </p:pic>
      <p:sp>
        <p:nvSpPr>
          <p:cNvPr id="50" name="TextBox 50"/>
          <p:cNvSpPr txBox="1"/>
          <p:nvPr/>
        </p:nvSpPr>
        <p:spPr>
          <a:xfrm>
            <a:off x="2622378" y="7546349"/>
            <a:ext cx="982924"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2021</a:t>
            </a:r>
          </a:p>
        </p:txBody>
      </p:sp>
      <p:sp>
        <p:nvSpPr>
          <p:cNvPr id="51" name="TextBox 51"/>
          <p:cNvSpPr txBox="1"/>
          <p:nvPr/>
        </p:nvSpPr>
        <p:spPr>
          <a:xfrm>
            <a:off x="4347371" y="7546349"/>
            <a:ext cx="982924"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2024</a:t>
            </a:r>
          </a:p>
        </p:txBody>
      </p:sp>
      <p:sp>
        <p:nvSpPr>
          <p:cNvPr id="52" name="TextBox 52"/>
          <p:cNvSpPr txBox="1"/>
          <p:nvPr/>
        </p:nvSpPr>
        <p:spPr>
          <a:xfrm>
            <a:off x="5646476" y="7546349"/>
            <a:ext cx="982924"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2026</a:t>
            </a:r>
          </a:p>
        </p:txBody>
      </p:sp>
      <p:sp>
        <p:nvSpPr>
          <p:cNvPr id="53" name="TextBox 53"/>
          <p:cNvSpPr txBox="1"/>
          <p:nvPr/>
        </p:nvSpPr>
        <p:spPr>
          <a:xfrm>
            <a:off x="2187255" y="6167600"/>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36,6€</a:t>
            </a:r>
          </a:p>
        </p:txBody>
      </p:sp>
      <p:sp>
        <p:nvSpPr>
          <p:cNvPr id="54" name="TextBox 54"/>
          <p:cNvSpPr txBox="1"/>
          <p:nvPr/>
        </p:nvSpPr>
        <p:spPr>
          <a:xfrm>
            <a:off x="4059981" y="6029672"/>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41,9€</a:t>
            </a:r>
          </a:p>
        </p:txBody>
      </p:sp>
      <p:sp>
        <p:nvSpPr>
          <p:cNvPr id="55" name="TextBox 55"/>
          <p:cNvSpPr txBox="1"/>
          <p:nvPr/>
        </p:nvSpPr>
        <p:spPr>
          <a:xfrm>
            <a:off x="5431634" y="5945545"/>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44,3€</a:t>
            </a:r>
          </a:p>
        </p:txBody>
      </p:sp>
      <p:pic>
        <p:nvPicPr>
          <p:cNvPr id="56" name="Picture 56"/>
          <p:cNvPicPr>
            <a:picLocks noChangeAspect="1"/>
          </p:cNvPicPr>
          <p:nvPr/>
        </p:nvPicPr>
        <p:blipFill>
          <a:blip r:embed="rId12"/>
          <a:stretch>
            <a:fillRect/>
          </a:stretch>
        </p:blipFill>
        <p:spPr>
          <a:xfrm>
            <a:off x="12400500" y="5599230"/>
            <a:ext cx="4628250" cy="2492948"/>
          </a:xfrm>
          <a:prstGeom prst="rect">
            <a:avLst/>
          </a:prstGeom>
        </p:spPr>
      </p:pic>
      <p:sp>
        <p:nvSpPr>
          <p:cNvPr id="57" name="TextBox 57"/>
          <p:cNvSpPr txBox="1"/>
          <p:nvPr/>
        </p:nvSpPr>
        <p:spPr>
          <a:xfrm>
            <a:off x="12989633" y="7633863"/>
            <a:ext cx="5978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2021</a:t>
            </a:r>
          </a:p>
        </p:txBody>
      </p:sp>
      <p:sp>
        <p:nvSpPr>
          <p:cNvPr id="58" name="TextBox 58"/>
          <p:cNvSpPr txBox="1"/>
          <p:nvPr/>
        </p:nvSpPr>
        <p:spPr>
          <a:xfrm>
            <a:off x="14714626" y="7633863"/>
            <a:ext cx="5978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2024</a:t>
            </a:r>
          </a:p>
        </p:txBody>
      </p:sp>
      <p:sp>
        <p:nvSpPr>
          <p:cNvPr id="59" name="TextBox 59"/>
          <p:cNvSpPr txBox="1"/>
          <p:nvPr/>
        </p:nvSpPr>
        <p:spPr>
          <a:xfrm>
            <a:off x="16013731" y="7633863"/>
            <a:ext cx="5978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2026</a:t>
            </a:r>
          </a:p>
        </p:txBody>
      </p:sp>
      <p:sp>
        <p:nvSpPr>
          <p:cNvPr id="60" name="TextBox 60"/>
          <p:cNvSpPr txBox="1"/>
          <p:nvPr/>
        </p:nvSpPr>
        <p:spPr>
          <a:xfrm>
            <a:off x="12400663" y="6240358"/>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34,9€</a:t>
            </a:r>
          </a:p>
        </p:txBody>
      </p:sp>
      <p:sp>
        <p:nvSpPr>
          <p:cNvPr id="61" name="TextBox 61"/>
          <p:cNvSpPr txBox="1"/>
          <p:nvPr/>
        </p:nvSpPr>
        <p:spPr>
          <a:xfrm>
            <a:off x="14280631" y="6093181"/>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40,5€</a:t>
            </a:r>
          </a:p>
        </p:txBody>
      </p:sp>
      <p:sp>
        <p:nvSpPr>
          <p:cNvPr id="62" name="TextBox 62"/>
          <p:cNvSpPr txBox="1"/>
          <p:nvPr/>
        </p:nvSpPr>
        <p:spPr>
          <a:xfrm>
            <a:off x="15640811" y="5989865"/>
            <a:ext cx="1430398" cy="250493"/>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42,9€</a:t>
            </a:r>
          </a:p>
        </p:txBody>
      </p:sp>
      <p:sp>
        <p:nvSpPr>
          <p:cNvPr id="63" name="Freeform 63"/>
          <p:cNvSpPr/>
          <p:nvPr/>
        </p:nvSpPr>
        <p:spPr>
          <a:xfrm>
            <a:off x="791021" y="8478361"/>
            <a:ext cx="264277" cy="264277"/>
          </a:xfrm>
          <a:custGeom>
            <a:avLst/>
            <a:gdLst/>
            <a:ahLst/>
            <a:cxnLst/>
            <a:rect l="l" t="t" r="r" b="b"/>
            <a:pathLst>
              <a:path w="264277" h="264277">
                <a:moveTo>
                  <a:pt x="0" y="0"/>
                </a:moveTo>
                <a:lnTo>
                  <a:pt x="264277" y="0"/>
                </a:lnTo>
                <a:lnTo>
                  <a:pt x="264277"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64" name="TextBox 64"/>
          <p:cNvSpPr txBox="1"/>
          <p:nvPr/>
        </p:nvSpPr>
        <p:spPr>
          <a:xfrm>
            <a:off x="1270438" y="8431329"/>
            <a:ext cx="15213815" cy="311309"/>
          </a:xfrm>
          <a:prstGeom prst="rect">
            <a:avLst/>
          </a:prstGeom>
        </p:spPr>
        <p:txBody>
          <a:bodyPr lIns="0" tIns="0" rIns="0" bIns="0" rtlCol="0" anchor="t">
            <a:spAutoFit/>
          </a:bodyPr>
          <a:lstStyle/>
          <a:p>
            <a:pPr algn="l">
              <a:lnSpc>
                <a:spcPts val="2554"/>
              </a:lnSpc>
            </a:pPr>
            <a:r>
              <a:rPr lang="en-US" sz="1749" dirty="0">
                <a:solidFill>
                  <a:srgbClr val="FFFFFF"/>
                </a:solidFill>
                <a:latin typeface="Roboto"/>
                <a:ea typeface="Roboto"/>
                <a:cs typeface="Roboto"/>
                <a:sym typeface="Roboto"/>
              </a:rPr>
              <a:t>La </a:t>
            </a:r>
            <a:r>
              <a:rPr lang="en-US" sz="1749" dirty="0" err="1">
                <a:solidFill>
                  <a:srgbClr val="FFFFFF"/>
                </a:solidFill>
                <a:latin typeface="Roboto"/>
                <a:ea typeface="Roboto"/>
                <a:cs typeface="Roboto"/>
                <a:sym typeface="Roboto"/>
              </a:rPr>
              <a:t>tarifa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aplicada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por</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los</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talleres</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independientes</a:t>
            </a:r>
            <a:r>
              <a:rPr lang="en-US" sz="1749" dirty="0">
                <a:solidFill>
                  <a:srgbClr val="FFFFFF"/>
                </a:solidFill>
                <a:latin typeface="Roboto"/>
                <a:ea typeface="Roboto"/>
                <a:cs typeface="Roboto"/>
                <a:sym typeface="Roboto"/>
              </a:rPr>
              <a:t> de Red es de 42,9€/h </a:t>
            </a:r>
            <a:r>
              <a:rPr lang="en-US" sz="1749" dirty="0" err="1">
                <a:solidFill>
                  <a:srgbClr val="FFFFFF"/>
                </a:solidFill>
                <a:latin typeface="Roboto"/>
                <a:ea typeface="Roboto"/>
                <a:cs typeface="Roboto"/>
                <a:sym typeface="Roboto"/>
              </a:rPr>
              <a:t>frente</a:t>
            </a:r>
            <a:r>
              <a:rPr lang="en-US" sz="1749" dirty="0">
                <a:solidFill>
                  <a:srgbClr val="FFFFFF"/>
                </a:solidFill>
                <a:latin typeface="Roboto"/>
                <a:ea typeface="Roboto"/>
                <a:cs typeface="Roboto"/>
                <a:sym typeface="Roboto"/>
              </a:rPr>
              <a:t> a la </a:t>
            </a:r>
            <a:r>
              <a:rPr lang="en-US" sz="1749" dirty="0" err="1">
                <a:solidFill>
                  <a:srgbClr val="FFFFFF"/>
                </a:solidFill>
                <a:latin typeface="Roboto"/>
                <a:ea typeface="Roboto"/>
                <a:cs typeface="Roboto"/>
                <a:sym typeface="Roboto"/>
              </a:rPr>
              <a:t>marcada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como</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tarifa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oficial</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que</a:t>
            </a:r>
            <a:r>
              <a:rPr lang="en-US" sz="1749" dirty="0">
                <a:solidFill>
                  <a:srgbClr val="FFFFFF"/>
                </a:solidFill>
                <a:latin typeface="Roboto"/>
                <a:ea typeface="Roboto"/>
                <a:cs typeface="Roboto"/>
                <a:sym typeface="Roboto"/>
              </a:rPr>
              <a:t> es de 44,3€/h (un 3,1% inferior)</a:t>
            </a:r>
          </a:p>
        </p:txBody>
      </p:sp>
      <p:sp>
        <p:nvSpPr>
          <p:cNvPr id="65" name="AutoShape 65"/>
          <p:cNvSpPr/>
          <p:nvPr/>
        </p:nvSpPr>
        <p:spPr>
          <a:xfrm>
            <a:off x="5079105" y="5852205"/>
            <a:ext cx="705059" cy="0"/>
          </a:xfrm>
          <a:prstGeom prst="line">
            <a:avLst/>
          </a:prstGeom>
          <a:ln w="28575" cap="flat">
            <a:solidFill>
              <a:srgbClr val="0CB664"/>
            </a:solidFill>
            <a:prstDash val="solid"/>
            <a:headEnd type="none" w="sm" len="sm"/>
            <a:tailEnd type="triangle" w="lg" len="med"/>
          </a:ln>
        </p:spPr>
        <p:txBody>
          <a:bodyPr/>
          <a:lstStyle/>
          <a:p>
            <a:endParaRPr lang="es-ES"/>
          </a:p>
        </p:txBody>
      </p:sp>
      <p:sp>
        <p:nvSpPr>
          <p:cNvPr id="66" name="TextBox 66"/>
          <p:cNvSpPr txBox="1"/>
          <p:nvPr/>
        </p:nvSpPr>
        <p:spPr>
          <a:xfrm>
            <a:off x="4716435" y="5551097"/>
            <a:ext cx="1430398" cy="227647"/>
          </a:xfrm>
          <a:prstGeom prst="rect">
            <a:avLst/>
          </a:prstGeom>
        </p:spPr>
        <p:txBody>
          <a:bodyPr lIns="0" tIns="0" rIns="0" bIns="0" rtlCol="0" anchor="t">
            <a:spAutoFit/>
          </a:bodyPr>
          <a:lstStyle/>
          <a:p>
            <a:pPr algn="ctr">
              <a:lnSpc>
                <a:spcPts val="1770"/>
              </a:lnSpc>
            </a:pPr>
            <a:r>
              <a:rPr lang="en-US" sz="1500">
                <a:solidFill>
                  <a:srgbClr val="FFFFFF"/>
                </a:solidFill>
                <a:latin typeface="Roboto"/>
                <a:ea typeface="Roboto"/>
                <a:cs typeface="Roboto"/>
                <a:sym typeface="Roboto"/>
              </a:rPr>
              <a:t>+6%</a:t>
            </a:r>
          </a:p>
        </p:txBody>
      </p:sp>
      <p:sp>
        <p:nvSpPr>
          <p:cNvPr id="67" name="AutoShape 67"/>
          <p:cNvSpPr/>
          <p:nvPr/>
        </p:nvSpPr>
        <p:spPr>
          <a:xfrm>
            <a:off x="15323645" y="5918583"/>
            <a:ext cx="705059" cy="0"/>
          </a:xfrm>
          <a:prstGeom prst="line">
            <a:avLst/>
          </a:prstGeom>
          <a:ln w="28575" cap="flat">
            <a:solidFill>
              <a:srgbClr val="0CB664"/>
            </a:solidFill>
            <a:prstDash val="solid"/>
            <a:headEnd type="none" w="sm" len="sm"/>
            <a:tailEnd type="triangle" w="lg" len="med"/>
          </a:ln>
        </p:spPr>
        <p:txBody>
          <a:bodyPr/>
          <a:lstStyle/>
          <a:p>
            <a:endParaRPr lang="es-ES"/>
          </a:p>
        </p:txBody>
      </p:sp>
      <p:sp>
        <p:nvSpPr>
          <p:cNvPr id="68" name="TextBox 68"/>
          <p:cNvSpPr txBox="1"/>
          <p:nvPr/>
        </p:nvSpPr>
        <p:spPr>
          <a:xfrm>
            <a:off x="14960975" y="5617475"/>
            <a:ext cx="1430398" cy="227647"/>
          </a:xfrm>
          <a:prstGeom prst="rect">
            <a:avLst/>
          </a:prstGeom>
        </p:spPr>
        <p:txBody>
          <a:bodyPr lIns="0" tIns="0" rIns="0" bIns="0" rtlCol="0" anchor="t">
            <a:spAutoFit/>
          </a:bodyPr>
          <a:lstStyle/>
          <a:p>
            <a:pPr algn="ctr">
              <a:lnSpc>
                <a:spcPts val="1770"/>
              </a:lnSpc>
            </a:pPr>
            <a:r>
              <a:rPr lang="en-US" sz="1500">
                <a:solidFill>
                  <a:srgbClr val="FFFFFF"/>
                </a:solidFill>
                <a:latin typeface="Roboto"/>
                <a:ea typeface="Roboto"/>
                <a:cs typeface="Roboto"/>
                <a:sym typeface="Roboto"/>
              </a:rPr>
              <a:t>+6%</a:t>
            </a:r>
          </a:p>
        </p:txBody>
      </p:sp>
      <p:sp>
        <p:nvSpPr>
          <p:cNvPr id="69" name="TextBox 69"/>
          <p:cNvSpPr txBox="1"/>
          <p:nvPr/>
        </p:nvSpPr>
        <p:spPr>
          <a:xfrm>
            <a:off x="3248736" y="4736209"/>
            <a:ext cx="1813981" cy="284959"/>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Tarifa oficial</a:t>
            </a:r>
          </a:p>
        </p:txBody>
      </p:sp>
      <p:sp>
        <p:nvSpPr>
          <p:cNvPr id="70" name="TextBox 70"/>
          <p:cNvSpPr txBox="1"/>
          <p:nvPr/>
        </p:nvSpPr>
        <p:spPr>
          <a:xfrm>
            <a:off x="13613034" y="3598992"/>
            <a:ext cx="1813981" cy="284959"/>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Tarifa aplicada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7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71"/>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71"/>
                                        </p:tgtEl>
                                      </p:cBhvr>
                                    </p:cmd>
                                  </p:childTnLst>
                                </p:cTn>
                              </p:par>
                            </p:childTnLst>
                          </p:cTn>
                        </p:par>
                      </p:childTnLst>
                    </p:cTn>
                  </p:par>
                </p:childTnLst>
              </p:cTn>
              <p:nextCondLst>
                <p:cond evt="onClick" delay="0">
                  <p:tgtEl>
                    <p:spTgt spid="71"/>
                  </p:tgtEl>
                </p:cond>
              </p:nextCondLst>
            </p:seq>
            <p:video>
              <p:cMediaNode vol="80000">
                <p:cTn id="42" repeatCount="indefinite" fill="hold" display="0">
                  <p:stCondLst>
                    <p:cond delay="indefinite"/>
                  </p:stCondLst>
                </p:cTn>
                <p:tgtEl>
                  <p:spTgt spid="71"/>
                </p:tgtEl>
              </p:cMediaNode>
            </p:video>
          </p:childTnLst>
        </p:cTn>
      </p:par>
    </p:tnLst>
    <p:bldLst>
      <p:bldP spid="30" grpId="0"/>
      <p:bldP spid="37" grpId="0"/>
      <p:bldP spid="44" grpId="0"/>
      <p:bldP spid="45" grpId="0"/>
      <p:bldP spid="46" grpId="0"/>
      <p:bldP spid="47" grpId="0"/>
      <p:bldP spid="4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56" name="Diseño sin título (15)">
            <a:hlinkClick r:id="" action="ppaction://media"/>
            <a:extLst>
              <a:ext uri="{FF2B5EF4-FFF2-40B4-BE49-F238E27FC236}">
                <a16:creationId xmlns:a16="http://schemas.microsoft.com/office/drawing/2014/main" id="{AF6FCEEB-2393-B646-9CF8-5D3D0F8B485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Freeform 8"/>
          <p:cNvSpPr/>
          <p:nvPr/>
        </p:nvSpPr>
        <p:spPr>
          <a:xfrm>
            <a:off x="849947" y="3958737"/>
            <a:ext cx="1078655" cy="1078655"/>
          </a:xfrm>
          <a:custGeom>
            <a:avLst/>
            <a:gdLst/>
            <a:ahLst/>
            <a:cxnLst/>
            <a:rect l="l" t="t" r="r" b="b"/>
            <a:pathLst>
              <a:path w="1078655" h="1078655">
                <a:moveTo>
                  <a:pt x="0" y="0"/>
                </a:moveTo>
                <a:lnTo>
                  <a:pt x="1078655" y="0"/>
                </a:lnTo>
                <a:lnTo>
                  <a:pt x="1078655" y="1078655"/>
                </a:lnTo>
                <a:lnTo>
                  <a:pt x="0" y="1078655"/>
                </a:lnTo>
                <a:lnTo>
                  <a:pt x="0" y="0"/>
                </a:lnTo>
                <a:close/>
              </a:path>
            </a:pathLst>
          </a:custGeom>
          <a:blipFill>
            <a:blip r:embed="rId9"/>
            <a:stretch>
              <a:fillRect/>
            </a:stretch>
          </a:blipFill>
        </p:spPr>
        <p:txBody>
          <a:bodyPr/>
          <a:lstStyle/>
          <a:p>
            <a:endParaRPr lang="es-ES"/>
          </a:p>
        </p:txBody>
      </p:sp>
      <p:sp>
        <p:nvSpPr>
          <p:cNvPr id="9" name="Freeform 9"/>
          <p:cNvSpPr/>
          <p:nvPr/>
        </p:nvSpPr>
        <p:spPr>
          <a:xfrm>
            <a:off x="946646" y="6537580"/>
            <a:ext cx="1078655" cy="1078655"/>
          </a:xfrm>
          <a:custGeom>
            <a:avLst/>
            <a:gdLst/>
            <a:ahLst/>
            <a:cxnLst/>
            <a:rect l="l" t="t" r="r" b="b"/>
            <a:pathLst>
              <a:path w="1078655" h="1078655">
                <a:moveTo>
                  <a:pt x="0" y="0"/>
                </a:moveTo>
                <a:lnTo>
                  <a:pt x="1078655" y="0"/>
                </a:lnTo>
                <a:lnTo>
                  <a:pt x="1078655" y="1078655"/>
                </a:lnTo>
                <a:lnTo>
                  <a:pt x="0" y="1078655"/>
                </a:lnTo>
                <a:lnTo>
                  <a:pt x="0" y="0"/>
                </a:lnTo>
                <a:close/>
              </a:path>
            </a:pathLst>
          </a:custGeom>
          <a:blipFill>
            <a:blip r:embed="rId9"/>
            <a:stretch>
              <a:fillRect/>
            </a:stretch>
          </a:blipFill>
        </p:spPr>
        <p:txBody>
          <a:bodyPr/>
          <a:lstStyle/>
          <a:p>
            <a:endParaRPr lang="es-ES"/>
          </a:p>
        </p:txBody>
      </p:sp>
      <p:sp>
        <p:nvSpPr>
          <p:cNvPr id="10" name="Freeform 10"/>
          <p:cNvSpPr/>
          <p:nvPr/>
        </p:nvSpPr>
        <p:spPr>
          <a:xfrm>
            <a:off x="8062636" y="4883161"/>
            <a:ext cx="2019723" cy="1548454"/>
          </a:xfrm>
          <a:custGeom>
            <a:avLst/>
            <a:gdLst/>
            <a:ahLst/>
            <a:cxnLst/>
            <a:rect l="l" t="t" r="r" b="b"/>
            <a:pathLst>
              <a:path w="2019723" h="1548454">
                <a:moveTo>
                  <a:pt x="0" y="0"/>
                </a:moveTo>
                <a:lnTo>
                  <a:pt x="2019723" y="0"/>
                </a:lnTo>
                <a:lnTo>
                  <a:pt x="2019723" y="1548454"/>
                </a:lnTo>
                <a:lnTo>
                  <a:pt x="0" y="1548454"/>
                </a:lnTo>
                <a:lnTo>
                  <a:pt x="0" y="0"/>
                </a:lnTo>
                <a:close/>
              </a:path>
            </a:pathLst>
          </a:custGeom>
          <a:blipFill>
            <a:blip r:embed="rId10"/>
            <a:stretch>
              <a:fillRect/>
            </a:stretch>
          </a:blipFill>
        </p:spPr>
        <p:txBody>
          <a:bodyPr/>
          <a:lstStyle/>
          <a:p>
            <a:endParaRPr lang="es-ES"/>
          </a:p>
        </p:txBody>
      </p:sp>
      <p:sp>
        <p:nvSpPr>
          <p:cNvPr id="11" name="Freeform 11"/>
          <p:cNvSpPr/>
          <p:nvPr/>
        </p:nvSpPr>
        <p:spPr>
          <a:xfrm>
            <a:off x="12006939" y="4142862"/>
            <a:ext cx="2486591" cy="1947672"/>
          </a:xfrm>
          <a:custGeom>
            <a:avLst/>
            <a:gdLst/>
            <a:ahLst/>
            <a:cxnLst/>
            <a:rect l="l" t="t" r="r" b="b"/>
            <a:pathLst>
              <a:path w="2486591" h="1947672">
                <a:moveTo>
                  <a:pt x="0" y="0"/>
                </a:moveTo>
                <a:lnTo>
                  <a:pt x="2486591" y="0"/>
                </a:lnTo>
                <a:lnTo>
                  <a:pt x="2486591" y="1947672"/>
                </a:lnTo>
                <a:lnTo>
                  <a:pt x="0" y="1947672"/>
                </a:lnTo>
                <a:lnTo>
                  <a:pt x="0" y="0"/>
                </a:lnTo>
                <a:close/>
              </a:path>
            </a:pathLst>
          </a:custGeom>
          <a:blipFill>
            <a:blip r:embed="rId11"/>
            <a:stretch>
              <a:fillRect/>
            </a:stretch>
          </a:blipFill>
        </p:spPr>
        <p:txBody>
          <a:bodyPr/>
          <a:lstStyle/>
          <a:p>
            <a:endParaRPr lang="es-ES"/>
          </a:p>
        </p:txBody>
      </p:sp>
      <p:sp>
        <p:nvSpPr>
          <p:cNvPr id="12" name="TextBox 12"/>
          <p:cNvSpPr txBox="1"/>
          <p:nvPr/>
        </p:nvSpPr>
        <p:spPr>
          <a:xfrm>
            <a:off x="1572719" y="938627"/>
            <a:ext cx="6863867" cy="1115690"/>
          </a:xfrm>
          <a:prstGeom prst="rect">
            <a:avLst/>
          </a:prstGeom>
        </p:spPr>
        <p:txBody>
          <a:bodyPr lIns="0" tIns="0" rIns="0" bIns="0" rtlCol="0" anchor="t">
            <a:spAutoFit/>
          </a:bodyPr>
          <a:lstStyle/>
          <a:p>
            <a:pPr>
              <a:lnSpc>
                <a:spcPts val="2865"/>
              </a:lnSpc>
              <a:spcBef>
                <a:spcPct val="0"/>
              </a:spcBef>
            </a:pPr>
            <a:r>
              <a:rPr lang="en-US" sz="2800" b="1" dirty="0">
                <a:solidFill>
                  <a:srgbClr val="FFFFFF"/>
                </a:solidFill>
                <a:latin typeface="Roboto Bold"/>
                <a:ea typeface="Roboto Bold"/>
                <a:cs typeface="Roboto Bold"/>
                <a:sym typeface="Roboto Bold"/>
              </a:rPr>
              <a:t>Taller </a:t>
            </a:r>
            <a:r>
              <a:rPr lang="en-US" sz="2800" b="1" dirty="0" err="1">
                <a:solidFill>
                  <a:srgbClr val="FFFFFF"/>
                </a:solidFill>
                <a:latin typeface="Roboto Bold"/>
                <a:ea typeface="Roboto Bold"/>
                <a:cs typeface="Roboto Bold"/>
                <a:sym typeface="Roboto Bold"/>
              </a:rPr>
              <a:t>mecánico</a:t>
            </a:r>
            <a:r>
              <a:rPr lang="en-US" sz="2800" b="1" dirty="0">
                <a:solidFill>
                  <a:srgbClr val="FFFFFF"/>
                </a:solidFill>
                <a:latin typeface="Roboto Bold"/>
                <a:ea typeface="Roboto Bold"/>
                <a:cs typeface="Roboto Bold"/>
                <a:sym typeface="Roboto Bold"/>
              </a:rPr>
              <a:t> </a:t>
            </a:r>
            <a:r>
              <a:rPr lang="en-US" sz="2800" b="1" dirty="0" err="1">
                <a:solidFill>
                  <a:srgbClr val="FFFFFF"/>
                </a:solidFill>
                <a:latin typeface="Roboto Bold"/>
                <a:ea typeface="Roboto Bold"/>
                <a:cs typeface="Roboto Bold"/>
                <a:sym typeface="Roboto Bold"/>
              </a:rPr>
              <a:t>independiente</a:t>
            </a:r>
            <a:r>
              <a:rPr lang="en-US" sz="2800" b="1" dirty="0">
                <a:solidFill>
                  <a:srgbClr val="FFFFFF"/>
                </a:solidFill>
                <a:latin typeface="Roboto Bold"/>
                <a:ea typeface="Roboto Bold"/>
                <a:cs typeface="Roboto Bold"/>
                <a:sym typeface="Roboto Bold"/>
              </a:rPr>
              <a:t> de RED</a:t>
            </a:r>
          </a:p>
          <a:p>
            <a:pPr algn="l">
              <a:lnSpc>
                <a:spcPts val="2865"/>
              </a:lnSpc>
              <a:spcBef>
                <a:spcPct val="0"/>
              </a:spcBef>
            </a:pP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Influencia</a:t>
            </a:r>
            <a:r>
              <a:rPr lang="en-US" sz="2729" b="1" dirty="0">
                <a:solidFill>
                  <a:srgbClr val="FFFFFF"/>
                </a:solidFill>
                <a:latin typeface="Roboto Bold"/>
                <a:ea typeface="Roboto Bold"/>
                <a:cs typeface="Roboto Bold"/>
                <a:sym typeface="Roboto Bold"/>
              </a:rPr>
              <a:t> del </a:t>
            </a:r>
            <a:r>
              <a:rPr lang="en-US" sz="2729" b="1" dirty="0" err="1">
                <a:solidFill>
                  <a:srgbClr val="FFFFFF"/>
                </a:solidFill>
                <a:latin typeface="Roboto Bold"/>
                <a:ea typeface="Roboto Bold"/>
                <a:cs typeface="Roboto Bold"/>
                <a:sym typeface="Roboto Bold"/>
              </a:rPr>
              <a:t>tamaño</a:t>
            </a:r>
            <a:r>
              <a:rPr lang="en-US" sz="2729" b="1" dirty="0">
                <a:solidFill>
                  <a:srgbClr val="FFFFFF"/>
                </a:solidFill>
                <a:latin typeface="Roboto Bold"/>
                <a:ea typeface="Roboto Bold"/>
                <a:cs typeface="Roboto Bold"/>
                <a:sym typeface="Roboto Bold"/>
              </a:rPr>
              <a:t> del taller</a:t>
            </a:r>
          </a:p>
          <a:p>
            <a:pPr algn="l">
              <a:lnSpc>
                <a:spcPts val="2865"/>
              </a:lnSpc>
              <a:spcBef>
                <a:spcPct val="0"/>
              </a:spcBef>
            </a:pPr>
            <a:endParaRPr lang="en-US" sz="2729" b="1" dirty="0">
              <a:solidFill>
                <a:srgbClr val="FFFFFF"/>
              </a:solidFill>
              <a:latin typeface="Roboto Bold"/>
              <a:ea typeface="Roboto Bold"/>
              <a:cs typeface="Roboto Bold"/>
              <a:sym typeface="Roboto Bold"/>
            </a:endParaRPr>
          </a:p>
        </p:txBody>
      </p:sp>
      <p:sp>
        <p:nvSpPr>
          <p:cNvPr id="13" name="TextBox 13"/>
          <p:cNvSpPr txBox="1"/>
          <p:nvPr/>
        </p:nvSpPr>
        <p:spPr>
          <a:xfrm>
            <a:off x="2024440" y="2166423"/>
            <a:ext cx="13226247" cy="954247"/>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Mayor diferencia entre la mano de obra oficial y la aplicada en talleres de mayor tamaño, donde también observamos un valor más alto de ambas manos de obra.</a:t>
            </a:r>
          </a:p>
          <a:p>
            <a:pPr algn="l">
              <a:lnSpc>
                <a:spcPts val="2554"/>
              </a:lnSpc>
            </a:pPr>
            <a:endParaRPr lang="en-US" sz="1749">
              <a:solidFill>
                <a:srgbClr val="FFFFFF"/>
              </a:solidFill>
              <a:latin typeface="Roboto"/>
              <a:ea typeface="Roboto"/>
              <a:cs typeface="Roboto"/>
              <a:sym typeface="Roboto"/>
            </a:endParaRPr>
          </a:p>
        </p:txBody>
      </p:sp>
      <p:sp>
        <p:nvSpPr>
          <p:cNvPr id="14" name="TextBox 14"/>
          <p:cNvSpPr txBox="1"/>
          <p:nvPr/>
        </p:nvSpPr>
        <p:spPr>
          <a:xfrm>
            <a:off x="7380098" y="6586945"/>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42,8 €/h</a:t>
            </a:r>
          </a:p>
        </p:txBody>
      </p:sp>
      <p:sp>
        <p:nvSpPr>
          <p:cNvPr id="15" name="TextBox 15"/>
          <p:cNvSpPr txBox="1"/>
          <p:nvPr/>
        </p:nvSpPr>
        <p:spPr>
          <a:xfrm>
            <a:off x="9251103" y="6586945"/>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41,7 €/h</a:t>
            </a:r>
          </a:p>
        </p:txBody>
      </p:sp>
      <p:sp>
        <p:nvSpPr>
          <p:cNvPr id="16" name="TextBox 16"/>
          <p:cNvSpPr txBox="1"/>
          <p:nvPr/>
        </p:nvSpPr>
        <p:spPr>
          <a:xfrm>
            <a:off x="7195664" y="7030689"/>
            <a:ext cx="1656798"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oficial</a:t>
            </a:r>
          </a:p>
        </p:txBody>
      </p:sp>
      <p:sp>
        <p:nvSpPr>
          <p:cNvPr id="17" name="TextBox 17"/>
          <p:cNvSpPr txBox="1"/>
          <p:nvPr/>
        </p:nvSpPr>
        <p:spPr>
          <a:xfrm>
            <a:off x="8852462" y="7030689"/>
            <a:ext cx="2096870"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aplicada</a:t>
            </a:r>
          </a:p>
        </p:txBody>
      </p:sp>
      <p:sp>
        <p:nvSpPr>
          <p:cNvPr id="18" name="TextBox 18"/>
          <p:cNvSpPr txBox="1"/>
          <p:nvPr/>
        </p:nvSpPr>
        <p:spPr>
          <a:xfrm>
            <a:off x="11681454" y="6196938"/>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46,6 €/h</a:t>
            </a:r>
          </a:p>
        </p:txBody>
      </p:sp>
      <p:sp>
        <p:nvSpPr>
          <p:cNvPr id="19" name="TextBox 19"/>
          <p:cNvSpPr txBox="1"/>
          <p:nvPr/>
        </p:nvSpPr>
        <p:spPr>
          <a:xfrm>
            <a:off x="13552459" y="6196938"/>
            <a:ext cx="1299587" cy="284013"/>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44,4 €/h</a:t>
            </a:r>
          </a:p>
        </p:txBody>
      </p:sp>
      <p:sp>
        <p:nvSpPr>
          <p:cNvPr id="20" name="TextBox 20"/>
          <p:cNvSpPr txBox="1"/>
          <p:nvPr/>
        </p:nvSpPr>
        <p:spPr>
          <a:xfrm>
            <a:off x="11497019" y="6640681"/>
            <a:ext cx="1656798"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oficial</a:t>
            </a:r>
          </a:p>
        </p:txBody>
      </p:sp>
      <p:sp>
        <p:nvSpPr>
          <p:cNvPr id="21" name="TextBox 21"/>
          <p:cNvSpPr txBox="1"/>
          <p:nvPr/>
        </p:nvSpPr>
        <p:spPr>
          <a:xfrm>
            <a:off x="13153817" y="6640681"/>
            <a:ext cx="2096870"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aplicada</a:t>
            </a:r>
          </a:p>
        </p:txBody>
      </p:sp>
      <p:grpSp>
        <p:nvGrpSpPr>
          <p:cNvPr id="22" name="Group 22"/>
          <p:cNvGrpSpPr/>
          <p:nvPr/>
        </p:nvGrpSpPr>
        <p:grpSpPr>
          <a:xfrm>
            <a:off x="8688508" y="7445857"/>
            <a:ext cx="711037" cy="623193"/>
            <a:chOff x="0" y="0"/>
            <a:chExt cx="927370" cy="812800"/>
          </a:xfrm>
        </p:grpSpPr>
        <p:sp>
          <p:nvSpPr>
            <p:cNvPr id="23" name="Freeform 23"/>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4" name="TextBox 24"/>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25" name="Group 25"/>
          <p:cNvGrpSpPr/>
          <p:nvPr/>
        </p:nvGrpSpPr>
        <p:grpSpPr>
          <a:xfrm>
            <a:off x="8711278" y="7471988"/>
            <a:ext cx="651408" cy="570931"/>
            <a:chOff x="0" y="0"/>
            <a:chExt cx="927370" cy="812800"/>
          </a:xfrm>
        </p:grpSpPr>
        <p:sp>
          <p:nvSpPr>
            <p:cNvPr id="26" name="Freeform 26"/>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27" name="TextBox 27"/>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28" name="TextBox 28"/>
          <p:cNvSpPr txBox="1"/>
          <p:nvPr/>
        </p:nvSpPr>
        <p:spPr>
          <a:xfrm>
            <a:off x="8517190" y="7620052"/>
            <a:ext cx="1039585" cy="265279"/>
          </a:xfrm>
          <a:prstGeom prst="rect">
            <a:avLst/>
          </a:prstGeom>
        </p:spPr>
        <p:txBody>
          <a:bodyPr lIns="0" tIns="0" rIns="0" bIns="0" rtlCol="0" anchor="t">
            <a:spAutoFit/>
          </a:bodyPr>
          <a:lstStyle/>
          <a:p>
            <a:pPr algn="ctr">
              <a:lnSpc>
                <a:spcPts val="2031"/>
              </a:lnSpc>
            </a:pPr>
            <a:r>
              <a:rPr lang="en-US" sz="1721" b="1">
                <a:solidFill>
                  <a:srgbClr val="FFFFFF"/>
                </a:solidFill>
                <a:latin typeface="Roboto Bold"/>
                <a:ea typeface="Roboto Bold"/>
                <a:cs typeface="Roboto Bold"/>
                <a:sym typeface="Roboto Bold"/>
              </a:rPr>
              <a:t>-3%</a:t>
            </a:r>
          </a:p>
        </p:txBody>
      </p:sp>
      <p:grpSp>
        <p:nvGrpSpPr>
          <p:cNvPr id="29" name="Group 29"/>
          <p:cNvGrpSpPr/>
          <p:nvPr/>
        </p:nvGrpSpPr>
        <p:grpSpPr>
          <a:xfrm>
            <a:off x="12917961" y="7055850"/>
            <a:ext cx="711037" cy="623193"/>
            <a:chOff x="0" y="0"/>
            <a:chExt cx="927370" cy="812800"/>
          </a:xfrm>
        </p:grpSpPr>
        <p:sp>
          <p:nvSpPr>
            <p:cNvPr id="30" name="Freeform 3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31" name="TextBox 31"/>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2" name="Group 32"/>
          <p:cNvGrpSpPr/>
          <p:nvPr/>
        </p:nvGrpSpPr>
        <p:grpSpPr>
          <a:xfrm>
            <a:off x="12940732" y="7081981"/>
            <a:ext cx="651408" cy="570931"/>
            <a:chOff x="0" y="0"/>
            <a:chExt cx="927370" cy="812800"/>
          </a:xfrm>
        </p:grpSpPr>
        <p:sp>
          <p:nvSpPr>
            <p:cNvPr id="33" name="Freeform 33"/>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34" name="TextBox 34"/>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5" name="TextBox 35"/>
          <p:cNvSpPr txBox="1"/>
          <p:nvPr/>
        </p:nvSpPr>
        <p:spPr>
          <a:xfrm>
            <a:off x="12746644" y="7230044"/>
            <a:ext cx="1039585" cy="265279"/>
          </a:xfrm>
          <a:prstGeom prst="rect">
            <a:avLst/>
          </a:prstGeom>
        </p:spPr>
        <p:txBody>
          <a:bodyPr lIns="0" tIns="0" rIns="0" bIns="0" rtlCol="0" anchor="t">
            <a:spAutoFit/>
          </a:bodyPr>
          <a:lstStyle/>
          <a:p>
            <a:pPr algn="ctr">
              <a:lnSpc>
                <a:spcPts val="2031"/>
              </a:lnSpc>
            </a:pPr>
            <a:r>
              <a:rPr lang="en-US" sz="1721" b="1">
                <a:solidFill>
                  <a:srgbClr val="FFFFFF"/>
                </a:solidFill>
                <a:latin typeface="Roboto Bold"/>
                <a:ea typeface="Roboto Bold"/>
                <a:cs typeface="Roboto Bold"/>
                <a:sym typeface="Roboto Bold"/>
              </a:rPr>
              <a:t>-5%</a:t>
            </a:r>
          </a:p>
        </p:txBody>
      </p:sp>
      <p:sp>
        <p:nvSpPr>
          <p:cNvPr id="36" name="TextBox 36"/>
          <p:cNvSpPr txBox="1"/>
          <p:nvPr/>
        </p:nvSpPr>
        <p:spPr>
          <a:xfrm>
            <a:off x="8455920" y="4129432"/>
            <a:ext cx="1176212" cy="284013"/>
          </a:xfrm>
          <a:prstGeom prst="rect">
            <a:avLst/>
          </a:prstGeom>
        </p:spPr>
        <p:txBody>
          <a:bodyPr lIns="0" tIns="0" rIns="0" bIns="0" rtlCol="0" anchor="t">
            <a:spAutoFit/>
          </a:bodyPr>
          <a:lstStyle/>
          <a:p>
            <a:pPr algn="l">
              <a:lnSpc>
                <a:spcPts val="2168"/>
              </a:lnSpc>
              <a:spcBef>
                <a:spcPct val="0"/>
              </a:spcBef>
            </a:pPr>
            <a:r>
              <a:rPr lang="en-US" sz="2065" b="1">
                <a:solidFill>
                  <a:srgbClr val="FFFFFF"/>
                </a:solidFill>
                <a:latin typeface="Roboto Bold"/>
                <a:ea typeface="Roboto Bold"/>
                <a:cs typeface="Roboto Bold"/>
                <a:sym typeface="Roboto Bold"/>
              </a:rPr>
              <a:t>Pequeños</a:t>
            </a:r>
          </a:p>
        </p:txBody>
      </p:sp>
      <p:sp>
        <p:nvSpPr>
          <p:cNvPr id="37" name="TextBox 37"/>
          <p:cNvSpPr txBox="1"/>
          <p:nvPr/>
        </p:nvSpPr>
        <p:spPr>
          <a:xfrm>
            <a:off x="8434246" y="4373725"/>
            <a:ext cx="1197886" cy="299205"/>
          </a:xfrm>
          <a:prstGeom prst="rect">
            <a:avLst/>
          </a:prstGeom>
        </p:spPr>
        <p:txBody>
          <a:bodyPr lIns="0" tIns="0" rIns="0" bIns="0" rtlCol="0" anchor="t">
            <a:spAutoFit/>
          </a:bodyPr>
          <a:lstStyle/>
          <a:p>
            <a:pPr algn="ctr">
              <a:lnSpc>
                <a:spcPts val="2345"/>
              </a:lnSpc>
            </a:pPr>
            <a:r>
              <a:rPr lang="en-US" sz="1606">
                <a:solidFill>
                  <a:srgbClr val="FFFFFF"/>
                </a:solidFill>
                <a:latin typeface="Roboto"/>
                <a:ea typeface="Roboto"/>
                <a:cs typeface="Roboto"/>
                <a:sym typeface="Roboto"/>
              </a:rPr>
              <a:t>(1-3 empl.)</a:t>
            </a:r>
          </a:p>
        </p:txBody>
      </p:sp>
      <p:sp>
        <p:nvSpPr>
          <p:cNvPr id="38" name="TextBox 38"/>
          <p:cNvSpPr txBox="1"/>
          <p:nvPr/>
        </p:nvSpPr>
        <p:spPr>
          <a:xfrm>
            <a:off x="12006939" y="3380436"/>
            <a:ext cx="2370821" cy="284013"/>
          </a:xfrm>
          <a:prstGeom prst="rect">
            <a:avLst/>
          </a:prstGeom>
        </p:spPr>
        <p:txBody>
          <a:bodyPr lIns="0" tIns="0" rIns="0" bIns="0" rtlCol="0" anchor="t">
            <a:spAutoFit/>
          </a:bodyPr>
          <a:lstStyle/>
          <a:p>
            <a:pPr algn="l">
              <a:lnSpc>
                <a:spcPts val="2168"/>
              </a:lnSpc>
              <a:spcBef>
                <a:spcPct val="0"/>
              </a:spcBef>
            </a:pPr>
            <a:r>
              <a:rPr lang="en-US" sz="2065" b="1">
                <a:solidFill>
                  <a:srgbClr val="FFFFFF"/>
                </a:solidFill>
                <a:latin typeface="Roboto Bold"/>
                <a:ea typeface="Roboto Bold"/>
                <a:cs typeface="Roboto Bold"/>
                <a:sym typeface="Roboto Bold"/>
              </a:rPr>
              <a:t>Medianos / Grandes</a:t>
            </a:r>
          </a:p>
        </p:txBody>
      </p:sp>
      <p:sp>
        <p:nvSpPr>
          <p:cNvPr id="39" name="TextBox 39"/>
          <p:cNvSpPr txBox="1"/>
          <p:nvPr/>
        </p:nvSpPr>
        <p:spPr>
          <a:xfrm>
            <a:off x="12588343" y="3690642"/>
            <a:ext cx="1197886" cy="299205"/>
          </a:xfrm>
          <a:prstGeom prst="rect">
            <a:avLst/>
          </a:prstGeom>
        </p:spPr>
        <p:txBody>
          <a:bodyPr lIns="0" tIns="0" rIns="0" bIns="0" rtlCol="0" anchor="t">
            <a:spAutoFit/>
          </a:bodyPr>
          <a:lstStyle/>
          <a:p>
            <a:pPr algn="ctr">
              <a:lnSpc>
                <a:spcPts val="2345"/>
              </a:lnSpc>
            </a:pPr>
            <a:r>
              <a:rPr lang="en-US" sz="1606">
                <a:solidFill>
                  <a:srgbClr val="FFFFFF"/>
                </a:solidFill>
                <a:latin typeface="Roboto"/>
                <a:ea typeface="Roboto"/>
                <a:cs typeface="Roboto"/>
                <a:sym typeface="Roboto"/>
              </a:rPr>
              <a:t>(4 empl. o +)</a:t>
            </a:r>
          </a:p>
        </p:txBody>
      </p:sp>
      <p:sp>
        <p:nvSpPr>
          <p:cNvPr id="40" name="TextBox 40"/>
          <p:cNvSpPr txBox="1"/>
          <p:nvPr/>
        </p:nvSpPr>
        <p:spPr>
          <a:xfrm>
            <a:off x="2360756" y="3824532"/>
            <a:ext cx="1415711" cy="340519"/>
          </a:xfrm>
          <a:prstGeom prst="rect">
            <a:avLst/>
          </a:prstGeom>
        </p:spPr>
        <p:txBody>
          <a:bodyPr lIns="0" tIns="0" rIns="0" bIns="0" rtlCol="0" anchor="t">
            <a:spAutoFit/>
          </a:bodyPr>
          <a:lstStyle/>
          <a:p>
            <a:pPr algn="ctr">
              <a:lnSpc>
                <a:spcPts val="2624"/>
              </a:lnSpc>
              <a:spcBef>
                <a:spcPct val="0"/>
              </a:spcBef>
            </a:pPr>
            <a:r>
              <a:rPr lang="en-US" sz="2499" b="1">
                <a:solidFill>
                  <a:srgbClr val="FFFFFF"/>
                </a:solidFill>
                <a:latin typeface="Roboto Bold"/>
                <a:ea typeface="Roboto Bold"/>
                <a:cs typeface="Roboto Bold"/>
                <a:sym typeface="Roboto Bold"/>
              </a:rPr>
              <a:t>44,3€/h</a:t>
            </a:r>
          </a:p>
        </p:txBody>
      </p:sp>
      <p:sp>
        <p:nvSpPr>
          <p:cNvPr id="41" name="TextBox 41"/>
          <p:cNvSpPr txBox="1"/>
          <p:nvPr/>
        </p:nvSpPr>
        <p:spPr>
          <a:xfrm>
            <a:off x="2096497" y="4298401"/>
            <a:ext cx="2343271" cy="321469"/>
          </a:xfrm>
          <a:prstGeom prst="rect">
            <a:avLst/>
          </a:prstGeom>
        </p:spPr>
        <p:txBody>
          <a:bodyPr lIns="0" tIns="0" rIns="0" bIns="0" rtlCol="0" anchor="t">
            <a:spAutoFit/>
          </a:bodyPr>
          <a:lstStyle/>
          <a:p>
            <a:pPr algn="ctr">
              <a:lnSpc>
                <a:spcPts val="2362"/>
              </a:lnSpc>
              <a:spcBef>
                <a:spcPct val="0"/>
              </a:spcBef>
            </a:pPr>
            <a:r>
              <a:rPr lang="en-US" sz="2250">
                <a:solidFill>
                  <a:srgbClr val="FFFFFF"/>
                </a:solidFill>
                <a:latin typeface="Roboto"/>
                <a:ea typeface="Roboto"/>
                <a:cs typeface="Roboto"/>
                <a:sym typeface="Roboto"/>
              </a:rPr>
              <a:t>es la tarifa oficial</a:t>
            </a:r>
          </a:p>
        </p:txBody>
      </p:sp>
      <p:sp>
        <p:nvSpPr>
          <p:cNvPr id="42" name="TextBox 42"/>
          <p:cNvSpPr txBox="1"/>
          <p:nvPr/>
        </p:nvSpPr>
        <p:spPr>
          <a:xfrm>
            <a:off x="2354406" y="6977811"/>
            <a:ext cx="1415711" cy="340519"/>
          </a:xfrm>
          <a:prstGeom prst="rect">
            <a:avLst/>
          </a:prstGeom>
        </p:spPr>
        <p:txBody>
          <a:bodyPr lIns="0" tIns="0" rIns="0" bIns="0" rtlCol="0" anchor="t">
            <a:spAutoFit/>
          </a:bodyPr>
          <a:lstStyle/>
          <a:p>
            <a:pPr algn="ctr">
              <a:lnSpc>
                <a:spcPts val="2624"/>
              </a:lnSpc>
              <a:spcBef>
                <a:spcPct val="0"/>
              </a:spcBef>
            </a:pPr>
            <a:r>
              <a:rPr lang="en-US" sz="2499" b="1">
                <a:solidFill>
                  <a:srgbClr val="FFFFFF"/>
                </a:solidFill>
                <a:latin typeface="Roboto Bold"/>
                <a:ea typeface="Roboto Bold"/>
                <a:cs typeface="Roboto Bold"/>
                <a:sym typeface="Roboto Bold"/>
              </a:rPr>
              <a:t>42,9 €/h</a:t>
            </a:r>
          </a:p>
        </p:txBody>
      </p:sp>
      <p:sp>
        <p:nvSpPr>
          <p:cNvPr id="43" name="TextBox 43"/>
          <p:cNvSpPr txBox="1"/>
          <p:nvPr/>
        </p:nvSpPr>
        <p:spPr>
          <a:xfrm>
            <a:off x="1920145" y="7451680"/>
            <a:ext cx="2519623" cy="916781"/>
          </a:xfrm>
          <a:prstGeom prst="rect">
            <a:avLst/>
          </a:prstGeom>
        </p:spPr>
        <p:txBody>
          <a:bodyPr lIns="0" tIns="0" rIns="0" bIns="0" rtlCol="0" anchor="t">
            <a:spAutoFit/>
          </a:bodyPr>
          <a:lstStyle/>
          <a:p>
            <a:pPr algn="ctr">
              <a:lnSpc>
                <a:spcPts val="2362"/>
              </a:lnSpc>
              <a:spcBef>
                <a:spcPct val="0"/>
              </a:spcBef>
            </a:pPr>
            <a:r>
              <a:rPr lang="en-US" sz="2250">
                <a:solidFill>
                  <a:srgbClr val="FFFFFF"/>
                </a:solidFill>
                <a:latin typeface="Roboto"/>
                <a:ea typeface="Roboto"/>
                <a:cs typeface="Roboto"/>
                <a:sym typeface="Roboto"/>
              </a:rPr>
              <a:t>es la tarifa finalmente aplicada</a:t>
            </a:r>
          </a:p>
          <a:p>
            <a:pPr algn="ctr">
              <a:lnSpc>
                <a:spcPts val="2362"/>
              </a:lnSpc>
              <a:spcBef>
                <a:spcPct val="0"/>
              </a:spcBef>
            </a:pPr>
            <a:endParaRPr lang="en-US" sz="2250">
              <a:solidFill>
                <a:srgbClr val="FFFFFF"/>
              </a:solidFill>
              <a:latin typeface="Roboto"/>
              <a:ea typeface="Roboto"/>
              <a:cs typeface="Roboto"/>
              <a:sym typeface="Roboto"/>
            </a:endParaRPr>
          </a:p>
        </p:txBody>
      </p:sp>
      <p:sp>
        <p:nvSpPr>
          <p:cNvPr id="44" name="AutoShape 44"/>
          <p:cNvSpPr/>
          <p:nvPr/>
        </p:nvSpPr>
        <p:spPr>
          <a:xfrm>
            <a:off x="3062262" y="4738933"/>
            <a:ext cx="0" cy="668251"/>
          </a:xfrm>
          <a:prstGeom prst="line">
            <a:avLst/>
          </a:prstGeom>
          <a:ln w="47625" cap="flat">
            <a:solidFill>
              <a:srgbClr val="FF5C56"/>
            </a:solidFill>
            <a:prstDash val="solid"/>
            <a:headEnd type="none" w="sm" len="sm"/>
            <a:tailEnd type="none" w="sm" len="sm"/>
          </a:ln>
        </p:spPr>
        <p:txBody>
          <a:bodyPr/>
          <a:lstStyle/>
          <a:p>
            <a:endParaRPr lang="es-ES"/>
          </a:p>
        </p:txBody>
      </p:sp>
      <p:sp>
        <p:nvSpPr>
          <p:cNvPr id="45" name="AutoShape 45"/>
          <p:cNvSpPr/>
          <p:nvPr/>
        </p:nvSpPr>
        <p:spPr>
          <a:xfrm>
            <a:off x="3038449" y="6064320"/>
            <a:ext cx="0" cy="668251"/>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46" name="Group 46"/>
          <p:cNvGrpSpPr/>
          <p:nvPr/>
        </p:nvGrpSpPr>
        <p:grpSpPr>
          <a:xfrm>
            <a:off x="2570860" y="5275342"/>
            <a:ext cx="954080" cy="836210"/>
            <a:chOff x="0" y="0"/>
            <a:chExt cx="927370" cy="812800"/>
          </a:xfrm>
        </p:grpSpPr>
        <p:sp>
          <p:nvSpPr>
            <p:cNvPr id="47" name="Freeform 4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48" name="TextBox 4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49" name="Group 49"/>
          <p:cNvGrpSpPr/>
          <p:nvPr/>
        </p:nvGrpSpPr>
        <p:grpSpPr>
          <a:xfrm>
            <a:off x="2601414" y="5310405"/>
            <a:ext cx="874069" cy="766084"/>
            <a:chOff x="0" y="0"/>
            <a:chExt cx="927370" cy="812800"/>
          </a:xfrm>
        </p:grpSpPr>
        <p:sp>
          <p:nvSpPr>
            <p:cNvPr id="50" name="Freeform 5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51" name="TextBox 51"/>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52" name="TextBox 52"/>
          <p:cNvSpPr txBox="1"/>
          <p:nvPr/>
        </p:nvSpPr>
        <p:spPr>
          <a:xfrm>
            <a:off x="2340984" y="5512335"/>
            <a:ext cx="1394930" cy="352699"/>
          </a:xfrm>
          <a:prstGeom prst="rect">
            <a:avLst/>
          </a:prstGeom>
        </p:spPr>
        <p:txBody>
          <a:bodyPr lIns="0" tIns="0" rIns="0" bIns="0" rtlCol="0" anchor="t">
            <a:spAutoFit/>
          </a:bodyPr>
          <a:lstStyle/>
          <a:p>
            <a:pPr algn="ctr">
              <a:lnSpc>
                <a:spcPts val="2725"/>
              </a:lnSpc>
            </a:pPr>
            <a:r>
              <a:rPr lang="en-US" sz="2309" b="1">
                <a:solidFill>
                  <a:srgbClr val="FFFFFF"/>
                </a:solidFill>
                <a:latin typeface="Roboto Bold"/>
                <a:ea typeface="Roboto Bold"/>
                <a:cs typeface="Roboto Bold"/>
                <a:sym typeface="Roboto Bold"/>
              </a:rPr>
              <a:t>-3,1%</a:t>
            </a:r>
          </a:p>
        </p:txBody>
      </p:sp>
      <p:sp>
        <p:nvSpPr>
          <p:cNvPr id="53" name="AutoShape 53"/>
          <p:cNvSpPr/>
          <p:nvPr/>
        </p:nvSpPr>
        <p:spPr>
          <a:xfrm flipV="1">
            <a:off x="5171314" y="3546924"/>
            <a:ext cx="0" cy="4671746"/>
          </a:xfrm>
          <a:prstGeom prst="line">
            <a:avLst/>
          </a:prstGeom>
          <a:ln w="47625" cap="flat">
            <a:solidFill>
              <a:srgbClr val="FFFFFF"/>
            </a:solidFill>
            <a:prstDash val="sysDot"/>
            <a:headEnd type="none" w="sm" len="sm"/>
            <a:tailEnd type="none" w="sm" len="sm"/>
          </a:ln>
        </p:spPr>
        <p:txBody>
          <a:bodyPr/>
          <a:lstStyle/>
          <a:p>
            <a:endParaRPr lang="es-ES"/>
          </a:p>
        </p:txBody>
      </p:sp>
      <p:sp>
        <p:nvSpPr>
          <p:cNvPr id="54" name="Freeform 54"/>
          <p:cNvSpPr/>
          <p:nvPr/>
        </p:nvSpPr>
        <p:spPr>
          <a:xfrm>
            <a:off x="849947" y="8618493"/>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55" name="TextBox 55"/>
          <p:cNvSpPr txBox="1"/>
          <p:nvPr/>
        </p:nvSpPr>
        <p:spPr>
          <a:xfrm>
            <a:off x="1329364" y="8571460"/>
            <a:ext cx="16069133"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En talleres independientes de RED de pequeño tamaño el diferencial entre la mano de obra oficial y la finalmente aplicada es del 3% (41,7€ vs. 42,8€)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5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6"/>
                                        </p:tgtEl>
                                      </p:cBhvr>
                                    </p:cmd>
                                  </p:childTnLst>
                                </p:cTn>
                              </p:par>
                            </p:childTnLst>
                          </p:cTn>
                        </p:par>
                      </p:childTnLst>
                    </p:cTn>
                  </p:par>
                </p:childTnLst>
              </p:cTn>
              <p:nextCondLst>
                <p:cond evt="onClick" delay="0">
                  <p:tgtEl>
                    <p:spTgt spid="56"/>
                  </p:tgtEl>
                </p:cond>
              </p:nextCondLst>
            </p:seq>
            <p:video>
              <p:cMediaNode vol="80000">
                <p:cTn id="12" repeatCount="indefinite" fill="hold" display="0">
                  <p:stCondLst>
                    <p:cond delay="indefinite"/>
                  </p:stCondLst>
                </p:cTn>
                <p:tgtEl>
                  <p:spTgt spid="56"/>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213" name="Diseño sin título (15)">
            <a:hlinkClick r:id="" action="ppaction://media"/>
            <a:extLst>
              <a:ext uri="{FF2B5EF4-FFF2-40B4-BE49-F238E27FC236}">
                <a16:creationId xmlns:a16="http://schemas.microsoft.com/office/drawing/2014/main" id="{2AF229E4-1413-3668-0B65-54B52C0B962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TextBox 8"/>
          <p:cNvSpPr txBox="1"/>
          <p:nvPr/>
        </p:nvSpPr>
        <p:spPr>
          <a:xfrm>
            <a:off x="1567616" y="1138327"/>
            <a:ext cx="4819323" cy="387382"/>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Influencia del tamaño del taller</a:t>
            </a:r>
          </a:p>
        </p:txBody>
      </p:sp>
      <p:sp>
        <p:nvSpPr>
          <p:cNvPr id="9" name="TextBox 9"/>
          <p:cNvSpPr txBox="1"/>
          <p:nvPr/>
        </p:nvSpPr>
        <p:spPr>
          <a:xfrm>
            <a:off x="2024440" y="2166423"/>
            <a:ext cx="12284184"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A mayor tamaño de taller el porcentaje de profesionales que trabajan las distintas tipologías de mano de obra aumenta, así como el peso de aquellos que aplican una mano de obra distinta a la oficial.</a:t>
            </a:r>
          </a:p>
        </p:txBody>
      </p:sp>
      <p:grpSp>
        <p:nvGrpSpPr>
          <p:cNvPr id="10" name="Group 10"/>
          <p:cNvGrpSpPr/>
          <p:nvPr/>
        </p:nvGrpSpPr>
        <p:grpSpPr>
          <a:xfrm>
            <a:off x="4864494" y="5107373"/>
            <a:ext cx="1202781" cy="311612"/>
            <a:chOff x="0" y="0"/>
            <a:chExt cx="607444" cy="157374"/>
          </a:xfrm>
        </p:grpSpPr>
        <p:sp>
          <p:nvSpPr>
            <p:cNvPr id="11" name="Freeform 1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2" name="TextBox 1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 name="Group 13"/>
          <p:cNvGrpSpPr/>
          <p:nvPr/>
        </p:nvGrpSpPr>
        <p:grpSpPr>
          <a:xfrm>
            <a:off x="4864494" y="5508396"/>
            <a:ext cx="1202781" cy="311612"/>
            <a:chOff x="0" y="0"/>
            <a:chExt cx="607444" cy="157374"/>
          </a:xfrm>
        </p:grpSpPr>
        <p:sp>
          <p:nvSpPr>
            <p:cNvPr id="14" name="Freeform 1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 name="TextBox 1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 name="TextBox 16"/>
          <p:cNvSpPr txBox="1"/>
          <p:nvPr/>
        </p:nvSpPr>
        <p:spPr>
          <a:xfrm>
            <a:off x="4910882"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sp>
        <p:nvSpPr>
          <p:cNvPr id="17" name="TextBox 17"/>
          <p:cNvSpPr txBox="1"/>
          <p:nvPr/>
        </p:nvSpPr>
        <p:spPr>
          <a:xfrm>
            <a:off x="4910882"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grpSp>
        <p:nvGrpSpPr>
          <p:cNvPr id="18" name="Group 18"/>
          <p:cNvGrpSpPr/>
          <p:nvPr/>
        </p:nvGrpSpPr>
        <p:grpSpPr>
          <a:xfrm>
            <a:off x="4864494" y="5909419"/>
            <a:ext cx="1202781" cy="311612"/>
            <a:chOff x="0" y="0"/>
            <a:chExt cx="607444" cy="157374"/>
          </a:xfrm>
        </p:grpSpPr>
        <p:sp>
          <p:nvSpPr>
            <p:cNvPr id="19" name="Freeform 1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0" name="TextBox 2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1" name="Group 21"/>
          <p:cNvGrpSpPr/>
          <p:nvPr/>
        </p:nvGrpSpPr>
        <p:grpSpPr>
          <a:xfrm>
            <a:off x="4866185" y="6310638"/>
            <a:ext cx="1202781" cy="311612"/>
            <a:chOff x="0" y="0"/>
            <a:chExt cx="607444" cy="157374"/>
          </a:xfrm>
        </p:grpSpPr>
        <p:sp>
          <p:nvSpPr>
            <p:cNvPr id="22" name="Freeform 2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3" name="TextBox 2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4" name="TextBox 24"/>
          <p:cNvSpPr txBox="1"/>
          <p:nvPr/>
        </p:nvSpPr>
        <p:spPr>
          <a:xfrm>
            <a:off x="4910882" y="598656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68%</a:t>
            </a:r>
          </a:p>
        </p:txBody>
      </p:sp>
      <p:sp>
        <p:nvSpPr>
          <p:cNvPr id="25" name="TextBox 25"/>
          <p:cNvSpPr txBox="1"/>
          <p:nvPr/>
        </p:nvSpPr>
        <p:spPr>
          <a:xfrm>
            <a:off x="4910882" y="638759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70%</a:t>
            </a:r>
          </a:p>
        </p:txBody>
      </p:sp>
      <p:grpSp>
        <p:nvGrpSpPr>
          <p:cNvPr id="26" name="Group 26"/>
          <p:cNvGrpSpPr/>
          <p:nvPr/>
        </p:nvGrpSpPr>
        <p:grpSpPr>
          <a:xfrm>
            <a:off x="889290" y="5107373"/>
            <a:ext cx="2492469" cy="311612"/>
            <a:chOff x="0" y="0"/>
            <a:chExt cx="1258779" cy="157374"/>
          </a:xfrm>
        </p:grpSpPr>
        <p:sp>
          <p:nvSpPr>
            <p:cNvPr id="27" name="Freeform 27"/>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28" name="TextBox 28"/>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29" name="TextBox 29"/>
          <p:cNvSpPr txBox="1"/>
          <p:nvPr/>
        </p:nvSpPr>
        <p:spPr>
          <a:xfrm>
            <a:off x="1014707" y="5184522"/>
            <a:ext cx="2226437"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Particulares sin dto</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30" name="Group 30"/>
          <p:cNvGrpSpPr/>
          <p:nvPr/>
        </p:nvGrpSpPr>
        <p:grpSpPr>
          <a:xfrm>
            <a:off x="889290" y="5508396"/>
            <a:ext cx="2492469" cy="311612"/>
            <a:chOff x="0" y="0"/>
            <a:chExt cx="1258779" cy="157374"/>
          </a:xfrm>
        </p:grpSpPr>
        <p:sp>
          <p:nvSpPr>
            <p:cNvPr id="31" name="Freeform 3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32" name="TextBox 3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33" name="TextBox 33"/>
          <p:cNvSpPr txBox="1"/>
          <p:nvPr/>
        </p:nvSpPr>
        <p:spPr>
          <a:xfrm>
            <a:off x="1029904" y="5604367"/>
            <a:ext cx="2211240"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Buenos clientes</a:t>
            </a:r>
          </a:p>
        </p:txBody>
      </p:sp>
      <p:grpSp>
        <p:nvGrpSpPr>
          <p:cNvPr id="34" name="Group 34"/>
          <p:cNvGrpSpPr/>
          <p:nvPr/>
        </p:nvGrpSpPr>
        <p:grpSpPr>
          <a:xfrm>
            <a:off x="889290" y="5910586"/>
            <a:ext cx="2492469" cy="311612"/>
            <a:chOff x="0" y="0"/>
            <a:chExt cx="1258779" cy="157374"/>
          </a:xfrm>
        </p:grpSpPr>
        <p:sp>
          <p:nvSpPr>
            <p:cNvPr id="35" name="Freeform 3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36" name="TextBox 3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37" name="TextBox 37"/>
          <p:cNvSpPr txBox="1"/>
          <p:nvPr/>
        </p:nvSpPr>
        <p:spPr>
          <a:xfrm>
            <a:off x="889290" y="6005600"/>
            <a:ext cx="246282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Flotas / Renting</a:t>
            </a:r>
          </a:p>
        </p:txBody>
      </p:sp>
      <p:grpSp>
        <p:nvGrpSpPr>
          <p:cNvPr id="38" name="Group 38"/>
          <p:cNvGrpSpPr/>
          <p:nvPr/>
        </p:nvGrpSpPr>
        <p:grpSpPr>
          <a:xfrm>
            <a:off x="889290" y="6311609"/>
            <a:ext cx="2492469" cy="311612"/>
            <a:chOff x="0" y="0"/>
            <a:chExt cx="1258779" cy="157374"/>
          </a:xfrm>
        </p:grpSpPr>
        <p:sp>
          <p:nvSpPr>
            <p:cNvPr id="39" name="Freeform 39"/>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40" name="TextBox 40"/>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41" name="TextBox 41"/>
          <p:cNvSpPr txBox="1"/>
          <p:nvPr/>
        </p:nvSpPr>
        <p:spPr>
          <a:xfrm>
            <a:off x="1215226" y="6377586"/>
            <a:ext cx="1810954" cy="374617"/>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Aseguradoras</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42" name="Group 42"/>
          <p:cNvGrpSpPr/>
          <p:nvPr/>
        </p:nvGrpSpPr>
        <p:grpSpPr>
          <a:xfrm>
            <a:off x="4864494" y="4536400"/>
            <a:ext cx="1202781" cy="480394"/>
            <a:chOff x="0" y="0"/>
            <a:chExt cx="607444" cy="242615"/>
          </a:xfrm>
        </p:grpSpPr>
        <p:sp>
          <p:nvSpPr>
            <p:cNvPr id="43" name="Freeform 43"/>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44" name="TextBox 44"/>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45" name="TextBox 45"/>
          <p:cNvSpPr txBox="1"/>
          <p:nvPr/>
        </p:nvSpPr>
        <p:spPr>
          <a:xfrm>
            <a:off x="4889379" y="4606679"/>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Mediano</a:t>
            </a:r>
          </a:p>
          <a:p>
            <a:pPr algn="ctr">
              <a:lnSpc>
                <a:spcPts val="1417"/>
              </a:lnSpc>
              <a:spcBef>
                <a:spcPct val="0"/>
              </a:spcBef>
            </a:pPr>
            <a:r>
              <a:rPr lang="en-US" sz="1349" b="1">
                <a:solidFill>
                  <a:srgbClr val="0A3544"/>
                </a:solidFill>
                <a:latin typeface="Roboto Bold"/>
                <a:ea typeface="Roboto Bold"/>
                <a:cs typeface="Roboto Bold"/>
                <a:sym typeface="Roboto Bold"/>
              </a:rPr>
              <a:t> (4 empl. o +)</a:t>
            </a:r>
          </a:p>
        </p:txBody>
      </p:sp>
      <p:grpSp>
        <p:nvGrpSpPr>
          <p:cNvPr id="46" name="Group 46"/>
          <p:cNvGrpSpPr/>
          <p:nvPr/>
        </p:nvGrpSpPr>
        <p:grpSpPr>
          <a:xfrm>
            <a:off x="3532674" y="5107373"/>
            <a:ext cx="1202781" cy="311612"/>
            <a:chOff x="0" y="0"/>
            <a:chExt cx="607444" cy="157374"/>
          </a:xfrm>
        </p:grpSpPr>
        <p:sp>
          <p:nvSpPr>
            <p:cNvPr id="47" name="Freeform 4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48" name="TextBox 4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49" name="Group 49"/>
          <p:cNvGrpSpPr/>
          <p:nvPr/>
        </p:nvGrpSpPr>
        <p:grpSpPr>
          <a:xfrm>
            <a:off x="3532674" y="5508396"/>
            <a:ext cx="1202781" cy="311612"/>
            <a:chOff x="0" y="0"/>
            <a:chExt cx="607444" cy="157374"/>
          </a:xfrm>
        </p:grpSpPr>
        <p:sp>
          <p:nvSpPr>
            <p:cNvPr id="50" name="Freeform 5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51" name="TextBox 5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52" name="TextBox 52"/>
          <p:cNvSpPr txBox="1"/>
          <p:nvPr/>
        </p:nvSpPr>
        <p:spPr>
          <a:xfrm>
            <a:off x="3579061"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sp>
        <p:nvSpPr>
          <p:cNvPr id="53" name="TextBox 53"/>
          <p:cNvSpPr txBox="1"/>
          <p:nvPr/>
        </p:nvSpPr>
        <p:spPr>
          <a:xfrm>
            <a:off x="3579061"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grpSp>
        <p:nvGrpSpPr>
          <p:cNvPr id="54" name="Group 54"/>
          <p:cNvGrpSpPr/>
          <p:nvPr/>
        </p:nvGrpSpPr>
        <p:grpSpPr>
          <a:xfrm>
            <a:off x="3532674" y="5909419"/>
            <a:ext cx="1202781" cy="311612"/>
            <a:chOff x="0" y="0"/>
            <a:chExt cx="607444" cy="157374"/>
          </a:xfrm>
        </p:grpSpPr>
        <p:sp>
          <p:nvSpPr>
            <p:cNvPr id="55" name="Freeform 5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56" name="TextBox 5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57" name="Group 57"/>
          <p:cNvGrpSpPr/>
          <p:nvPr/>
        </p:nvGrpSpPr>
        <p:grpSpPr>
          <a:xfrm>
            <a:off x="3532674" y="6310442"/>
            <a:ext cx="1202781" cy="311612"/>
            <a:chOff x="0" y="0"/>
            <a:chExt cx="607444" cy="157374"/>
          </a:xfrm>
        </p:grpSpPr>
        <p:sp>
          <p:nvSpPr>
            <p:cNvPr id="58" name="Freeform 5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59" name="TextBox 5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60" name="TextBox 60"/>
          <p:cNvSpPr txBox="1"/>
          <p:nvPr/>
        </p:nvSpPr>
        <p:spPr>
          <a:xfrm>
            <a:off x="3579061" y="598656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45%</a:t>
            </a:r>
          </a:p>
        </p:txBody>
      </p:sp>
      <p:sp>
        <p:nvSpPr>
          <p:cNvPr id="61" name="TextBox 61"/>
          <p:cNvSpPr txBox="1"/>
          <p:nvPr/>
        </p:nvSpPr>
        <p:spPr>
          <a:xfrm>
            <a:off x="3579061" y="638759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63%</a:t>
            </a:r>
          </a:p>
        </p:txBody>
      </p:sp>
      <p:grpSp>
        <p:nvGrpSpPr>
          <p:cNvPr id="62" name="Group 62"/>
          <p:cNvGrpSpPr/>
          <p:nvPr/>
        </p:nvGrpSpPr>
        <p:grpSpPr>
          <a:xfrm>
            <a:off x="3532674" y="4536400"/>
            <a:ext cx="1202781" cy="481365"/>
            <a:chOff x="0" y="0"/>
            <a:chExt cx="607444" cy="243105"/>
          </a:xfrm>
        </p:grpSpPr>
        <p:sp>
          <p:nvSpPr>
            <p:cNvPr id="63" name="Freeform 63"/>
            <p:cNvSpPr/>
            <p:nvPr/>
          </p:nvSpPr>
          <p:spPr>
            <a:xfrm>
              <a:off x="0" y="0"/>
              <a:ext cx="607444" cy="243105"/>
            </a:xfrm>
            <a:custGeom>
              <a:avLst/>
              <a:gdLst/>
              <a:ahLst/>
              <a:cxnLst/>
              <a:rect l="l" t="t" r="r" b="b"/>
              <a:pathLst>
                <a:path w="607444" h="243105">
                  <a:moveTo>
                    <a:pt x="0" y="0"/>
                  </a:moveTo>
                  <a:lnTo>
                    <a:pt x="607444" y="0"/>
                  </a:lnTo>
                  <a:lnTo>
                    <a:pt x="607444" y="243105"/>
                  </a:lnTo>
                  <a:lnTo>
                    <a:pt x="0" y="243105"/>
                  </a:lnTo>
                  <a:close/>
                </a:path>
              </a:pathLst>
            </a:custGeom>
            <a:solidFill>
              <a:srgbClr val="FFFFFF"/>
            </a:solidFill>
          </p:spPr>
          <p:txBody>
            <a:bodyPr/>
            <a:lstStyle/>
            <a:p>
              <a:endParaRPr lang="es-ES"/>
            </a:p>
          </p:txBody>
        </p:sp>
        <p:sp>
          <p:nvSpPr>
            <p:cNvPr id="64" name="TextBox 64"/>
            <p:cNvSpPr txBox="1"/>
            <p:nvPr/>
          </p:nvSpPr>
          <p:spPr>
            <a:xfrm>
              <a:off x="0" y="28575"/>
              <a:ext cx="607444" cy="214530"/>
            </a:xfrm>
            <a:prstGeom prst="rect">
              <a:avLst/>
            </a:prstGeom>
          </p:spPr>
          <p:txBody>
            <a:bodyPr lIns="48450" tIns="48450" rIns="48450" bIns="48450" rtlCol="0" anchor="ctr"/>
            <a:lstStyle/>
            <a:p>
              <a:pPr algn="ctr">
                <a:lnSpc>
                  <a:spcPts val="2634"/>
                </a:lnSpc>
              </a:pPr>
              <a:endParaRPr/>
            </a:p>
          </p:txBody>
        </p:sp>
      </p:grpSp>
      <p:sp>
        <p:nvSpPr>
          <p:cNvPr id="65" name="TextBox 65"/>
          <p:cNvSpPr txBox="1"/>
          <p:nvPr/>
        </p:nvSpPr>
        <p:spPr>
          <a:xfrm>
            <a:off x="3579061" y="4606679"/>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Pequeño</a:t>
            </a:r>
          </a:p>
          <a:p>
            <a:pPr algn="ctr">
              <a:lnSpc>
                <a:spcPts val="1417"/>
              </a:lnSpc>
              <a:spcBef>
                <a:spcPct val="0"/>
              </a:spcBef>
            </a:pPr>
            <a:r>
              <a:rPr lang="en-US" sz="1349" b="1">
                <a:solidFill>
                  <a:srgbClr val="0A3544"/>
                </a:solidFill>
                <a:latin typeface="Roboto Bold"/>
                <a:ea typeface="Roboto Bold"/>
                <a:cs typeface="Roboto Bold"/>
                <a:sym typeface="Roboto Bold"/>
              </a:rPr>
              <a:t> (1-3 empl.)</a:t>
            </a:r>
          </a:p>
        </p:txBody>
      </p:sp>
      <p:grpSp>
        <p:nvGrpSpPr>
          <p:cNvPr id="66" name="Group 66"/>
          <p:cNvGrpSpPr/>
          <p:nvPr/>
        </p:nvGrpSpPr>
        <p:grpSpPr>
          <a:xfrm>
            <a:off x="4864494" y="6742559"/>
            <a:ext cx="1202781" cy="311612"/>
            <a:chOff x="0" y="0"/>
            <a:chExt cx="607444" cy="157374"/>
          </a:xfrm>
        </p:grpSpPr>
        <p:sp>
          <p:nvSpPr>
            <p:cNvPr id="67" name="Freeform 6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68" name="TextBox 6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69" name="TextBox 69"/>
          <p:cNvSpPr txBox="1"/>
          <p:nvPr/>
        </p:nvSpPr>
        <p:spPr>
          <a:xfrm>
            <a:off x="4910882" y="681970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36%</a:t>
            </a:r>
          </a:p>
        </p:txBody>
      </p:sp>
      <p:grpSp>
        <p:nvGrpSpPr>
          <p:cNvPr id="70" name="Group 70"/>
          <p:cNvGrpSpPr/>
          <p:nvPr/>
        </p:nvGrpSpPr>
        <p:grpSpPr>
          <a:xfrm>
            <a:off x="889290" y="6743727"/>
            <a:ext cx="2492469" cy="311612"/>
            <a:chOff x="0" y="0"/>
            <a:chExt cx="1258779" cy="157374"/>
          </a:xfrm>
        </p:grpSpPr>
        <p:sp>
          <p:nvSpPr>
            <p:cNvPr id="71" name="Freeform 7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72" name="TextBox 7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73" name="TextBox 73"/>
          <p:cNvSpPr txBox="1"/>
          <p:nvPr/>
        </p:nvSpPr>
        <p:spPr>
          <a:xfrm>
            <a:off x="987123" y="6823726"/>
            <a:ext cx="228160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Coches eléctricos</a:t>
            </a:r>
          </a:p>
        </p:txBody>
      </p:sp>
      <p:grpSp>
        <p:nvGrpSpPr>
          <p:cNvPr id="74" name="Group 74"/>
          <p:cNvGrpSpPr/>
          <p:nvPr/>
        </p:nvGrpSpPr>
        <p:grpSpPr>
          <a:xfrm>
            <a:off x="3532674" y="6742559"/>
            <a:ext cx="1202781" cy="311612"/>
            <a:chOff x="0" y="0"/>
            <a:chExt cx="607444" cy="157374"/>
          </a:xfrm>
        </p:grpSpPr>
        <p:sp>
          <p:nvSpPr>
            <p:cNvPr id="75" name="Freeform 7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76" name="TextBox 7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77" name="TextBox 77"/>
          <p:cNvSpPr txBox="1"/>
          <p:nvPr/>
        </p:nvSpPr>
        <p:spPr>
          <a:xfrm>
            <a:off x="3579061" y="681970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25%</a:t>
            </a:r>
          </a:p>
        </p:txBody>
      </p:sp>
      <p:grpSp>
        <p:nvGrpSpPr>
          <p:cNvPr id="78" name="Group 78"/>
          <p:cNvGrpSpPr/>
          <p:nvPr/>
        </p:nvGrpSpPr>
        <p:grpSpPr>
          <a:xfrm>
            <a:off x="3532674" y="4099338"/>
            <a:ext cx="3825015" cy="311612"/>
            <a:chOff x="0" y="0"/>
            <a:chExt cx="1931758" cy="157374"/>
          </a:xfrm>
        </p:grpSpPr>
        <p:sp>
          <p:nvSpPr>
            <p:cNvPr id="79" name="Freeform 79"/>
            <p:cNvSpPr/>
            <p:nvPr/>
          </p:nvSpPr>
          <p:spPr>
            <a:xfrm>
              <a:off x="0" y="0"/>
              <a:ext cx="1931758" cy="157374"/>
            </a:xfrm>
            <a:custGeom>
              <a:avLst/>
              <a:gdLst/>
              <a:ahLst/>
              <a:cxnLst/>
              <a:rect l="l" t="t" r="r" b="b"/>
              <a:pathLst>
                <a:path w="1931758" h="157374">
                  <a:moveTo>
                    <a:pt x="0" y="0"/>
                  </a:moveTo>
                  <a:lnTo>
                    <a:pt x="1931758" y="0"/>
                  </a:lnTo>
                  <a:lnTo>
                    <a:pt x="1931758" y="157374"/>
                  </a:lnTo>
                  <a:lnTo>
                    <a:pt x="0" y="157374"/>
                  </a:lnTo>
                  <a:close/>
                </a:path>
              </a:pathLst>
            </a:custGeom>
            <a:solidFill>
              <a:srgbClr val="FF914D"/>
            </a:solidFill>
          </p:spPr>
          <p:txBody>
            <a:bodyPr/>
            <a:lstStyle/>
            <a:p>
              <a:endParaRPr lang="es-ES"/>
            </a:p>
          </p:txBody>
        </p:sp>
        <p:sp>
          <p:nvSpPr>
            <p:cNvPr id="80" name="TextBox 80"/>
            <p:cNvSpPr txBox="1"/>
            <p:nvPr/>
          </p:nvSpPr>
          <p:spPr>
            <a:xfrm>
              <a:off x="0" y="28575"/>
              <a:ext cx="1931758" cy="128799"/>
            </a:xfrm>
            <a:prstGeom prst="rect">
              <a:avLst/>
            </a:prstGeom>
          </p:spPr>
          <p:txBody>
            <a:bodyPr lIns="48450" tIns="48450" rIns="48450" bIns="48450" rtlCol="0" anchor="ctr"/>
            <a:lstStyle/>
            <a:p>
              <a:pPr algn="ctr">
                <a:lnSpc>
                  <a:spcPts val="2634"/>
                </a:lnSpc>
              </a:pPr>
              <a:endParaRPr/>
            </a:p>
          </p:txBody>
        </p:sp>
      </p:grpSp>
      <p:grpSp>
        <p:nvGrpSpPr>
          <p:cNvPr id="81" name="Group 81"/>
          <p:cNvGrpSpPr/>
          <p:nvPr/>
        </p:nvGrpSpPr>
        <p:grpSpPr>
          <a:xfrm>
            <a:off x="6154907" y="5132095"/>
            <a:ext cx="1202781" cy="311612"/>
            <a:chOff x="0" y="0"/>
            <a:chExt cx="607444" cy="157374"/>
          </a:xfrm>
        </p:grpSpPr>
        <p:sp>
          <p:nvSpPr>
            <p:cNvPr id="82" name="Freeform 8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83" name="TextBox 8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84" name="Group 84"/>
          <p:cNvGrpSpPr/>
          <p:nvPr/>
        </p:nvGrpSpPr>
        <p:grpSpPr>
          <a:xfrm>
            <a:off x="6154907" y="5533118"/>
            <a:ext cx="1202781" cy="311612"/>
            <a:chOff x="0" y="0"/>
            <a:chExt cx="607444" cy="157374"/>
          </a:xfrm>
        </p:grpSpPr>
        <p:sp>
          <p:nvSpPr>
            <p:cNvPr id="85" name="Freeform 8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86" name="TextBox 8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87" name="TextBox 87"/>
          <p:cNvSpPr txBox="1"/>
          <p:nvPr/>
        </p:nvSpPr>
        <p:spPr>
          <a:xfrm>
            <a:off x="6201295" y="5209244"/>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100%</a:t>
            </a:r>
          </a:p>
        </p:txBody>
      </p:sp>
      <p:sp>
        <p:nvSpPr>
          <p:cNvPr id="88" name="TextBox 88"/>
          <p:cNvSpPr txBox="1"/>
          <p:nvPr/>
        </p:nvSpPr>
        <p:spPr>
          <a:xfrm>
            <a:off x="6201295" y="5610267"/>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100%</a:t>
            </a:r>
          </a:p>
        </p:txBody>
      </p:sp>
      <p:grpSp>
        <p:nvGrpSpPr>
          <p:cNvPr id="89" name="Group 89"/>
          <p:cNvGrpSpPr/>
          <p:nvPr/>
        </p:nvGrpSpPr>
        <p:grpSpPr>
          <a:xfrm>
            <a:off x="6154907" y="5934141"/>
            <a:ext cx="1202781" cy="311612"/>
            <a:chOff x="0" y="0"/>
            <a:chExt cx="607444" cy="157374"/>
          </a:xfrm>
        </p:grpSpPr>
        <p:sp>
          <p:nvSpPr>
            <p:cNvPr id="90" name="Freeform 9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91" name="TextBox 9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92" name="Group 92"/>
          <p:cNvGrpSpPr/>
          <p:nvPr/>
        </p:nvGrpSpPr>
        <p:grpSpPr>
          <a:xfrm>
            <a:off x="6154907" y="6335164"/>
            <a:ext cx="1202781" cy="311612"/>
            <a:chOff x="0" y="0"/>
            <a:chExt cx="607444" cy="157374"/>
          </a:xfrm>
        </p:grpSpPr>
        <p:sp>
          <p:nvSpPr>
            <p:cNvPr id="93" name="Freeform 9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94" name="TextBox 9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95" name="TextBox 95"/>
          <p:cNvSpPr txBox="1"/>
          <p:nvPr/>
        </p:nvSpPr>
        <p:spPr>
          <a:xfrm>
            <a:off x="6201295" y="6011290"/>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54%</a:t>
            </a:r>
          </a:p>
        </p:txBody>
      </p:sp>
      <p:sp>
        <p:nvSpPr>
          <p:cNvPr id="96" name="TextBox 96"/>
          <p:cNvSpPr txBox="1"/>
          <p:nvPr/>
        </p:nvSpPr>
        <p:spPr>
          <a:xfrm>
            <a:off x="6201295" y="6412313"/>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66%</a:t>
            </a:r>
          </a:p>
        </p:txBody>
      </p:sp>
      <p:grpSp>
        <p:nvGrpSpPr>
          <p:cNvPr id="97" name="Group 97"/>
          <p:cNvGrpSpPr/>
          <p:nvPr/>
        </p:nvGrpSpPr>
        <p:grpSpPr>
          <a:xfrm>
            <a:off x="6154907" y="4561122"/>
            <a:ext cx="1202781" cy="480394"/>
            <a:chOff x="0" y="0"/>
            <a:chExt cx="607444" cy="242615"/>
          </a:xfrm>
        </p:grpSpPr>
        <p:sp>
          <p:nvSpPr>
            <p:cNvPr id="98" name="Freeform 98"/>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914D"/>
            </a:solidFill>
          </p:spPr>
          <p:txBody>
            <a:bodyPr/>
            <a:lstStyle/>
            <a:p>
              <a:endParaRPr lang="es-ES"/>
            </a:p>
          </p:txBody>
        </p:sp>
        <p:sp>
          <p:nvSpPr>
            <p:cNvPr id="99" name="TextBox 99"/>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100" name="TextBox 100"/>
          <p:cNvSpPr txBox="1"/>
          <p:nvPr/>
        </p:nvSpPr>
        <p:spPr>
          <a:xfrm>
            <a:off x="6201295" y="472781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Total</a:t>
            </a:r>
          </a:p>
        </p:txBody>
      </p:sp>
      <p:grpSp>
        <p:nvGrpSpPr>
          <p:cNvPr id="101" name="Group 101"/>
          <p:cNvGrpSpPr/>
          <p:nvPr/>
        </p:nvGrpSpPr>
        <p:grpSpPr>
          <a:xfrm>
            <a:off x="6154907" y="6767281"/>
            <a:ext cx="1202781" cy="311612"/>
            <a:chOff x="0" y="0"/>
            <a:chExt cx="607444" cy="157374"/>
          </a:xfrm>
        </p:grpSpPr>
        <p:sp>
          <p:nvSpPr>
            <p:cNvPr id="102" name="Freeform 10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03" name="TextBox 10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04" name="TextBox 104"/>
          <p:cNvSpPr txBox="1"/>
          <p:nvPr/>
        </p:nvSpPr>
        <p:spPr>
          <a:xfrm>
            <a:off x="6201295" y="684443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30%</a:t>
            </a:r>
          </a:p>
        </p:txBody>
      </p:sp>
      <p:sp>
        <p:nvSpPr>
          <p:cNvPr id="105" name="TextBox 105"/>
          <p:cNvSpPr txBox="1"/>
          <p:nvPr/>
        </p:nvSpPr>
        <p:spPr>
          <a:xfrm>
            <a:off x="3429359" y="4162404"/>
            <a:ext cx="4077855"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 talleres que trabajan clientela de...</a:t>
            </a:r>
          </a:p>
        </p:txBody>
      </p:sp>
      <p:grpSp>
        <p:nvGrpSpPr>
          <p:cNvPr id="106" name="Group 106"/>
          <p:cNvGrpSpPr/>
          <p:nvPr/>
        </p:nvGrpSpPr>
        <p:grpSpPr>
          <a:xfrm>
            <a:off x="13381521" y="5094745"/>
            <a:ext cx="1202781" cy="311612"/>
            <a:chOff x="0" y="0"/>
            <a:chExt cx="607444" cy="157374"/>
          </a:xfrm>
        </p:grpSpPr>
        <p:sp>
          <p:nvSpPr>
            <p:cNvPr id="107" name="Freeform 10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08" name="TextBox 10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09" name="Group 109"/>
          <p:cNvGrpSpPr/>
          <p:nvPr/>
        </p:nvGrpSpPr>
        <p:grpSpPr>
          <a:xfrm>
            <a:off x="13381521" y="5495768"/>
            <a:ext cx="1202781" cy="311612"/>
            <a:chOff x="0" y="0"/>
            <a:chExt cx="607444" cy="157374"/>
          </a:xfrm>
        </p:grpSpPr>
        <p:sp>
          <p:nvSpPr>
            <p:cNvPr id="110" name="Freeform 11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11" name="TextBox 11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12" name="TextBox 112"/>
          <p:cNvSpPr txBox="1"/>
          <p:nvPr/>
        </p:nvSpPr>
        <p:spPr>
          <a:xfrm>
            <a:off x="13427908" y="517189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0%</a:t>
            </a:r>
          </a:p>
        </p:txBody>
      </p:sp>
      <p:sp>
        <p:nvSpPr>
          <p:cNvPr id="113" name="TextBox 113"/>
          <p:cNvSpPr txBox="1"/>
          <p:nvPr/>
        </p:nvSpPr>
        <p:spPr>
          <a:xfrm>
            <a:off x="13427908" y="557291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44%</a:t>
            </a:r>
          </a:p>
        </p:txBody>
      </p:sp>
      <p:grpSp>
        <p:nvGrpSpPr>
          <p:cNvPr id="114" name="Group 114"/>
          <p:cNvGrpSpPr/>
          <p:nvPr/>
        </p:nvGrpSpPr>
        <p:grpSpPr>
          <a:xfrm>
            <a:off x="13381521" y="5896791"/>
            <a:ext cx="1202781" cy="311612"/>
            <a:chOff x="0" y="0"/>
            <a:chExt cx="607444" cy="157374"/>
          </a:xfrm>
        </p:grpSpPr>
        <p:sp>
          <p:nvSpPr>
            <p:cNvPr id="115" name="Freeform 11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16" name="TextBox 11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17" name="Group 117"/>
          <p:cNvGrpSpPr/>
          <p:nvPr/>
        </p:nvGrpSpPr>
        <p:grpSpPr>
          <a:xfrm>
            <a:off x="13383212" y="6298010"/>
            <a:ext cx="1202781" cy="311612"/>
            <a:chOff x="0" y="0"/>
            <a:chExt cx="607444" cy="157374"/>
          </a:xfrm>
        </p:grpSpPr>
        <p:sp>
          <p:nvSpPr>
            <p:cNvPr id="118" name="Freeform 11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19" name="TextBox 11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20" name="TextBox 120"/>
          <p:cNvSpPr txBox="1"/>
          <p:nvPr/>
        </p:nvSpPr>
        <p:spPr>
          <a:xfrm>
            <a:off x="13427908" y="597394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70%</a:t>
            </a:r>
          </a:p>
        </p:txBody>
      </p:sp>
      <p:sp>
        <p:nvSpPr>
          <p:cNvPr id="121" name="TextBox 121"/>
          <p:cNvSpPr txBox="1"/>
          <p:nvPr/>
        </p:nvSpPr>
        <p:spPr>
          <a:xfrm>
            <a:off x="13427908" y="6374964"/>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56%</a:t>
            </a:r>
          </a:p>
        </p:txBody>
      </p:sp>
      <p:grpSp>
        <p:nvGrpSpPr>
          <p:cNvPr id="122" name="Group 122"/>
          <p:cNvGrpSpPr/>
          <p:nvPr/>
        </p:nvGrpSpPr>
        <p:grpSpPr>
          <a:xfrm>
            <a:off x="9406317" y="5094745"/>
            <a:ext cx="2492469" cy="311612"/>
            <a:chOff x="0" y="0"/>
            <a:chExt cx="1258779" cy="157374"/>
          </a:xfrm>
        </p:grpSpPr>
        <p:sp>
          <p:nvSpPr>
            <p:cNvPr id="123" name="Freeform 123"/>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24" name="TextBox 124"/>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25" name="TextBox 125"/>
          <p:cNvSpPr txBox="1"/>
          <p:nvPr/>
        </p:nvSpPr>
        <p:spPr>
          <a:xfrm>
            <a:off x="9531734" y="5171895"/>
            <a:ext cx="2226437"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Particulares sin dto</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126" name="Group 126"/>
          <p:cNvGrpSpPr/>
          <p:nvPr/>
        </p:nvGrpSpPr>
        <p:grpSpPr>
          <a:xfrm>
            <a:off x="9406317" y="5495768"/>
            <a:ext cx="2492469" cy="311612"/>
            <a:chOff x="0" y="0"/>
            <a:chExt cx="1258779" cy="157374"/>
          </a:xfrm>
        </p:grpSpPr>
        <p:sp>
          <p:nvSpPr>
            <p:cNvPr id="127" name="Freeform 127"/>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28" name="TextBox 128"/>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29" name="TextBox 129"/>
          <p:cNvSpPr txBox="1"/>
          <p:nvPr/>
        </p:nvSpPr>
        <p:spPr>
          <a:xfrm>
            <a:off x="9546931" y="5591739"/>
            <a:ext cx="2211240"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Buenos clientes</a:t>
            </a:r>
          </a:p>
        </p:txBody>
      </p:sp>
      <p:grpSp>
        <p:nvGrpSpPr>
          <p:cNvPr id="130" name="Group 130"/>
          <p:cNvGrpSpPr/>
          <p:nvPr/>
        </p:nvGrpSpPr>
        <p:grpSpPr>
          <a:xfrm>
            <a:off x="9406317" y="5897959"/>
            <a:ext cx="2492469" cy="311612"/>
            <a:chOff x="0" y="0"/>
            <a:chExt cx="1258779" cy="157374"/>
          </a:xfrm>
        </p:grpSpPr>
        <p:sp>
          <p:nvSpPr>
            <p:cNvPr id="131" name="Freeform 13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32" name="TextBox 13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33" name="TextBox 133"/>
          <p:cNvSpPr txBox="1"/>
          <p:nvPr/>
        </p:nvSpPr>
        <p:spPr>
          <a:xfrm>
            <a:off x="9406317" y="5992972"/>
            <a:ext cx="246282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Flotas / Renting</a:t>
            </a:r>
          </a:p>
        </p:txBody>
      </p:sp>
      <p:grpSp>
        <p:nvGrpSpPr>
          <p:cNvPr id="134" name="Group 134"/>
          <p:cNvGrpSpPr/>
          <p:nvPr/>
        </p:nvGrpSpPr>
        <p:grpSpPr>
          <a:xfrm>
            <a:off x="9406317" y="6298981"/>
            <a:ext cx="2492469" cy="311612"/>
            <a:chOff x="0" y="0"/>
            <a:chExt cx="1258779" cy="157374"/>
          </a:xfrm>
        </p:grpSpPr>
        <p:sp>
          <p:nvSpPr>
            <p:cNvPr id="135" name="Freeform 13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36" name="TextBox 13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37" name="TextBox 137"/>
          <p:cNvSpPr txBox="1"/>
          <p:nvPr/>
        </p:nvSpPr>
        <p:spPr>
          <a:xfrm>
            <a:off x="9732252" y="6364958"/>
            <a:ext cx="1810954" cy="374617"/>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Aseguradoras</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138" name="Group 138"/>
          <p:cNvGrpSpPr/>
          <p:nvPr/>
        </p:nvGrpSpPr>
        <p:grpSpPr>
          <a:xfrm>
            <a:off x="13381521" y="4523772"/>
            <a:ext cx="1202781" cy="480394"/>
            <a:chOff x="0" y="0"/>
            <a:chExt cx="607444" cy="242615"/>
          </a:xfrm>
        </p:grpSpPr>
        <p:sp>
          <p:nvSpPr>
            <p:cNvPr id="139" name="Freeform 139"/>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140" name="TextBox 140"/>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grpSp>
        <p:nvGrpSpPr>
          <p:cNvPr id="141" name="Group 141"/>
          <p:cNvGrpSpPr/>
          <p:nvPr/>
        </p:nvGrpSpPr>
        <p:grpSpPr>
          <a:xfrm>
            <a:off x="12049700" y="5094745"/>
            <a:ext cx="1202781" cy="311612"/>
            <a:chOff x="0" y="0"/>
            <a:chExt cx="607444" cy="157374"/>
          </a:xfrm>
        </p:grpSpPr>
        <p:sp>
          <p:nvSpPr>
            <p:cNvPr id="142" name="Freeform 14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43" name="TextBox 14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44" name="Group 144"/>
          <p:cNvGrpSpPr/>
          <p:nvPr/>
        </p:nvGrpSpPr>
        <p:grpSpPr>
          <a:xfrm>
            <a:off x="12049700" y="5495768"/>
            <a:ext cx="1202781" cy="311612"/>
            <a:chOff x="0" y="0"/>
            <a:chExt cx="607444" cy="157374"/>
          </a:xfrm>
        </p:grpSpPr>
        <p:sp>
          <p:nvSpPr>
            <p:cNvPr id="145" name="Freeform 14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46" name="TextBox 14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47" name="TextBox 147"/>
          <p:cNvSpPr txBox="1"/>
          <p:nvPr/>
        </p:nvSpPr>
        <p:spPr>
          <a:xfrm>
            <a:off x="12096088" y="517189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0%</a:t>
            </a:r>
          </a:p>
        </p:txBody>
      </p:sp>
      <p:sp>
        <p:nvSpPr>
          <p:cNvPr id="148" name="TextBox 148"/>
          <p:cNvSpPr txBox="1"/>
          <p:nvPr/>
        </p:nvSpPr>
        <p:spPr>
          <a:xfrm>
            <a:off x="12096088" y="557291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18%</a:t>
            </a:r>
          </a:p>
        </p:txBody>
      </p:sp>
      <p:grpSp>
        <p:nvGrpSpPr>
          <p:cNvPr id="149" name="Group 149"/>
          <p:cNvGrpSpPr/>
          <p:nvPr/>
        </p:nvGrpSpPr>
        <p:grpSpPr>
          <a:xfrm>
            <a:off x="12049700" y="5896791"/>
            <a:ext cx="1202781" cy="311612"/>
            <a:chOff x="0" y="0"/>
            <a:chExt cx="607444" cy="157374"/>
          </a:xfrm>
        </p:grpSpPr>
        <p:sp>
          <p:nvSpPr>
            <p:cNvPr id="150" name="Freeform 15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1" name="TextBox 15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52" name="Group 152"/>
          <p:cNvGrpSpPr/>
          <p:nvPr/>
        </p:nvGrpSpPr>
        <p:grpSpPr>
          <a:xfrm>
            <a:off x="12049700" y="6297814"/>
            <a:ext cx="1202781" cy="311612"/>
            <a:chOff x="0" y="0"/>
            <a:chExt cx="607444" cy="157374"/>
          </a:xfrm>
        </p:grpSpPr>
        <p:sp>
          <p:nvSpPr>
            <p:cNvPr id="153" name="Freeform 15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4" name="TextBox 15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55" name="TextBox 155"/>
          <p:cNvSpPr txBox="1"/>
          <p:nvPr/>
        </p:nvSpPr>
        <p:spPr>
          <a:xfrm>
            <a:off x="12096088" y="597394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38%</a:t>
            </a:r>
          </a:p>
        </p:txBody>
      </p:sp>
      <p:sp>
        <p:nvSpPr>
          <p:cNvPr id="156" name="TextBox 156"/>
          <p:cNvSpPr txBox="1"/>
          <p:nvPr/>
        </p:nvSpPr>
        <p:spPr>
          <a:xfrm>
            <a:off x="12096088" y="6374964"/>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47%</a:t>
            </a:r>
          </a:p>
        </p:txBody>
      </p:sp>
      <p:grpSp>
        <p:nvGrpSpPr>
          <p:cNvPr id="157" name="Group 157"/>
          <p:cNvGrpSpPr/>
          <p:nvPr/>
        </p:nvGrpSpPr>
        <p:grpSpPr>
          <a:xfrm>
            <a:off x="12049700" y="4523772"/>
            <a:ext cx="1202781" cy="481365"/>
            <a:chOff x="0" y="0"/>
            <a:chExt cx="607444" cy="243105"/>
          </a:xfrm>
        </p:grpSpPr>
        <p:sp>
          <p:nvSpPr>
            <p:cNvPr id="158" name="Freeform 158"/>
            <p:cNvSpPr/>
            <p:nvPr/>
          </p:nvSpPr>
          <p:spPr>
            <a:xfrm>
              <a:off x="0" y="0"/>
              <a:ext cx="607444" cy="243105"/>
            </a:xfrm>
            <a:custGeom>
              <a:avLst/>
              <a:gdLst/>
              <a:ahLst/>
              <a:cxnLst/>
              <a:rect l="l" t="t" r="r" b="b"/>
              <a:pathLst>
                <a:path w="607444" h="243105">
                  <a:moveTo>
                    <a:pt x="0" y="0"/>
                  </a:moveTo>
                  <a:lnTo>
                    <a:pt x="607444" y="0"/>
                  </a:lnTo>
                  <a:lnTo>
                    <a:pt x="607444" y="243105"/>
                  </a:lnTo>
                  <a:lnTo>
                    <a:pt x="0" y="243105"/>
                  </a:lnTo>
                  <a:close/>
                </a:path>
              </a:pathLst>
            </a:custGeom>
            <a:solidFill>
              <a:srgbClr val="FFFFFF"/>
            </a:solidFill>
          </p:spPr>
          <p:txBody>
            <a:bodyPr/>
            <a:lstStyle/>
            <a:p>
              <a:endParaRPr lang="es-ES"/>
            </a:p>
          </p:txBody>
        </p:sp>
        <p:sp>
          <p:nvSpPr>
            <p:cNvPr id="159" name="TextBox 159"/>
            <p:cNvSpPr txBox="1"/>
            <p:nvPr/>
          </p:nvSpPr>
          <p:spPr>
            <a:xfrm>
              <a:off x="0" y="28575"/>
              <a:ext cx="607444" cy="214530"/>
            </a:xfrm>
            <a:prstGeom prst="rect">
              <a:avLst/>
            </a:prstGeom>
          </p:spPr>
          <p:txBody>
            <a:bodyPr lIns="48450" tIns="48450" rIns="48450" bIns="48450" rtlCol="0" anchor="ctr"/>
            <a:lstStyle/>
            <a:p>
              <a:pPr algn="ctr">
                <a:lnSpc>
                  <a:spcPts val="2634"/>
                </a:lnSpc>
              </a:pPr>
              <a:endParaRPr/>
            </a:p>
          </p:txBody>
        </p:sp>
      </p:grpSp>
      <p:grpSp>
        <p:nvGrpSpPr>
          <p:cNvPr id="160" name="Group 160"/>
          <p:cNvGrpSpPr/>
          <p:nvPr/>
        </p:nvGrpSpPr>
        <p:grpSpPr>
          <a:xfrm>
            <a:off x="13381521" y="6729931"/>
            <a:ext cx="1202781" cy="311612"/>
            <a:chOff x="0" y="0"/>
            <a:chExt cx="607444" cy="157374"/>
          </a:xfrm>
        </p:grpSpPr>
        <p:sp>
          <p:nvSpPr>
            <p:cNvPr id="161" name="Freeform 16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2" name="TextBox 16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3" name="TextBox 163"/>
          <p:cNvSpPr txBox="1"/>
          <p:nvPr/>
        </p:nvSpPr>
        <p:spPr>
          <a:xfrm>
            <a:off x="13427908" y="680708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20%</a:t>
            </a:r>
          </a:p>
        </p:txBody>
      </p:sp>
      <p:grpSp>
        <p:nvGrpSpPr>
          <p:cNvPr id="164" name="Group 164"/>
          <p:cNvGrpSpPr/>
          <p:nvPr/>
        </p:nvGrpSpPr>
        <p:grpSpPr>
          <a:xfrm>
            <a:off x="9406317" y="6731099"/>
            <a:ext cx="2492469" cy="311612"/>
            <a:chOff x="0" y="0"/>
            <a:chExt cx="1258779" cy="157374"/>
          </a:xfrm>
        </p:grpSpPr>
        <p:sp>
          <p:nvSpPr>
            <p:cNvPr id="165" name="Freeform 16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66" name="TextBox 16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67" name="TextBox 167"/>
          <p:cNvSpPr txBox="1"/>
          <p:nvPr/>
        </p:nvSpPr>
        <p:spPr>
          <a:xfrm>
            <a:off x="9504150" y="6811098"/>
            <a:ext cx="228160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Coches eléctricos</a:t>
            </a:r>
          </a:p>
        </p:txBody>
      </p:sp>
      <p:grpSp>
        <p:nvGrpSpPr>
          <p:cNvPr id="168" name="Group 168"/>
          <p:cNvGrpSpPr/>
          <p:nvPr/>
        </p:nvGrpSpPr>
        <p:grpSpPr>
          <a:xfrm>
            <a:off x="12049700" y="6729931"/>
            <a:ext cx="1202781" cy="311612"/>
            <a:chOff x="0" y="0"/>
            <a:chExt cx="607444" cy="157374"/>
          </a:xfrm>
        </p:grpSpPr>
        <p:sp>
          <p:nvSpPr>
            <p:cNvPr id="169" name="Freeform 16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70" name="TextBox 17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71" name="TextBox 171"/>
          <p:cNvSpPr txBox="1"/>
          <p:nvPr/>
        </p:nvSpPr>
        <p:spPr>
          <a:xfrm>
            <a:off x="12096088" y="680708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18%</a:t>
            </a:r>
          </a:p>
        </p:txBody>
      </p:sp>
      <p:grpSp>
        <p:nvGrpSpPr>
          <p:cNvPr id="172" name="Group 172"/>
          <p:cNvGrpSpPr/>
          <p:nvPr/>
        </p:nvGrpSpPr>
        <p:grpSpPr>
          <a:xfrm>
            <a:off x="12049700" y="4086710"/>
            <a:ext cx="3870043" cy="311612"/>
            <a:chOff x="0" y="0"/>
            <a:chExt cx="1954499" cy="157374"/>
          </a:xfrm>
        </p:grpSpPr>
        <p:sp>
          <p:nvSpPr>
            <p:cNvPr id="173" name="Freeform 173"/>
            <p:cNvSpPr/>
            <p:nvPr/>
          </p:nvSpPr>
          <p:spPr>
            <a:xfrm>
              <a:off x="0" y="0"/>
              <a:ext cx="1954499" cy="157374"/>
            </a:xfrm>
            <a:custGeom>
              <a:avLst/>
              <a:gdLst/>
              <a:ahLst/>
              <a:cxnLst/>
              <a:rect l="l" t="t" r="r" b="b"/>
              <a:pathLst>
                <a:path w="1954499" h="157374">
                  <a:moveTo>
                    <a:pt x="0" y="0"/>
                  </a:moveTo>
                  <a:lnTo>
                    <a:pt x="1954499" y="0"/>
                  </a:lnTo>
                  <a:lnTo>
                    <a:pt x="1954499" y="157374"/>
                  </a:lnTo>
                  <a:lnTo>
                    <a:pt x="0" y="157374"/>
                  </a:lnTo>
                  <a:close/>
                </a:path>
              </a:pathLst>
            </a:custGeom>
            <a:solidFill>
              <a:srgbClr val="369AA6"/>
            </a:solidFill>
          </p:spPr>
          <p:txBody>
            <a:bodyPr/>
            <a:lstStyle/>
            <a:p>
              <a:endParaRPr lang="es-ES"/>
            </a:p>
          </p:txBody>
        </p:sp>
        <p:sp>
          <p:nvSpPr>
            <p:cNvPr id="174" name="TextBox 174"/>
            <p:cNvSpPr txBox="1"/>
            <p:nvPr/>
          </p:nvSpPr>
          <p:spPr>
            <a:xfrm>
              <a:off x="0" y="28575"/>
              <a:ext cx="1954499" cy="128799"/>
            </a:xfrm>
            <a:prstGeom prst="rect">
              <a:avLst/>
            </a:prstGeom>
          </p:spPr>
          <p:txBody>
            <a:bodyPr lIns="48450" tIns="48450" rIns="48450" bIns="48450" rtlCol="0" anchor="ctr"/>
            <a:lstStyle/>
            <a:p>
              <a:pPr algn="ctr">
                <a:lnSpc>
                  <a:spcPts val="2634"/>
                </a:lnSpc>
              </a:pPr>
              <a:endParaRPr/>
            </a:p>
          </p:txBody>
        </p:sp>
      </p:grpSp>
      <p:grpSp>
        <p:nvGrpSpPr>
          <p:cNvPr id="175" name="Group 175"/>
          <p:cNvGrpSpPr/>
          <p:nvPr/>
        </p:nvGrpSpPr>
        <p:grpSpPr>
          <a:xfrm>
            <a:off x="14716962" y="5095913"/>
            <a:ext cx="1202781" cy="311612"/>
            <a:chOff x="0" y="0"/>
            <a:chExt cx="607444" cy="157374"/>
          </a:xfrm>
        </p:grpSpPr>
        <p:sp>
          <p:nvSpPr>
            <p:cNvPr id="176" name="Freeform 17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177" name="TextBox 17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78" name="Group 178"/>
          <p:cNvGrpSpPr/>
          <p:nvPr/>
        </p:nvGrpSpPr>
        <p:grpSpPr>
          <a:xfrm>
            <a:off x="14716962" y="5496936"/>
            <a:ext cx="1202781" cy="311612"/>
            <a:chOff x="0" y="0"/>
            <a:chExt cx="607444" cy="157374"/>
          </a:xfrm>
        </p:grpSpPr>
        <p:sp>
          <p:nvSpPr>
            <p:cNvPr id="179" name="Freeform 17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180" name="TextBox 18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81" name="TextBox 181"/>
          <p:cNvSpPr txBox="1"/>
          <p:nvPr/>
        </p:nvSpPr>
        <p:spPr>
          <a:xfrm>
            <a:off x="14763350" y="517306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0%</a:t>
            </a:r>
          </a:p>
        </p:txBody>
      </p:sp>
      <p:sp>
        <p:nvSpPr>
          <p:cNvPr id="182" name="TextBox 182"/>
          <p:cNvSpPr txBox="1"/>
          <p:nvPr/>
        </p:nvSpPr>
        <p:spPr>
          <a:xfrm>
            <a:off x="14763350" y="557408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31%</a:t>
            </a:r>
          </a:p>
        </p:txBody>
      </p:sp>
      <p:grpSp>
        <p:nvGrpSpPr>
          <p:cNvPr id="183" name="Group 183"/>
          <p:cNvGrpSpPr/>
          <p:nvPr/>
        </p:nvGrpSpPr>
        <p:grpSpPr>
          <a:xfrm>
            <a:off x="14716962" y="5897959"/>
            <a:ext cx="1202781" cy="311612"/>
            <a:chOff x="0" y="0"/>
            <a:chExt cx="607444" cy="157374"/>
          </a:xfrm>
        </p:grpSpPr>
        <p:sp>
          <p:nvSpPr>
            <p:cNvPr id="184" name="Freeform 18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185" name="TextBox 18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86" name="Group 186"/>
          <p:cNvGrpSpPr/>
          <p:nvPr/>
        </p:nvGrpSpPr>
        <p:grpSpPr>
          <a:xfrm>
            <a:off x="14716962" y="6298981"/>
            <a:ext cx="1202781" cy="311612"/>
            <a:chOff x="0" y="0"/>
            <a:chExt cx="607444" cy="157374"/>
          </a:xfrm>
        </p:grpSpPr>
        <p:sp>
          <p:nvSpPr>
            <p:cNvPr id="187" name="Freeform 18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188" name="TextBox 18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89" name="TextBox 189"/>
          <p:cNvSpPr txBox="1"/>
          <p:nvPr/>
        </p:nvSpPr>
        <p:spPr>
          <a:xfrm>
            <a:off x="14763350" y="597510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56%</a:t>
            </a:r>
          </a:p>
        </p:txBody>
      </p:sp>
      <p:sp>
        <p:nvSpPr>
          <p:cNvPr id="190" name="TextBox 190"/>
          <p:cNvSpPr txBox="1"/>
          <p:nvPr/>
        </p:nvSpPr>
        <p:spPr>
          <a:xfrm>
            <a:off x="14763350" y="637613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51%</a:t>
            </a:r>
          </a:p>
        </p:txBody>
      </p:sp>
      <p:grpSp>
        <p:nvGrpSpPr>
          <p:cNvPr id="191" name="Group 191"/>
          <p:cNvGrpSpPr/>
          <p:nvPr/>
        </p:nvGrpSpPr>
        <p:grpSpPr>
          <a:xfrm>
            <a:off x="14716962" y="4524940"/>
            <a:ext cx="1202781" cy="480394"/>
            <a:chOff x="0" y="0"/>
            <a:chExt cx="607444" cy="242615"/>
          </a:xfrm>
        </p:grpSpPr>
        <p:sp>
          <p:nvSpPr>
            <p:cNvPr id="192" name="Freeform 192"/>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369AA6"/>
            </a:solidFill>
          </p:spPr>
          <p:txBody>
            <a:bodyPr/>
            <a:lstStyle/>
            <a:p>
              <a:endParaRPr lang="es-ES"/>
            </a:p>
          </p:txBody>
        </p:sp>
        <p:sp>
          <p:nvSpPr>
            <p:cNvPr id="193" name="TextBox 193"/>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194" name="TextBox 194"/>
          <p:cNvSpPr txBox="1"/>
          <p:nvPr/>
        </p:nvSpPr>
        <p:spPr>
          <a:xfrm>
            <a:off x="14763350" y="4691637"/>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Total</a:t>
            </a:r>
          </a:p>
        </p:txBody>
      </p:sp>
      <p:grpSp>
        <p:nvGrpSpPr>
          <p:cNvPr id="195" name="Group 195"/>
          <p:cNvGrpSpPr/>
          <p:nvPr/>
        </p:nvGrpSpPr>
        <p:grpSpPr>
          <a:xfrm>
            <a:off x="14716962" y="6731099"/>
            <a:ext cx="1202781" cy="311612"/>
            <a:chOff x="0" y="0"/>
            <a:chExt cx="607444" cy="157374"/>
          </a:xfrm>
        </p:grpSpPr>
        <p:sp>
          <p:nvSpPr>
            <p:cNvPr id="196" name="Freeform 19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197" name="TextBox 19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98" name="TextBox 198"/>
          <p:cNvSpPr txBox="1"/>
          <p:nvPr/>
        </p:nvSpPr>
        <p:spPr>
          <a:xfrm>
            <a:off x="14763350" y="680824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18%</a:t>
            </a:r>
          </a:p>
        </p:txBody>
      </p:sp>
      <p:sp>
        <p:nvSpPr>
          <p:cNvPr id="199" name="TextBox 199"/>
          <p:cNvSpPr txBox="1"/>
          <p:nvPr/>
        </p:nvSpPr>
        <p:spPr>
          <a:xfrm>
            <a:off x="11943984" y="4149578"/>
            <a:ext cx="4077855"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 talleres que trabajan clientela de...</a:t>
            </a:r>
          </a:p>
        </p:txBody>
      </p:sp>
      <p:grpSp>
        <p:nvGrpSpPr>
          <p:cNvPr id="200" name="Group 200"/>
          <p:cNvGrpSpPr/>
          <p:nvPr/>
        </p:nvGrpSpPr>
        <p:grpSpPr>
          <a:xfrm>
            <a:off x="671649" y="3213515"/>
            <a:ext cx="8000016" cy="588167"/>
            <a:chOff x="0" y="0"/>
            <a:chExt cx="4040271" cy="297044"/>
          </a:xfrm>
        </p:grpSpPr>
        <p:sp>
          <p:nvSpPr>
            <p:cNvPr id="201" name="Freeform 201"/>
            <p:cNvSpPr/>
            <p:nvPr/>
          </p:nvSpPr>
          <p:spPr>
            <a:xfrm>
              <a:off x="0" y="0"/>
              <a:ext cx="4040271" cy="297044"/>
            </a:xfrm>
            <a:custGeom>
              <a:avLst/>
              <a:gdLst/>
              <a:ahLst/>
              <a:cxnLst/>
              <a:rect l="l" t="t" r="r" b="b"/>
              <a:pathLst>
                <a:path w="4040271" h="297044">
                  <a:moveTo>
                    <a:pt x="0" y="0"/>
                  </a:moveTo>
                  <a:lnTo>
                    <a:pt x="4040271" y="0"/>
                  </a:lnTo>
                  <a:lnTo>
                    <a:pt x="4040271" y="297044"/>
                  </a:lnTo>
                  <a:lnTo>
                    <a:pt x="0" y="297044"/>
                  </a:lnTo>
                  <a:close/>
                </a:path>
              </a:pathLst>
            </a:custGeom>
            <a:solidFill>
              <a:srgbClr val="0A3544"/>
            </a:solidFill>
          </p:spPr>
          <p:txBody>
            <a:bodyPr/>
            <a:lstStyle/>
            <a:p>
              <a:endParaRPr lang="es-ES"/>
            </a:p>
          </p:txBody>
        </p:sp>
        <p:sp>
          <p:nvSpPr>
            <p:cNvPr id="202" name="TextBox 202"/>
            <p:cNvSpPr txBox="1"/>
            <p:nvPr/>
          </p:nvSpPr>
          <p:spPr>
            <a:xfrm>
              <a:off x="0" y="28575"/>
              <a:ext cx="4040271" cy="268469"/>
            </a:xfrm>
            <a:prstGeom prst="rect">
              <a:avLst/>
            </a:prstGeom>
          </p:spPr>
          <p:txBody>
            <a:bodyPr lIns="48450" tIns="48450" rIns="48450" bIns="48450" rtlCol="0" anchor="ctr"/>
            <a:lstStyle/>
            <a:p>
              <a:pPr algn="ctr">
                <a:lnSpc>
                  <a:spcPts val="2634"/>
                </a:lnSpc>
              </a:pPr>
              <a:endParaRPr/>
            </a:p>
          </p:txBody>
        </p:sp>
      </p:grpSp>
      <p:sp>
        <p:nvSpPr>
          <p:cNvPr id="203" name="TextBox 203"/>
          <p:cNvSpPr txBox="1"/>
          <p:nvPr/>
        </p:nvSpPr>
        <p:spPr>
          <a:xfrm>
            <a:off x="2310549" y="3356389"/>
            <a:ext cx="4849813" cy="321469"/>
          </a:xfrm>
          <a:prstGeom prst="rect">
            <a:avLst/>
          </a:prstGeom>
        </p:spPr>
        <p:txBody>
          <a:bodyPr lIns="0" tIns="0" rIns="0" bIns="0" rtlCol="0" anchor="t">
            <a:spAutoFit/>
          </a:bodyPr>
          <a:lstStyle/>
          <a:p>
            <a:pPr algn="l">
              <a:lnSpc>
                <a:spcPts val="2362"/>
              </a:lnSpc>
              <a:spcBef>
                <a:spcPct val="0"/>
              </a:spcBef>
            </a:pPr>
            <a:r>
              <a:rPr lang="en-US" sz="2250" b="1">
                <a:solidFill>
                  <a:srgbClr val="FFFFFF"/>
                </a:solidFill>
                <a:latin typeface="Roboto Bold"/>
                <a:ea typeface="Roboto Bold"/>
                <a:cs typeface="Roboto Bold"/>
                <a:sym typeface="Roboto Bold"/>
              </a:rPr>
              <a:t>% de talleres que tienen clientes de....</a:t>
            </a:r>
          </a:p>
        </p:txBody>
      </p:sp>
      <p:grpSp>
        <p:nvGrpSpPr>
          <p:cNvPr id="204" name="Group 204"/>
          <p:cNvGrpSpPr/>
          <p:nvPr/>
        </p:nvGrpSpPr>
        <p:grpSpPr>
          <a:xfrm>
            <a:off x="9188676" y="3165168"/>
            <a:ext cx="8000016" cy="588167"/>
            <a:chOff x="0" y="0"/>
            <a:chExt cx="4040271" cy="297044"/>
          </a:xfrm>
        </p:grpSpPr>
        <p:sp>
          <p:nvSpPr>
            <p:cNvPr id="205" name="Freeform 205"/>
            <p:cNvSpPr/>
            <p:nvPr/>
          </p:nvSpPr>
          <p:spPr>
            <a:xfrm>
              <a:off x="0" y="0"/>
              <a:ext cx="4040271" cy="297044"/>
            </a:xfrm>
            <a:custGeom>
              <a:avLst/>
              <a:gdLst/>
              <a:ahLst/>
              <a:cxnLst/>
              <a:rect l="l" t="t" r="r" b="b"/>
              <a:pathLst>
                <a:path w="4040271" h="297044">
                  <a:moveTo>
                    <a:pt x="0" y="0"/>
                  </a:moveTo>
                  <a:lnTo>
                    <a:pt x="4040271" y="0"/>
                  </a:lnTo>
                  <a:lnTo>
                    <a:pt x="4040271" y="297044"/>
                  </a:lnTo>
                  <a:lnTo>
                    <a:pt x="0" y="297044"/>
                  </a:lnTo>
                  <a:close/>
                </a:path>
              </a:pathLst>
            </a:custGeom>
            <a:solidFill>
              <a:srgbClr val="0A3544"/>
            </a:solidFill>
          </p:spPr>
          <p:txBody>
            <a:bodyPr/>
            <a:lstStyle/>
            <a:p>
              <a:endParaRPr lang="es-ES"/>
            </a:p>
          </p:txBody>
        </p:sp>
        <p:sp>
          <p:nvSpPr>
            <p:cNvPr id="206" name="TextBox 206"/>
            <p:cNvSpPr txBox="1"/>
            <p:nvPr/>
          </p:nvSpPr>
          <p:spPr>
            <a:xfrm>
              <a:off x="0" y="28575"/>
              <a:ext cx="4040271" cy="268469"/>
            </a:xfrm>
            <a:prstGeom prst="rect">
              <a:avLst/>
            </a:prstGeom>
          </p:spPr>
          <p:txBody>
            <a:bodyPr lIns="48450" tIns="48450" rIns="48450" bIns="48450" rtlCol="0" anchor="ctr"/>
            <a:lstStyle/>
            <a:p>
              <a:pPr algn="ctr">
                <a:lnSpc>
                  <a:spcPts val="2634"/>
                </a:lnSpc>
              </a:pPr>
              <a:endParaRPr/>
            </a:p>
          </p:txBody>
        </p:sp>
      </p:grpSp>
      <p:sp>
        <p:nvSpPr>
          <p:cNvPr id="207" name="TextBox 207"/>
          <p:cNvSpPr txBox="1"/>
          <p:nvPr/>
        </p:nvSpPr>
        <p:spPr>
          <a:xfrm>
            <a:off x="10233850" y="3308042"/>
            <a:ext cx="6037263" cy="321469"/>
          </a:xfrm>
          <a:prstGeom prst="rect">
            <a:avLst/>
          </a:prstGeom>
        </p:spPr>
        <p:txBody>
          <a:bodyPr lIns="0" tIns="0" rIns="0" bIns="0" rtlCol="0" anchor="t">
            <a:spAutoFit/>
          </a:bodyPr>
          <a:lstStyle/>
          <a:p>
            <a:pPr algn="l">
              <a:lnSpc>
                <a:spcPts val="2362"/>
              </a:lnSpc>
              <a:spcBef>
                <a:spcPct val="0"/>
              </a:spcBef>
            </a:pPr>
            <a:r>
              <a:rPr lang="en-US" sz="2250" b="1">
                <a:solidFill>
                  <a:srgbClr val="FFFFFF"/>
                </a:solidFill>
                <a:latin typeface="Roboto Bold"/>
                <a:ea typeface="Roboto Bold"/>
                <a:cs typeface="Roboto Bold"/>
                <a:sym typeface="Roboto Bold"/>
              </a:rPr>
              <a:t>% de talleres que aplican distinta mano de obra</a:t>
            </a:r>
          </a:p>
        </p:txBody>
      </p:sp>
      <p:sp>
        <p:nvSpPr>
          <p:cNvPr id="208" name="AutoShape 208"/>
          <p:cNvSpPr/>
          <p:nvPr/>
        </p:nvSpPr>
        <p:spPr>
          <a:xfrm flipV="1">
            <a:off x="8986269" y="3056679"/>
            <a:ext cx="0" cy="4671746"/>
          </a:xfrm>
          <a:prstGeom prst="line">
            <a:avLst/>
          </a:prstGeom>
          <a:ln w="47625" cap="flat">
            <a:solidFill>
              <a:srgbClr val="FFFFFF"/>
            </a:solidFill>
            <a:prstDash val="sysDot"/>
            <a:headEnd type="none" w="sm" len="sm"/>
            <a:tailEnd type="none" w="sm" len="sm"/>
          </a:ln>
        </p:spPr>
        <p:txBody>
          <a:bodyPr/>
          <a:lstStyle/>
          <a:p>
            <a:endParaRPr lang="es-ES"/>
          </a:p>
        </p:txBody>
      </p:sp>
      <p:sp>
        <p:nvSpPr>
          <p:cNvPr id="209" name="Freeform 209"/>
          <p:cNvSpPr/>
          <p:nvPr/>
        </p:nvSpPr>
        <p:spPr>
          <a:xfrm>
            <a:off x="825049" y="8151932"/>
            <a:ext cx="264277" cy="264277"/>
          </a:xfrm>
          <a:custGeom>
            <a:avLst/>
            <a:gdLst/>
            <a:ahLst/>
            <a:cxnLst/>
            <a:rect l="l" t="t" r="r" b="b"/>
            <a:pathLst>
              <a:path w="264277" h="264277">
                <a:moveTo>
                  <a:pt x="0" y="0"/>
                </a:moveTo>
                <a:lnTo>
                  <a:pt x="264277" y="0"/>
                </a:lnTo>
                <a:lnTo>
                  <a:pt x="264277"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10" name="TextBox 210"/>
          <p:cNvSpPr txBox="1"/>
          <p:nvPr/>
        </p:nvSpPr>
        <p:spPr>
          <a:xfrm>
            <a:off x="1304467" y="8104900"/>
            <a:ext cx="16069133"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El 54% de los talleres mecánicos de RED trabajan algo con flotas. De estos el 54% aplica una mano de obra distinta a la oficial para estos clientes.</a:t>
            </a:r>
          </a:p>
        </p:txBody>
      </p:sp>
      <p:sp>
        <p:nvSpPr>
          <p:cNvPr id="211" name="TextBox 211"/>
          <p:cNvSpPr txBox="1"/>
          <p:nvPr/>
        </p:nvSpPr>
        <p:spPr>
          <a:xfrm>
            <a:off x="13360018" y="4594537"/>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Mediano</a:t>
            </a:r>
          </a:p>
          <a:p>
            <a:pPr algn="ctr">
              <a:lnSpc>
                <a:spcPts val="1417"/>
              </a:lnSpc>
              <a:spcBef>
                <a:spcPct val="0"/>
              </a:spcBef>
            </a:pPr>
            <a:r>
              <a:rPr lang="en-US" sz="1349" b="1">
                <a:solidFill>
                  <a:srgbClr val="0A3544"/>
                </a:solidFill>
                <a:latin typeface="Roboto Bold"/>
                <a:ea typeface="Roboto Bold"/>
                <a:cs typeface="Roboto Bold"/>
                <a:sym typeface="Roboto Bold"/>
              </a:rPr>
              <a:t> (4 empl. o +)</a:t>
            </a:r>
          </a:p>
        </p:txBody>
      </p:sp>
      <p:sp>
        <p:nvSpPr>
          <p:cNvPr id="212" name="TextBox 212"/>
          <p:cNvSpPr txBox="1"/>
          <p:nvPr/>
        </p:nvSpPr>
        <p:spPr>
          <a:xfrm>
            <a:off x="12049700" y="4594537"/>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Pequeño</a:t>
            </a:r>
          </a:p>
          <a:p>
            <a:pPr algn="ctr">
              <a:lnSpc>
                <a:spcPts val="1417"/>
              </a:lnSpc>
              <a:spcBef>
                <a:spcPct val="0"/>
              </a:spcBef>
            </a:pPr>
            <a:r>
              <a:rPr lang="en-US" sz="1349" b="1">
                <a:solidFill>
                  <a:srgbClr val="0A3544"/>
                </a:solidFill>
                <a:latin typeface="Roboto Bold"/>
                <a:ea typeface="Roboto Bold"/>
                <a:cs typeface="Roboto Bold"/>
                <a:sym typeface="Roboto Bold"/>
              </a:rPr>
              <a:t> (1-2 empl.)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13"/>
                                        </p:tgtEl>
                                      </p:cBhvr>
                                    </p:cmd>
                                  </p:childTnLst>
                                </p:cTn>
                              </p:par>
                            </p:childTnLst>
                          </p:cTn>
                        </p:par>
                      </p:childTnLst>
                    </p:cTn>
                  </p:par>
                </p:childTnLst>
              </p:cTn>
              <p:nextCondLst>
                <p:cond evt="onClick" delay="0">
                  <p:tgtEl>
                    <p:spTgt spid="213"/>
                  </p:tgtEl>
                </p:cond>
              </p:nextCondLst>
            </p:seq>
            <p:video>
              <p:cMediaNode vol="80000">
                <p:cTn id="12" repeatCount="indefinite" fill="hold" display="0">
                  <p:stCondLst>
                    <p:cond delay="indefinite"/>
                  </p:stCondLst>
                </p:cTn>
                <p:tgtEl>
                  <p:spTgt spid="213"/>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14" name="Diseño sin título (15)">
            <a:hlinkClick r:id="" action="ppaction://media"/>
            <a:extLst>
              <a:ext uri="{FF2B5EF4-FFF2-40B4-BE49-F238E27FC236}">
                <a16:creationId xmlns:a16="http://schemas.microsoft.com/office/drawing/2014/main" id="{8CAEC000-D6DF-B2B4-3B19-C8C8B7E7F15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1186901" y="2533644"/>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TextBox 3"/>
          <p:cNvSpPr txBox="1"/>
          <p:nvPr/>
        </p:nvSpPr>
        <p:spPr>
          <a:xfrm>
            <a:off x="1580557" y="2466969"/>
            <a:ext cx="15360077" cy="369654"/>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La</a:t>
            </a:r>
            <a:r>
              <a:rPr lang="en-US" sz="2000" b="1">
                <a:solidFill>
                  <a:srgbClr val="FFFFFF"/>
                </a:solidFill>
                <a:latin typeface="Roboto Bold"/>
                <a:ea typeface="Roboto Bold"/>
                <a:cs typeface="Roboto Bold"/>
                <a:sym typeface="Roboto Bold"/>
              </a:rPr>
              <a:t> mano de obra “real”</a:t>
            </a:r>
            <a:r>
              <a:rPr lang="en-US" sz="2000">
                <a:solidFill>
                  <a:srgbClr val="FFFFFF"/>
                </a:solidFill>
                <a:latin typeface="Roboto"/>
                <a:ea typeface="Roboto"/>
                <a:cs typeface="Roboto"/>
                <a:sym typeface="Roboto"/>
              </a:rPr>
              <a:t> </a:t>
            </a:r>
            <a:r>
              <a:rPr lang="en-US" sz="2000" b="1">
                <a:solidFill>
                  <a:srgbClr val="FFFFFF"/>
                </a:solidFill>
                <a:latin typeface="Roboto Bold"/>
                <a:ea typeface="Roboto Bold"/>
                <a:cs typeface="Roboto Bold"/>
                <a:sym typeface="Roboto Bold"/>
              </a:rPr>
              <a:t>aplicada</a:t>
            </a:r>
            <a:r>
              <a:rPr lang="en-US" sz="2000">
                <a:solidFill>
                  <a:srgbClr val="FFFFFF"/>
                </a:solidFill>
                <a:latin typeface="Roboto"/>
                <a:ea typeface="Roboto"/>
                <a:cs typeface="Roboto"/>
                <a:sym typeface="Roboto"/>
              </a:rPr>
              <a:t> por los talleres mecánicos de RED es un </a:t>
            </a:r>
            <a:r>
              <a:rPr lang="en-US" sz="2000" b="1">
                <a:solidFill>
                  <a:srgbClr val="FFFFFF"/>
                </a:solidFill>
                <a:latin typeface="Roboto Bold"/>
                <a:ea typeface="Roboto Bold"/>
                <a:cs typeface="Roboto Bold"/>
                <a:sym typeface="Roboto Bold"/>
              </a:rPr>
              <a:t>3% inferior a la marcada como tarifa “oficial”</a:t>
            </a:r>
            <a:r>
              <a:rPr lang="en-US" sz="2000">
                <a:solidFill>
                  <a:srgbClr val="FFFFFF"/>
                </a:solidFill>
                <a:latin typeface="Roboto"/>
                <a:ea typeface="Roboto"/>
                <a:cs typeface="Roboto"/>
                <a:sym typeface="Roboto"/>
              </a:rPr>
              <a:t>. (42,9€ vs 44,3€)</a:t>
            </a:r>
          </a:p>
        </p:txBody>
      </p:sp>
      <p:sp>
        <p:nvSpPr>
          <p:cNvPr id="4" name="Freeform 4"/>
          <p:cNvSpPr/>
          <p:nvPr/>
        </p:nvSpPr>
        <p:spPr>
          <a:xfrm>
            <a:off x="1186901" y="3479560"/>
            <a:ext cx="264277" cy="264277"/>
          </a:xfrm>
          <a:custGeom>
            <a:avLst/>
            <a:gdLst/>
            <a:ahLst/>
            <a:cxnLst/>
            <a:rect l="l" t="t" r="r" b="b"/>
            <a:pathLst>
              <a:path w="264277" h="264277">
                <a:moveTo>
                  <a:pt x="0" y="0"/>
                </a:moveTo>
                <a:lnTo>
                  <a:pt x="264276" y="0"/>
                </a:lnTo>
                <a:lnTo>
                  <a:pt x="264276" y="264277"/>
                </a:lnTo>
                <a:lnTo>
                  <a:pt x="0" y="26427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5" name="TextBox 5"/>
          <p:cNvSpPr txBox="1"/>
          <p:nvPr/>
        </p:nvSpPr>
        <p:spPr>
          <a:xfrm>
            <a:off x="1580557" y="3412885"/>
            <a:ext cx="15160549" cy="369654"/>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La </a:t>
            </a:r>
            <a:r>
              <a:rPr lang="en-US" sz="2000" b="1">
                <a:solidFill>
                  <a:srgbClr val="FFFFFF"/>
                </a:solidFill>
                <a:latin typeface="Roboto Bold"/>
                <a:ea typeface="Roboto Bold"/>
                <a:cs typeface="Roboto Bold"/>
                <a:sym typeface="Roboto Bold"/>
              </a:rPr>
              <a:t>subida</a:t>
            </a:r>
            <a:r>
              <a:rPr lang="en-US" sz="2000">
                <a:solidFill>
                  <a:srgbClr val="FFFFFF"/>
                </a:solidFill>
                <a:latin typeface="Roboto"/>
                <a:ea typeface="Roboto"/>
                <a:cs typeface="Roboto"/>
                <a:sym typeface="Roboto"/>
              </a:rPr>
              <a:t> acumulada </a:t>
            </a:r>
            <a:r>
              <a:rPr lang="en-US" sz="2000" b="1">
                <a:solidFill>
                  <a:srgbClr val="FFFFFF"/>
                </a:solidFill>
                <a:latin typeface="Roboto Bold"/>
                <a:ea typeface="Roboto Bold"/>
                <a:cs typeface="Roboto Bold"/>
                <a:sym typeface="Roboto Bold"/>
              </a:rPr>
              <a:t>respecto a 2024</a:t>
            </a:r>
            <a:r>
              <a:rPr lang="en-US" sz="2000">
                <a:solidFill>
                  <a:srgbClr val="FFFFFF"/>
                </a:solidFill>
                <a:latin typeface="Roboto"/>
                <a:ea typeface="Roboto"/>
                <a:cs typeface="Roboto"/>
                <a:sym typeface="Roboto"/>
              </a:rPr>
              <a:t> de la </a:t>
            </a:r>
            <a:r>
              <a:rPr lang="en-US" sz="2000" b="1">
                <a:solidFill>
                  <a:srgbClr val="FFFFFF"/>
                </a:solidFill>
                <a:latin typeface="Roboto Bold"/>
                <a:ea typeface="Roboto Bold"/>
                <a:cs typeface="Roboto Bold"/>
                <a:sym typeface="Roboto Bold"/>
              </a:rPr>
              <a:t>tarifa “oficial”</a:t>
            </a:r>
            <a:r>
              <a:rPr lang="en-US" sz="2000">
                <a:solidFill>
                  <a:srgbClr val="FFFFFF"/>
                </a:solidFill>
                <a:latin typeface="Roboto"/>
                <a:ea typeface="Roboto"/>
                <a:cs typeface="Roboto"/>
                <a:sym typeface="Roboto"/>
              </a:rPr>
              <a:t> ha sido de un </a:t>
            </a:r>
            <a:r>
              <a:rPr lang="en-US" sz="2000" b="1">
                <a:solidFill>
                  <a:srgbClr val="FFFFFF"/>
                </a:solidFill>
                <a:latin typeface="Roboto Bold"/>
                <a:ea typeface="Roboto Bold"/>
                <a:cs typeface="Roboto Bold"/>
                <a:sym typeface="Roboto Bold"/>
              </a:rPr>
              <a:t>+6%</a:t>
            </a:r>
            <a:r>
              <a:rPr lang="en-US" sz="2000">
                <a:solidFill>
                  <a:srgbClr val="FFFFFF"/>
                </a:solidFill>
                <a:latin typeface="Roboto"/>
                <a:ea typeface="Roboto"/>
                <a:cs typeface="Roboto"/>
                <a:sym typeface="Roboto"/>
              </a:rPr>
              <a:t> (44,3€ vs 41,9€).</a:t>
            </a:r>
          </a:p>
        </p:txBody>
      </p:sp>
      <p:sp>
        <p:nvSpPr>
          <p:cNvPr id="6" name="Freeform 6"/>
          <p:cNvSpPr/>
          <p:nvPr/>
        </p:nvSpPr>
        <p:spPr>
          <a:xfrm>
            <a:off x="1186901" y="4425477"/>
            <a:ext cx="264277" cy="264277"/>
          </a:xfrm>
          <a:custGeom>
            <a:avLst/>
            <a:gdLst/>
            <a:ahLst/>
            <a:cxnLst/>
            <a:rect l="l" t="t" r="r" b="b"/>
            <a:pathLst>
              <a:path w="264277" h="264277">
                <a:moveTo>
                  <a:pt x="0" y="0"/>
                </a:moveTo>
                <a:lnTo>
                  <a:pt x="264276" y="0"/>
                </a:lnTo>
                <a:lnTo>
                  <a:pt x="264276" y="264277"/>
                </a:lnTo>
                <a:lnTo>
                  <a:pt x="0" y="26427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7" name="TextBox 7"/>
          <p:cNvSpPr txBox="1"/>
          <p:nvPr/>
        </p:nvSpPr>
        <p:spPr>
          <a:xfrm>
            <a:off x="1580557" y="4358802"/>
            <a:ext cx="15160549" cy="738673"/>
          </a:xfrm>
          <a:prstGeom prst="rect">
            <a:avLst/>
          </a:prstGeom>
        </p:spPr>
        <p:txBody>
          <a:bodyPr lIns="0" tIns="0" rIns="0" bIns="0" rtlCol="0" anchor="t">
            <a:spAutoFit/>
          </a:bodyPr>
          <a:lstStyle/>
          <a:p>
            <a:pPr algn="l">
              <a:lnSpc>
                <a:spcPts val="2920"/>
              </a:lnSpc>
            </a:pPr>
            <a:r>
              <a:rPr lang="en-US" sz="2000" b="1">
                <a:solidFill>
                  <a:srgbClr val="FFFFFF"/>
                </a:solidFill>
                <a:latin typeface="Roboto Bold"/>
                <a:ea typeface="Roboto Bold"/>
                <a:cs typeface="Roboto Bold"/>
                <a:sym typeface="Roboto Bold"/>
              </a:rPr>
              <a:t>2 de cada 3 talleres </a:t>
            </a:r>
            <a:r>
              <a:rPr lang="en-US" sz="2000">
                <a:solidFill>
                  <a:srgbClr val="FFFFFF"/>
                </a:solidFill>
                <a:latin typeface="Roboto"/>
                <a:ea typeface="Roboto"/>
                <a:cs typeface="Roboto"/>
                <a:sym typeface="Roboto"/>
              </a:rPr>
              <a:t>mecánicos </a:t>
            </a:r>
            <a:r>
              <a:rPr lang="en-US" sz="2000" b="1">
                <a:solidFill>
                  <a:srgbClr val="FFFFFF"/>
                </a:solidFill>
                <a:latin typeface="Roboto Bold"/>
                <a:ea typeface="Roboto Bold"/>
                <a:cs typeface="Roboto Bold"/>
                <a:sym typeface="Roboto Bold"/>
              </a:rPr>
              <a:t>de Red trabajan</a:t>
            </a:r>
            <a:r>
              <a:rPr lang="en-US" sz="2000">
                <a:solidFill>
                  <a:srgbClr val="FFFFFF"/>
                </a:solidFill>
                <a:latin typeface="Roboto"/>
                <a:ea typeface="Roboto"/>
                <a:cs typeface="Roboto"/>
                <a:sym typeface="Roboto"/>
              </a:rPr>
              <a:t> algo </a:t>
            </a:r>
            <a:r>
              <a:rPr lang="en-US" sz="2000" b="1">
                <a:solidFill>
                  <a:srgbClr val="FFFFFF"/>
                </a:solidFill>
                <a:latin typeface="Roboto Bold"/>
                <a:ea typeface="Roboto Bold"/>
                <a:cs typeface="Roboto Bold"/>
                <a:sym typeface="Roboto Bold"/>
              </a:rPr>
              <a:t>con aseguradoras</a:t>
            </a:r>
            <a:r>
              <a:rPr lang="en-US" sz="2000">
                <a:solidFill>
                  <a:srgbClr val="FFFFFF"/>
                </a:solidFill>
                <a:latin typeface="Roboto"/>
                <a:ea typeface="Roboto"/>
                <a:cs typeface="Roboto"/>
                <a:sym typeface="Roboto"/>
              </a:rPr>
              <a:t> (representando el 6% de los clientes de este canal). A esta tipología de cliente es al </a:t>
            </a:r>
            <a:r>
              <a:rPr lang="en-US" sz="2000" b="1">
                <a:solidFill>
                  <a:srgbClr val="FFFFFF"/>
                </a:solidFill>
                <a:latin typeface="Roboto Bold"/>
                <a:ea typeface="Roboto Bold"/>
                <a:cs typeface="Roboto Bold"/>
                <a:sym typeface="Roboto Bold"/>
              </a:rPr>
              <a:t>que le aplican la mano de obra más baja (-7%</a:t>
            </a:r>
            <a:r>
              <a:rPr lang="en-US" sz="2000">
                <a:solidFill>
                  <a:srgbClr val="FFFFFF"/>
                </a:solidFill>
                <a:latin typeface="Roboto"/>
                <a:ea typeface="Roboto"/>
                <a:cs typeface="Roboto"/>
                <a:sym typeface="Roboto"/>
              </a:rPr>
              <a:t> vs tarifa oficial)</a:t>
            </a:r>
          </a:p>
        </p:txBody>
      </p:sp>
      <p:sp>
        <p:nvSpPr>
          <p:cNvPr id="8" name="Freeform 8"/>
          <p:cNvSpPr/>
          <p:nvPr/>
        </p:nvSpPr>
        <p:spPr>
          <a:xfrm>
            <a:off x="1186901" y="5740413"/>
            <a:ext cx="264277" cy="264277"/>
          </a:xfrm>
          <a:custGeom>
            <a:avLst/>
            <a:gdLst/>
            <a:ahLst/>
            <a:cxnLst/>
            <a:rect l="l" t="t" r="r" b="b"/>
            <a:pathLst>
              <a:path w="264277" h="264277">
                <a:moveTo>
                  <a:pt x="0" y="0"/>
                </a:moveTo>
                <a:lnTo>
                  <a:pt x="264276" y="0"/>
                </a:lnTo>
                <a:lnTo>
                  <a:pt x="264276" y="264277"/>
                </a:lnTo>
                <a:lnTo>
                  <a:pt x="0" y="26427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9" name="TextBox 9"/>
          <p:cNvSpPr txBox="1"/>
          <p:nvPr/>
        </p:nvSpPr>
        <p:spPr>
          <a:xfrm>
            <a:off x="1580557" y="5673738"/>
            <a:ext cx="15360077" cy="1107693"/>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Hoy ya un </a:t>
            </a:r>
            <a:r>
              <a:rPr lang="en-US" sz="2000" b="1">
                <a:solidFill>
                  <a:srgbClr val="FFFFFF"/>
                </a:solidFill>
                <a:latin typeface="Roboto Bold"/>
                <a:ea typeface="Roboto Bold"/>
                <a:cs typeface="Roboto Bold"/>
                <a:sym typeface="Roboto Bold"/>
              </a:rPr>
              <a:t>30% de los talleres</a:t>
            </a:r>
            <a:r>
              <a:rPr lang="en-US" sz="2000">
                <a:solidFill>
                  <a:srgbClr val="FFFFFF"/>
                </a:solidFill>
                <a:latin typeface="Roboto"/>
                <a:ea typeface="Roboto"/>
                <a:cs typeface="Roboto"/>
                <a:sym typeface="Roboto"/>
              </a:rPr>
              <a:t> de Red declaran </a:t>
            </a:r>
            <a:r>
              <a:rPr lang="en-US" sz="2000" b="1">
                <a:solidFill>
                  <a:srgbClr val="FFFFFF"/>
                </a:solidFill>
                <a:latin typeface="Roboto Bold"/>
                <a:ea typeface="Roboto Bold"/>
                <a:cs typeface="Roboto Bold"/>
                <a:sym typeface="Roboto Bold"/>
              </a:rPr>
              <a:t>algo de peso en su facturación </a:t>
            </a:r>
            <a:r>
              <a:rPr lang="en-US" sz="2000">
                <a:solidFill>
                  <a:srgbClr val="FFFFFF"/>
                </a:solidFill>
                <a:latin typeface="Roboto"/>
                <a:ea typeface="Roboto"/>
                <a:cs typeface="Roboto"/>
                <a:sym typeface="Roboto"/>
              </a:rPr>
              <a:t>proveniente de </a:t>
            </a:r>
            <a:r>
              <a:rPr lang="en-US" sz="2000" b="1">
                <a:solidFill>
                  <a:srgbClr val="FFFFFF"/>
                </a:solidFill>
                <a:latin typeface="Roboto Bold"/>
                <a:ea typeface="Roboto Bold"/>
                <a:cs typeface="Roboto Bold"/>
                <a:sym typeface="Roboto Bold"/>
              </a:rPr>
              <a:t>coches eléctricos</a:t>
            </a:r>
            <a:r>
              <a:rPr lang="en-US" sz="2000">
                <a:solidFill>
                  <a:srgbClr val="FFFFFF"/>
                </a:solidFill>
                <a:latin typeface="Roboto"/>
                <a:ea typeface="Roboto"/>
                <a:cs typeface="Roboto"/>
                <a:sym typeface="Roboto"/>
              </a:rPr>
              <a:t>, aunque </a:t>
            </a:r>
            <a:r>
              <a:rPr lang="en-US" sz="2000" b="1">
                <a:solidFill>
                  <a:srgbClr val="FFFFFF"/>
                </a:solidFill>
                <a:latin typeface="Roboto Bold"/>
                <a:ea typeface="Roboto Bold"/>
                <a:cs typeface="Roboto Bold"/>
                <a:sym typeface="Roboto Bold"/>
              </a:rPr>
              <a:t>en número de clientes</a:t>
            </a:r>
            <a:r>
              <a:rPr lang="en-US" sz="2000">
                <a:solidFill>
                  <a:srgbClr val="FFFFFF"/>
                </a:solidFill>
                <a:latin typeface="Roboto"/>
                <a:ea typeface="Roboto"/>
                <a:cs typeface="Roboto"/>
                <a:sym typeface="Roboto"/>
              </a:rPr>
              <a:t> representan apenas </a:t>
            </a:r>
            <a:r>
              <a:rPr lang="en-US" sz="2000" b="1">
                <a:solidFill>
                  <a:srgbClr val="FFFFFF"/>
                </a:solidFill>
                <a:latin typeface="Roboto Bold"/>
                <a:ea typeface="Roboto Bold"/>
                <a:cs typeface="Roboto Bold"/>
                <a:sym typeface="Roboto Bold"/>
              </a:rPr>
              <a:t>el 1%</a:t>
            </a:r>
            <a:r>
              <a:rPr lang="en-US" sz="2000">
                <a:solidFill>
                  <a:srgbClr val="FFFFFF"/>
                </a:solidFill>
                <a:latin typeface="Roboto"/>
                <a:ea typeface="Roboto"/>
                <a:cs typeface="Roboto"/>
                <a:sym typeface="Roboto"/>
              </a:rPr>
              <a:t>. Entre estos, un </a:t>
            </a:r>
            <a:r>
              <a:rPr lang="en-US" sz="2000" b="1">
                <a:solidFill>
                  <a:srgbClr val="FFFFFF"/>
                </a:solidFill>
                <a:latin typeface="Roboto Bold"/>
                <a:ea typeface="Roboto Bold"/>
                <a:cs typeface="Roboto Bold"/>
                <a:sym typeface="Roboto Bold"/>
              </a:rPr>
              <a:t>18% declara aplicar una mano de obra distinta</a:t>
            </a:r>
            <a:r>
              <a:rPr lang="en-US" sz="2000">
                <a:solidFill>
                  <a:srgbClr val="FFFFFF"/>
                </a:solidFill>
                <a:latin typeface="Roboto"/>
                <a:ea typeface="Roboto"/>
                <a:cs typeface="Roboto"/>
                <a:sym typeface="Roboto"/>
              </a:rPr>
              <a:t> para estos coches que la tarifa oficial. </a:t>
            </a:r>
          </a:p>
          <a:p>
            <a:pPr algn="l">
              <a:lnSpc>
                <a:spcPts val="2920"/>
              </a:lnSpc>
            </a:pPr>
            <a:endParaRPr lang="en-US" sz="2000">
              <a:solidFill>
                <a:srgbClr val="FFFFFF"/>
              </a:solidFill>
              <a:latin typeface="Roboto"/>
              <a:ea typeface="Roboto"/>
              <a:cs typeface="Roboto"/>
              <a:sym typeface="Roboto"/>
            </a:endParaRPr>
          </a:p>
        </p:txBody>
      </p:sp>
      <p:sp>
        <p:nvSpPr>
          <p:cNvPr id="10" name="Freeform 10"/>
          <p:cNvSpPr/>
          <p:nvPr/>
        </p:nvSpPr>
        <p:spPr>
          <a:xfrm>
            <a:off x="1186901" y="6985526"/>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11" name="TextBox 11"/>
          <p:cNvSpPr txBox="1"/>
          <p:nvPr/>
        </p:nvSpPr>
        <p:spPr>
          <a:xfrm>
            <a:off x="1580557" y="6918851"/>
            <a:ext cx="15360077" cy="369654"/>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2 de cada 3 clientes de los talleres de RED vienen de lo que ellos consideran “Buenos clientes”, es decir, clientes que ya conocen el taller.</a:t>
            </a:r>
          </a:p>
        </p:txBody>
      </p:sp>
      <p:sp>
        <p:nvSpPr>
          <p:cNvPr id="12" name="AutoShape 12"/>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13" name="TextBox 13"/>
          <p:cNvSpPr txBox="1"/>
          <p:nvPr/>
        </p:nvSpPr>
        <p:spPr>
          <a:xfrm>
            <a:off x="1567616" y="1138327"/>
            <a:ext cx="7881184" cy="371897"/>
          </a:xfrm>
          <a:prstGeom prst="rect">
            <a:avLst/>
          </a:prstGeom>
        </p:spPr>
        <p:txBody>
          <a:bodyPr wrap="square" lIns="0" tIns="0" rIns="0" bIns="0" rtlCol="0" anchor="t">
            <a:spAutoFit/>
          </a:bodyPr>
          <a:lstStyle/>
          <a:p>
            <a:pPr algn="l">
              <a:lnSpc>
                <a:spcPts val="2865"/>
              </a:lnSpc>
              <a:spcBef>
                <a:spcPct val="0"/>
              </a:spcBef>
            </a:pPr>
            <a:r>
              <a:rPr lang="en-US" sz="2729" b="1" dirty="0">
                <a:solidFill>
                  <a:srgbClr val="FFFFFF"/>
                </a:solidFill>
                <a:latin typeface="Roboto Bold"/>
                <a:ea typeface="Roboto Bold"/>
                <a:cs typeface="Roboto Bold"/>
                <a:sym typeface="Roboto Bold"/>
              </a:rPr>
              <a:t>Key points taller </a:t>
            </a:r>
            <a:r>
              <a:rPr lang="en-US" sz="2729" b="1" dirty="0" err="1">
                <a:solidFill>
                  <a:srgbClr val="FFFFFF"/>
                </a:solidFill>
                <a:latin typeface="Roboto Bold"/>
                <a:ea typeface="Roboto Bold"/>
                <a:cs typeface="Roboto Bold"/>
                <a:sym typeface="Roboto Bold"/>
              </a:rPr>
              <a:t>mecánico</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independiente</a:t>
            </a:r>
            <a:r>
              <a:rPr lang="en-US" sz="2729" b="1" dirty="0">
                <a:solidFill>
                  <a:srgbClr val="FFFFFF"/>
                </a:solidFill>
                <a:latin typeface="Roboto Bold"/>
                <a:ea typeface="Roboto Bold"/>
                <a:cs typeface="Roboto Bold"/>
                <a:sym typeface="Roboto Bold"/>
              </a:rPr>
              <a:t> de 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repeatCount="indefinite" fill="hold" display="0">
                  <p:stCondLst>
                    <p:cond delay="indefinite"/>
                  </p:stCondLst>
                </p:cTn>
                <p:tgtEl>
                  <p:spTgt spid="1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22" name="Diseño sin título (15)">
            <a:hlinkClick r:id="" action="ppaction://media"/>
            <a:extLst>
              <a:ext uri="{FF2B5EF4-FFF2-40B4-BE49-F238E27FC236}">
                <a16:creationId xmlns:a16="http://schemas.microsoft.com/office/drawing/2014/main" id="{556FFD4E-8F0A-7FFB-BEE2-D7EC4F0BD64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a:extLst>
              <a:ext uri="{FF2B5EF4-FFF2-40B4-BE49-F238E27FC236}">
                <a16:creationId xmlns:a16="http://schemas.microsoft.com/office/drawing/2014/main" id="{01C9D0C5-EE5B-E744-B3C5-F50E897A45E9}"/>
              </a:ext>
            </a:extLst>
          </p:cNvPr>
          <p:cNvSpPr/>
          <p:nvPr/>
        </p:nvSpPr>
        <p:spPr>
          <a:xfrm>
            <a:off x="15764096" y="923229"/>
            <a:ext cx="1554138" cy="458471"/>
          </a:xfrm>
          <a:custGeom>
            <a:avLst/>
            <a:gdLst/>
            <a:ahLst/>
            <a:cxnLst/>
            <a:rect l="l" t="t" r="r" b="b"/>
            <a:pathLst>
              <a:path w="1554138" h="458471">
                <a:moveTo>
                  <a:pt x="0" y="0"/>
                </a:moveTo>
                <a:lnTo>
                  <a:pt x="1554138" y="0"/>
                </a:lnTo>
                <a:lnTo>
                  <a:pt x="1554138" y="458471"/>
                </a:lnTo>
                <a:lnTo>
                  <a:pt x="0" y="4584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AutoShape 3">
            <a:extLst>
              <a:ext uri="{FF2B5EF4-FFF2-40B4-BE49-F238E27FC236}">
                <a16:creationId xmlns:a16="http://schemas.microsoft.com/office/drawing/2014/main" id="{76C1BCBA-026C-C3A6-8C16-85856AFBFB42}"/>
              </a:ext>
            </a:extLst>
          </p:cNvPr>
          <p:cNvSpPr/>
          <p:nvPr/>
        </p:nvSpPr>
        <p:spPr>
          <a:xfrm>
            <a:off x="16027891" y="939641"/>
            <a:ext cx="1290343" cy="0"/>
          </a:xfrm>
          <a:prstGeom prst="line">
            <a:avLst/>
          </a:prstGeom>
          <a:ln w="9525" cap="flat">
            <a:solidFill>
              <a:srgbClr val="FF5C56"/>
            </a:solidFill>
            <a:prstDash val="solid"/>
            <a:headEnd type="none" w="sm" len="sm"/>
            <a:tailEnd type="none" w="sm" len="sm"/>
          </a:ln>
        </p:spPr>
        <p:txBody>
          <a:bodyPr/>
          <a:lstStyle/>
          <a:p>
            <a:endParaRPr lang="es-ES"/>
          </a:p>
        </p:txBody>
      </p:sp>
      <p:sp>
        <p:nvSpPr>
          <p:cNvPr id="4" name="TextBox 4">
            <a:extLst>
              <a:ext uri="{FF2B5EF4-FFF2-40B4-BE49-F238E27FC236}">
                <a16:creationId xmlns:a16="http://schemas.microsoft.com/office/drawing/2014/main" id="{065E9990-80AF-2823-9188-098B1009A7DE}"/>
              </a:ext>
            </a:extLst>
          </p:cNvPr>
          <p:cNvSpPr txBox="1"/>
          <p:nvPr/>
        </p:nvSpPr>
        <p:spPr>
          <a:xfrm>
            <a:off x="15776767" y="694750"/>
            <a:ext cx="672443" cy="178534"/>
          </a:xfrm>
          <a:prstGeom prst="rect">
            <a:avLst/>
          </a:prstGeom>
        </p:spPr>
        <p:txBody>
          <a:bodyPr lIns="0" tIns="0" rIns="0" bIns="0" rtlCol="0" anchor="t">
            <a:spAutoFit/>
          </a:bodyPr>
          <a:lstStyle/>
          <a:p>
            <a:pPr algn="ctr">
              <a:lnSpc>
                <a:spcPts val="1364"/>
              </a:lnSpc>
            </a:pPr>
            <a:r>
              <a:rPr lang="en-US" sz="1299">
                <a:solidFill>
                  <a:srgbClr val="FF5C56"/>
                </a:solidFill>
                <a:latin typeface="Roboto"/>
                <a:ea typeface="Roboto"/>
                <a:cs typeface="Roboto"/>
                <a:sym typeface="Roboto"/>
              </a:rPr>
              <a:t>ESPACIO</a:t>
            </a:r>
          </a:p>
        </p:txBody>
      </p:sp>
      <p:sp>
        <p:nvSpPr>
          <p:cNvPr id="5" name="TextBox 5">
            <a:extLst>
              <a:ext uri="{FF2B5EF4-FFF2-40B4-BE49-F238E27FC236}">
                <a16:creationId xmlns:a16="http://schemas.microsoft.com/office/drawing/2014/main" id="{18E57E70-FCE3-A261-E68C-ED7B23BC09D0}"/>
              </a:ext>
            </a:extLst>
          </p:cNvPr>
          <p:cNvSpPr txBox="1"/>
          <p:nvPr/>
        </p:nvSpPr>
        <p:spPr>
          <a:xfrm>
            <a:off x="16480190" y="694749"/>
            <a:ext cx="893410" cy="179536"/>
          </a:xfrm>
          <a:prstGeom prst="rect">
            <a:avLst/>
          </a:prstGeom>
        </p:spPr>
        <p:txBody>
          <a:bodyPr wrap="square" lIns="0" tIns="0" rIns="0" bIns="0" rtlCol="0" anchor="t">
            <a:spAutoFit/>
          </a:bodyPr>
          <a:lstStyle/>
          <a:p>
            <a:pPr algn="ctr">
              <a:lnSpc>
                <a:spcPts val="1364"/>
              </a:lnSpc>
            </a:pPr>
            <a:r>
              <a:rPr lang="en-US" sz="1299" dirty="0">
                <a:solidFill>
                  <a:srgbClr val="F5F5EF"/>
                </a:solidFill>
                <a:latin typeface="Roboto"/>
                <a:ea typeface="Roboto"/>
                <a:cs typeface="Roboto"/>
                <a:sym typeface="Roboto"/>
              </a:rPr>
              <a:t>POSVENTA</a:t>
            </a:r>
          </a:p>
        </p:txBody>
      </p:sp>
      <p:sp>
        <p:nvSpPr>
          <p:cNvPr id="6" name="TextBox 6">
            <a:extLst>
              <a:ext uri="{FF2B5EF4-FFF2-40B4-BE49-F238E27FC236}">
                <a16:creationId xmlns:a16="http://schemas.microsoft.com/office/drawing/2014/main" id="{8D5EEE98-2220-699E-3814-387EBF3CB5DB}"/>
              </a:ext>
            </a:extLst>
          </p:cNvPr>
          <p:cNvSpPr txBox="1"/>
          <p:nvPr/>
        </p:nvSpPr>
        <p:spPr>
          <a:xfrm>
            <a:off x="468662" y="9395677"/>
            <a:ext cx="2850557" cy="312731"/>
          </a:xfrm>
          <a:prstGeom prst="rect">
            <a:avLst/>
          </a:prstGeom>
        </p:spPr>
        <p:txBody>
          <a:bodyPr lIns="0" tIns="0" rIns="0" bIns="0" rtlCol="0" anchor="t">
            <a:spAutoFit/>
          </a:bodyPr>
          <a:lstStyle/>
          <a:p>
            <a:pPr algn="l">
              <a:lnSpc>
                <a:spcPts val="2684"/>
              </a:lnSpc>
              <a:spcBef>
                <a:spcPct val="0"/>
              </a:spcBef>
            </a:pPr>
            <a:r>
              <a:rPr lang="en-US" sz="1789">
                <a:solidFill>
                  <a:srgbClr val="FFFFFF"/>
                </a:solidFill>
                <a:latin typeface="DIN 2"/>
                <a:ea typeface="DIN 2"/>
                <a:cs typeface="DIN 2"/>
                <a:sym typeface="DIN 2"/>
              </a:rPr>
              <a:t>Fuente: INE</a:t>
            </a:r>
          </a:p>
        </p:txBody>
      </p:sp>
      <p:sp>
        <p:nvSpPr>
          <p:cNvPr id="7" name="Freeform 7">
            <a:extLst>
              <a:ext uri="{FF2B5EF4-FFF2-40B4-BE49-F238E27FC236}">
                <a16:creationId xmlns:a16="http://schemas.microsoft.com/office/drawing/2014/main" id="{1E255252-C02F-C897-4B8E-B862B0042E6A}"/>
              </a:ext>
            </a:extLst>
          </p:cNvPr>
          <p:cNvSpPr/>
          <p:nvPr/>
        </p:nvSpPr>
        <p:spPr>
          <a:xfrm>
            <a:off x="6851362" y="1251878"/>
            <a:ext cx="223630" cy="195397"/>
          </a:xfrm>
          <a:custGeom>
            <a:avLst/>
            <a:gdLst/>
            <a:ahLst/>
            <a:cxnLst/>
            <a:rect l="l" t="t" r="r" b="b"/>
            <a:pathLst>
              <a:path w="223630" h="195397">
                <a:moveTo>
                  <a:pt x="0" y="0"/>
                </a:moveTo>
                <a:lnTo>
                  <a:pt x="223630" y="0"/>
                </a:lnTo>
                <a:lnTo>
                  <a:pt x="223630" y="195397"/>
                </a:lnTo>
                <a:lnTo>
                  <a:pt x="0" y="1953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8" name="Freeform 8">
            <a:extLst>
              <a:ext uri="{FF2B5EF4-FFF2-40B4-BE49-F238E27FC236}">
                <a16:creationId xmlns:a16="http://schemas.microsoft.com/office/drawing/2014/main" id="{38331169-F3E4-A5E7-92DE-3A53A27FD919}"/>
              </a:ext>
            </a:extLst>
          </p:cNvPr>
          <p:cNvSpPr/>
          <p:nvPr/>
        </p:nvSpPr>
        <p:spPr>
          <a:xfrm>
            <a:off x="7116301" y="1251878"/>
            <a:ext cx="271857" cy="195397"/>
          </a:xfrm>
          <a:custGeom>
            <a:avLst/>
            <a:gdLst/>
            <a:ahLst/>
            <a:cxnLst/>
            <a:rect l="l" t="t" r="r" b="b"/>
            <a:pathLst>
              <a:path w="271857" h="195397">
                <a:moveTo>
                  <a:pt x="0" y="0"/>
                </a:moveTo>
                <a:lnTo>
                  <a:pt x="271857" y="0"/>
                </a:lnTo>
                <a:lnTo>
                  <a:pt x="271857" y="195397"/>
                </a:lnTo>
                <a:lnTo>
                  <a:pt x="0" y="19539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9" name="Freeform 9">
            <a:extLst>
              <a:ext uri="{FF2B5EF4-FFF2-40B4-BE49-F238E27FC236}">
                <a16:creationId xmlns:a16="http://schemas.microsoft.com/office/drawing/2014/main" id="{AF25FDCC-064A-3AA7-9FB5-81FCABE630F5}"/>
              </a:ext>
            </a:extLst>
          </p:cNvPr>
          <p:cNvSpPr/>
          <p:nvPr/>
        </p:nvSpPr>
        <p:spPr>
          <a:xfrm>
            <a:off x="7430797" y="1251878"/>
            <a:ext cx="329585" cy="200223"/>
          </a:xfrm>
          <a:custGeom>
            <a:avLst/>
            <a:gdLst/>
            <a:ahLst/>
            <a:cxnLst/>
            <a:rect l="l" t="t" r="r" b="b"/>
            <a:pathLst>
              <a:path w="329585" h="200223">
                <a:moveTo>
                  <a:pt x="0" y="0"/>
                </a:moveTo>
                <a:lnTo>
                  <a:pt x="329585" y="0"/>
                </a:lnTo>
                <a:lnTo>
                  <a:pt x="329585" y="200223"/>
                </a:lnTo>
                <a:lnTo>
                  <a:pt x="0" y="20022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0" name="AutoShape 10">
            <a:extLst>
              <a:ext uri="{FF2B5EF4-FFF2-40B4-BE49-F238E27FC236}">
                <a16:creationId xmlns:a16="http://schemas.microsoft.com/office/drawing/2014/main" id="{BC0DCB81-38B2-3A6C-3D14-6469C11B4203}"/>
              </a:ext>
            </a:extLst>
          </p:cNvPr>
          <p:cNvSpPr/>
          <p:nvPr/>
        </p:nvSpPr>
        <p:spPr>
          <a:xfrm>
            <a:off x="7859656" y="1349577"/>
            <a:ext cx="934515" cy="0"/>
          </a:xfrm>
          <a:prstGeom prst="line">
            <a:avLst/>
          </a:prstGeom>
          <a:ln w="57150" cap="flat">
            <a:solidFill>
              <a:srgbClr val="FF5C56"/>
            </a:solidFill>
            <a:prstDash val="solid"/>
            <a:headEnd type="none" w="sm" len="sm"/>
            <a:tailEnd type="none" w="sm" len="sm"/>
          </a:ln>
        </p:spPr>
        <p:txBody>
          <a:bodyPr/>
          <a:lstStyle/>
          <a:p>
            <a:endParaRPr lang="es-ES"/>
          </a:p>
        </p:txBody>
      </p:sp>
      <p:sp>
        <p:nvSpPr>
          <p:cNvPr id="11" name="AutoShape 11">
            <a:extLst>
              <a:ext uri="{FF2B5EF4-FFF2-40B4-BE49-F238E27FC236}">
                <a16:creationId xmlns:a16="http://schemas.microsoft.com/office/drawing/2014/main" id="{100C7079-1C14-D7DD-10C6-14675F62BEB1}"/>
              </a:ext>
            </a:extLst>
          </p:cNvPr>
          <p:cNvSpPr/>
          <p:nvPr/>
        </p:nvSpPr>
        <p:spPr>
          <a:xfrm>
            <a:off x="1119170" y="1349577"/>
            <a:ext cx="5614645" cy="0"/>
          </a:xfrm>
          <a:prstGeom prst="line">
            <a:avLst/>
          </a:prstGeom>
          <a:ln w="57150" cap="flat">
            <a:solidFill>
              <a:srgbClr val="FF5C56"/>
            </a:solidFill>
            <a:prstDash val="solid"/>
            <a:headEnd type="none" w="sm" len="sm"/>
            <a:tailEnd type="none" w="sm" len="sm"/>
          </a:ln>
        </p:spPr>
        <p:txBody>
          <a:bodyPr/>
          <a:lstStyle/>
          <a:p>
            <a:endParaRPr lang="es-ES"/>
          </a:p>
        </p:txBody>
      </p:sp>
      <p:sp>
        <p:nvSpPr>
          <p:cNvPr id="12" name="TextBox 12">
            <a:extLst>
              <a:ext uri="{FF2B5EF4-FFF2-40B4-BE49-F238E27FC236}">
                <a16:creationId xmlns:a16="http://schemas.microsoft.com/office/drawing/2014/main" id="{66235640-F3DE-58F7-F8BA-D84CEC7A9A23}"/>
              </a:ext>
            </a:extLst>
          </p:cNvPr>
          <p:cNvSpPr txBox="1"/>
          <p:nvPr/>
        </p:nvSpPr>
        <p:spPr>
          <a:xfrm>
            <a:off x="1119170" y="545154"/>
            <a:ext cx="7067920" cy="410369"/>
          </a:xfrm>
          <a:prstGeom prst="rect">
            <a:avLst/>
          </a:prstGeom>
        </p:spPr>
        <p:txBody>
          <a:bodyPr wrap="square" lIns="0" tIns="0" rIns="0" bIns="0" rtlCol="0" anchor="t">
            <a:spAutoFit/>
          </a:bodyPr>
          <a:lstStyle/>
          <a:p>
            <a:pPr algn="l">
              <a:lnSpc>
                <a:spcPts val="3158"/>
              </a:lnSpc>
              <a:spcBef>
                <a:spcPct val="0"/>
              </a:spcBef>
            </a:pPr>
            <a:r>
              <a:rPr lang="en-US" sz="3008" b="1" dirty="0" err="1">
                <a:solidFill>
                  <a:srgbClr val="FFFFFF"/>
                </a:solidFill>
                <a:latin typeface="Roboto Bold"/>
                <a:ea typeface="Roboto Bold"/>
                <a:cs typeface="Roboto Bold"/>
                <a:sym typeface="Roboto Bold"/>
              </a:rPr>
              <a:t>Porcentaje</a:t>
            </a:r>
            <a:r>
              <a:rPr lang="en-US" sz="3008" b="1" dirty="0">
                <a:solidFill>
                  <a:srgbClr val="FFFFFF"/>
                </a:solidFill>
                <a:latin typeface="Roboto Bold"/>
                <a:ea typeface="Roboto Bold"/>
                <a:cs typeface="Roboto Bold"/>
                <a:sym typeface="Roboto Bold"/>
              </a:rPr>
              <a:t> de </a:t>
            </a:r>
            <a:r>
              <a:rPr lang="en-US" sz="3008" b="1" dirty="0" err="1">
                <a:solidFill>
                  <a:srgbClr val="FFFFFF"/>
                </a:solidFill>
                <a:latin typeface="Roboto Bold"/>
                <a:ea typeface="Roboto Bold"/>
                <a:cs typeface="Roboto Bold"/>
                <a:sym typeface="Roboto Bold"/>
              </a:rPr>
              <a:t>facturación</a:t>
            </a:r>
            <a:r>
              <a:rPr lang="en-US" sz="3008" b="1" dirty="0">
                <a:solidFill>
                  <a:srgbClr val="FFFFFF"/>
                </a:solidFill>
                <a:latin typeface="Roboto Bold"/>
                <a:ea typeface="Roboto Bold"/>
                <a:cs typeface="Roboto Bold"/>
                <a:sym typeface="Roboto Bold"/>
              </a:rPr>
              <a:t> </a:t>
            </a:r>
            <a:r>
              <a:rPr lang="en-US" sz="3008" b="1" dirty="0" err="1">
                <a:solidFill>
                  <a:srgbClr val="FFFFFF"/>
                </a:solidFill>
                <a:latin typeface="Roboto Bold"/>
                <a:ea typeface="Roboto Bold"/>
                <a:cs typeface="Roboto Bold"/>
                <a:sym typeface="Roboto Bold"/>
              </a:rPr>
              <a:t>por</a:t>
            </a:r>
            <a:r>
              <a:rPr lang="en-US" sz="3008" b="1" dirty="0">
                <a:solidFill>
                  <a:srgbClr val="FFFFFF"/>
                </a:solidFill>
                <a:latin typeface="Roboto Bold"/>
                <a:ea typeface="Roboto Bold"/>
                <a:cs typeface="Roboto Bold"/>
                <a:sym typeface="Roboto Bold"/>
              </a:rPr>
              <a:t> </a:t>
            </a:r>
            <a:r>
              <a:rPr lang="en-US" sz="3008" b="1" dirty="0" err="1">
                <a:solidFill>
                  <a:srgbClr val="FFFFFF"/>
                </a:solidFill>
                <a:latin typeface="Roboto Bold"/>
                <a:ea typeface="Roboto Bold"/>
                <a:cs typeface="Roboto Bold"/>
                <a:sym typeface="Roboto Bold"/>
              </a:rPr>
              <a:t>actividad</a:t>
            </a:r>
            <a:endParaRPr lang="en-US" sz="3008" b="1" dirty="0">
              <a:solidFill>
                <a:srgbClr val="FFFFFF"/>
              </a:solidFill>
              <a:latin typeface="Roboto Bold"/>
              <a:ea typeface="Roboto Bold"/>
              <a:cs typeface="Roboto Bold"/>
              <a:sym typeface="Roboto Bold"/>
            </a:endParaRPr>
          </a:p>
        </p:txBody>
      </p:sp>
      <p:pic>
        <p:nvPicPr>
          <p:cNvPr id="13" name="Picture 13">
            <a:extLst>
              <a:ext uri="{FF2B5EF4-FFF2-40B4-BE49-F238E27FC236}">
                <a16:creationId xmlns:a16="http://schemas.microsoft.com/office/drawing/2014/main" id="{5E40C691-802B-5AB5-A5D1-1122D8DBBD09}"/>
              </a:ext>
            </a:extLst>
          </p:cNvPr>
          <p:cNvPicPr>
            <a:picLocks noChangeAspect="1"/>
          </p:cNvPicPr>
          <p:nvPr/>
        </p:nvPicPr>
        <p:blipFill>
          <a:blip r:embed="rId9"/>
          <a:stretch>
            <a:fillRect/>
          </a:stretch>
        </p:blipFill>
        <p:spPr>
          <a:xfrm rot="-3470519">
            <a:off x="7195823" y="2682751"/>
            <a:ext cx="4700450" cy="4700450"/>
          </a:xfrm>
          <a:prstGeom prst="rect">
            <a:avLst/>
          </a:prstGeom>
        </p:spPr>
      </p:pic>
      <p:sp>
        <p:nvSpPr>
          <p:cNvPr id="14" name="AutoShape 14">
            <a:extLst>
              <a:ext uri="{FF2B5EF4-FFF2-40B4-BE49-F238E27FC236}">
                <a16:creationId xmlns:a16="http://schemas.microsoft.com/office/drawing/2014/main" id="{3F1B45D2-6DB4-A2B5-E366-C8B91182B87C}"/>
              </a:ext>
            </a:extLst>
          </p:cNvPr>
          <p:cNvSpPr/>
          <p:nvPr/>
        </p:nvSpPr>
        <p:spPr>
          <a:xfrm>
            <a:off x="10227781" y="4089645"/>
            <a:ext cx="2439585" cy="0"/>
          </a:xfrm>
          <a:prstGeom prst="line">
            <a:avLst/>
          </a:prstGeom>
          <a:ln w="28575" cap="flat">
            <a:solidFill>
              <a:srgbClr val="D8D8D8"/>
            </a:solidFill>
            <a:prstDash val="solid"/>
            <a:headEnd type="none" w="sm" len="sm"/>
            <a:tailEnd type="none" w="sm" len="sm"/>
          </a:ln>
        </p:spPr>
        <p:txBody>
          <a:bodyPr/>
          <a:lstStyle/>
          <a:p>
            <a:endParaRPr lang="es-ES"/>
          </a:p>
        </p:txBody>
      </p:sp>
      <p:sp>
        <p:nvSpPr>
          <p:cNvPr id="15" name="TextBox 15">
            <a:extLst>
              <a:ext uri="{FF2B5EF4-FFF2-40B4-BE49-F238E27FC236}">
                <a16:creationId xmlns:a16="http://schemas.microsoft.com/office/drawing/2014/main" id="{715A5CFE-A523-FC94-B616-D2165C6E8839}"/>
              </a:ext>
            </a:extLst>
          </p:cNvPr>
          <p:cNvSpPr txBox="1"/>
          <p:nvPr/>
        </p:nvSpPr>
        <p:spPr>
          <a:xfrm>
            <a:off x="12859296" y="4011657"/>
            <a:ext cx="2454810" cy="599016"/>
          </a:xfrm>
          <a:prstGeom prst="rect">
            <a:avLst/>
          </a:prstGeom>
        </p:spPr>
        <p:txBody>
          <a:bodyPr lIns="0" tIns="0" rIns="0" bIns="0" rtlCol="0" anchor="t">
            <a:spAutoFit/>
          </a:bodyPr>
          <a:lstStyle/>
          <a:p>
            <a:pPr algn="l">
              <a:lnSpc>
                <a:spcPts val="2385"/>
              </a:lnSpc>
              <a:spcBef>
                <a:spcPct val="0"/>
              </a:spcBef>
            </a:pPr>
            <a:r>
              <a:rPr lang="en-US" sz="2271">
                <a:solidFill>
                  <a:srgbClr val="FFFFFF"/>
                </a:solidFill>
                <a:latin typeface="Roboto"/>
                <a:ea typeface="Roboto"/>
                <a:cs typeface="Roboto"/>
                <a:sym typeface="Roboto"/>
              </a:rPr>
              <a:t>451 Venta de vehículos de motor</a:t>
            </a:r>
          </a:p>
        </p:txBody>
      </p:sp>
      <p:sp>
        <p:nvSpPr>
          <p:cNvPr id="16" name="TextBox 16">
            <a:extLst>
              <a:ext uri="{FF2B5EF4-FFF2-40B4-BE49-F238E27FC236}">
                <a16:creationId xmlns:a16="http://schemas.microsoft.com/office/drawing/2014/main" id="{E831D3C7-4718-0792-8D1E-13F02D9A6067}"/>
              </a:ext>
            </a:extLst>
          </p:cNvPr>
          <p:cNvSpPr txBox="1"/>
          <p:nvPr/>
        </p:nvSpPr>
        <p:spPr>
          <a:xfrm>
            <a:off x="15433593" y="4066707"/>
            <a:ext cx="1475144" cy="498558"/>
          </a:xfrm>
          <a:prstGeom prst="rect">
            <a:avLst/>
          </a:prstGeom>
        </p:spPr>
        <p:txBody>
          <a:bodyPr lIns="0" tIns="0" rIns="0" bIns="0" rtlCol="0" anchor="t">
            <a:spAutoFit/>
          </a:bodyPr>
          <a:lstStyle/>
          <a:p>
            <a:pPr algn="r">
              <a:lnSpc>
                <a:spcPts val="3730"/>
              </a:lnSpc>
              <a:spcBef>
                <a:spcPct val="0"/>
              </a:spcBef>
            </a:pPr>
            <a:r>
              <a:rPr lang="en-US" sz="3553" b="1">
                <a:solidFill>
                  <a:srgbClr val="FFFFFF"/>
                </a:solidFill>
                <a:latin typeface="Roboto Bold"/>
                <a:ea typeface="Roboto Bold"/>
                <a:cs typeface="Roboto Bold"/>
                <a:sym typeface="Roboto Bold"/>
              </a:rPr>
              <a:t>69,3%</a:t>
            </a:r>
          </a:p>
        </p:txBody>
      </p:sp>
      <p:sp>
        <p:nvSpPr>
          <p:cNvPr id="17" name="AutoShape 17">
            <a:extLst>
              <a:ext uri="{FF2B5EF4-FFF2-40B4-BE49-F238E27FC236}">
                <a16:creationId xmlns:a16="http://schemas.microsoft.com/office/drawing/2014/main" id="{DDD6673E-0480-CAC9-B606-A8826D9C24C2}"/>
              </a:ext>
            </a:extLst>
          </p:cNvPr>
          <p:cNvSpPr/>
          <p:nvPr/>
        </p:nvSpPr>
        <p:spPr>
          <a:xfrm flipV="1">
            <a:off x="15523639" y="4059351"/>
            <a:ext cx="0" cy="460271"/>
          </a:xfrm>
          <a:prstGeom prst="line">
            <a:avLst/>
          </a:prstGeom>
          <a:ln w="38100" cap="flat">
            <a:solidFill>
              <a:srgbClr val="D8D8D8"/>
            </a:solidFill>
            <a:prstDash val="solid"/>
            <a:headEnd type="none" w="sm" len="sm"/>
            <a:tailEnd type="none" w="sm" len="sm"/>
          </a:ln>
        </p:spPr>
        <p:txBody>
          <a:bodyPr/>
          <a:lstStyle/>
          <a:p>
            <a:endParaRPr lang="es-ES"/>
          </a:p>
        </p:txBody>
      </p:sp>
      <p:sp>
        <p:nvSpPr>
          <p:cNvPr id="18" name="AutoShape 18">
            <a:extLst>
              <a:ext uri="{FF2B5EF4-FFF2-40B4-BE49-F238E27FC236}">
                <a16:creationId xmlns:a16="http://schemas.microsoft.com/office/drawing/2014/main" id="{EB504C6E-062C-E4C8-425F-B2B037E560FB}"/>
              </a:ext>
            </a:extLst>
          </p:cNvPr>
          <p:cNvSpPr/>
          <p:nvPr/>
        </p:nvSpPr>
        <p:spPr>
          <a:xfrm>
            <a:off x="6946144" y="4296877"/>
            <a:ext cx="1240946" cy="0"/>
          </a:xfrm>
          <a:prstGeom prst="line">
            <a:avLst/>
          </a:prstGeom>
          <a:ln w="28575" cap="flat">
            <a:solidFill>
              <a:srgbClr val="009CDF"/>
            </a:solidFill>
            <a:prstDash val="solid"/>
            <a:headEnd type="none" w="sm" len="sm"/>
            <a:tailEnd type="none" w="sm" len="sm"/>
          </a:ln>
        </p:spPr>
        <p:txBody>
          <a:bodyPr/>
          <a:lstStyle/>
          <a:p>
            <a:endParaRPr lang="es-ES"/>
          </a:p>
        </p:txBody>
      </p:sp>
      <p:sp>
        <p:nvSpPr>
          <p:cNvPr id="19" name="TextBox 19">
            <a:extLst>
              <a:ext uri="{FF2B5EF4-FFF2-40B4-BE49-F238E27FC236}">
                <a16:creationId xmlns:a16="http://schemas.microsoft.com/office/drawing/2014/main" id="{D47F2DF4-49CA-F1CE-2730-69B5E0307271}"/>
              </a:ext>
            </a:extLst>
          </p:cNvPr>
          <p:cNvSpPr txBox="1"/>
          <p:nvPr/>
        </p:nvSpPr>
        <p:spPr>
          <a:xfrm>
            <a:off x="2758398" y="3940734"/>
            <a:ext cx="3896663" cy="891171"/>
          </a:xfrm>
          <a:prstGeom prst="rect">
            <a:avLst/>
          </a:prstGeom>
        </p:spPr>
        <p:txBody>
          <a:bodyPr lIns="0" tIns="0" rIns="0" bIns="0" rtlCol="0" anchor="t">
            <a:spAutoFit/>
          </a:bodyPr>
          <a:lstStyle/>
          <a:p>
            <a:pPr algn="r">
              <a:lnSpc>
                <a:spcPts val="2385"/>
              </a:lnSpc>
              <a:spcBef>
                <a:spcPct val="0"/>
              </a:spcBef>
            </a:pPr>
            <a:r>
              <a:rPr lang="en-US" sz="2271">
                <a:solidFill>
                  <a:srgbClr val="FFFFFF"/>
                </a:solidFill>
                <a:latin typeface="Roboto"/>
                <a:ea typeface="Roboto"/>
                <a:cs typeface="Roboto"/>
                <a:sym typeface="Roboto"/>
              </a:rPr>
              <a:t>454 Venta, mantenimiento y reparación de motocicletas y de sus repuestos y accesorios</a:t>
            </a:r>
          </a:p>
        </p:txBody>
      </p:sp>
      <p:sp>
        <p:nvSpPr>
          <p:cNvPr id="20" name="AutoShape 20">
            <a:extLst>
              <a:ext uri="{FF2B5EF4-FFF2-40B4-BE49-F238E27FC236}">
                <a16:creationId xmlns:a16="http://schemas.microsoft.com/office/drawing/2014/main" id="{9EED979C-032B-8D7A-39DA-4AEEF32AFDC1}"/>
              </a:ext>
            </a:extLst>
          </p:cNvPr>
          <p:cNvSpPr/>
          <p:nvPr/>
        </p:nvSpPr>
        <p:spPr>
          <a:xfrm flipH="1" flipV="1">
            <a:off x="2742301" y="4028607"/>
            <a:ext cx="0" cy="460271"/>
          </a:xfrm>
          <a:prstGeom prst="line">
            <a:avLst/>
          </a:prstGeom>
          <a:ln w="38100" cap="flat">
            <a:solidFill>
              <a:srgbClr val="009CDF"/>
            </a:solidFill>
            <a:prstDash val="solid"/>
            <a:headEnd type="none" w="sm" len="sm"/>
            <a:tailEnd type="none" w="sm" len="sm"/>
          </a:ln>
        </p:spPr>
        <p:txBody>
          <a:bodyPr/>
          <a:lstStyle/>
          <a:p>
            <a:endParaRPr lang="es-ES"/>
          </a:p>
        </p:txBody>
      </p:sp>
      <p:sp>
        <p:nvSpPr>
          <p:cNvPr id="21" name="TextBox 21">
            <a:extLst>
              <a:ext uri="{FF2B5EF4-FFF2-40B4-BE49-F238E27FC236}">
                <a16:creationId xmlns:a16="http://schemas.microsoft.com/office/drawing/2014/main" id="{DDC3D463-5BDC-BFB7-9721-5C6A68D2B23F}"/>
              </a:ext>
            </a:extLst>
          </p:cNvPr>
          <p:cNvSpPr txBox="1"/>
          <p:nvPr/>
        </p:nvSpPr>
        <p:spPr>
          <a:xfrm>
            <a:off x="1057624" y="4021182"/>
            <a:ext cx="1475144" cy="498558"/>
          </a:xfrm>
          <a:prstGeom prst="rect">
            <a:avLst/>
          </a:prstGeom>
        </p:spPr>
        <p:txBody>
          <a:bodyPr lIns="0" tIns="0" rIns="0" bIns="0" rtlCol="0" anchor="t">
            <a:spAutoFit/>
          </a:bodyPr>
          <a:lstStyle/>
          <a:p>
            <a:pPr algn="r">
              <a:lnSpc>
                <a:spcPts val="3730"/>
              </a:lnSpc>
              <a:spcBef>
                <a:spcPct val="0"/>
              </a:spcBef>
            </a:pPr>
            <a:r>
              <a:rPr lang="en-US" sz="3553" b="1">
                <a:solidFill>
                  <a:srgbClr val="FFFFFF"/>
                </a:solidFill>
                <a:latin typeface="Roboto Bold"/>
                <a:ea typeface="Roboto Bold"/>
                <a:cs typeface="Roboto Bold"/>
                <a:sym typeface="Roboto Bold"/>
              </a:rPr>
              <a:t>3,2%</a:t>
            </a:r>
          </a:p>
        </p:txBody>
      </p:sp>
      <p:sp>
        <p:nvSpPr>
          <p:cNvPr id="23" name="AutoShape 22">
            <a:extLst>
              <a:ext uri="{FF2B5EF4-FFF2-40B4-BE49-F238E27FC236}">
                <a16:creationId xmlns:a16="http://schemas.microsoft.com/office/drawing/2014/main" id="{AE001E56-B5BB-2737-95FD-D2732D95BBB2}"/>
              </a:ext>
            </a:extLst>
          </p:cNvPr>
          <p:cNvSpPr/>
          <p:nvPr/>
        </p:nvSpPr>
        <p:spPr>
          <a:xfrm>
            <a:off x="5837605" y="5559927"/>
            <a:ext cx="2439585" cy="0"/>
          </a:xfrm>
          <a:prstGeom prst="line">
            <a:avLst/>
          </a:prstGeom>
          <a:ln w="28575" cap="flat">
            <a:solidFill>
              <a:srgbClr val="506E9A"/>
            </a:solidFill>
            <a:prstDash val="solid"/>
            <a:headEnd type="none" w="sm" len="sm"/>
            <a:tailEnd type="none" w="sm" len="sm"/>
          </a:ln>
        </p:spPr>
        <p:txBody>
          <a:bodyPr/>
          <a:lstStyle/>
          <a:p>
            <a:endParaRPr lang="es-ES"/>
          </a:p>
        </p:txBody>
      </p:sp>
      <p:sp>
        <p:nvSpPr>
          <p:cNvPr id="24" name="TextBox 23">
            <a:extLst>
              <a:ext uri="{FF2B5EF4-FFF2-40B4-BE49-F238E27FC236}">
                <a16:creationId xmlns:a16="http://schemas.microsoft.com/office/drawing/2014/main" id="{6D2C2CBB-BA12-3E13-5900-80E301DEDD7B}"/>
              </a:ext>
            </a:extLst>
          </p:cNvPr>
          <p:cNvSpPr txBox="1"/>
          <p:nvPr/>
        </p:nvSpPr>
        <p:spPr>
          <a:xfrm>
            <a:off x="2635405" y="5191085"/>
            <a:ext cx="2976570" cy="891171"/>
          </a:xfrm>
          <a:prstGeom prst="rect">
            <a:avLst/>
          </a:prstGeom>
        </p:spPr>
        <p:txBody>
          <a:bodyPr lIns="0" tIns="0" rIns="0" bIns="0" rtlCol="0" anchor="t">
            <a:spAutoFit/>
          </a:bodyPr>
          <a:lstStyle/>
          <a:p>
            <a:pPr algn="r">
              <a:lnSpc>
                <a:spcPts val="2385"/>
              </a:lnSpc>
              <a:spcBef>
                <a:spcPct val="0"/>
              </a:spcBef>
            </a:pPr>
            <a:r>
              <a:rPr lang="en-US" sz="2271">
                <a:solidFill>
                  <a:srgbClr val="FFFFFF"/>
                </a:solidFill>
                <a:latin typeface="Roboto"/>
                <a:ea typeface="Roboto"/>
                <a:cs typeface="Roboto"/>
                <a:sym typeface="Roboto"/>
              </a:rPr>
              <a:t>453 Comercio de repuestos y accesorios de vehículos de motor</a:t>
            </a:r>
          </a:p>
        </p:txBody>
      </p:sp>
      <p:sp>
        <p:nvSpPr>
          <p:cNvPr id="25" name="AutoShape 24">
            <a:extLst>
              <a:ext uri="{FF2B5EF4-FFF2-40B4-BE49-F238E27FC236}">
                <a16:creationId xmlns:a16="http://schemas.microsoft.com/office/drawing/2014/main" id="{4690124E-0144-E282-B4D0-1EE56D6FF3C6}"/>
              </a:ext>
            </a:extLst>
          </p:cNvPr>
          <p:cNvSpPr/>
          <p:nvPr/>
        </p:nvSpPr>
        <p:spPr>
          <a:xfrm flipH="1" flipV="1">
            <a:off x="2431565" y="5278958"/>
            <a:ext cx="0" cy="460271"/>
          </a:xfrm>
          <a:prstGeom prst="line">
            <a:avLst/>
          </a:prstGeom>
          <a:ln w="38100" cap="flat">
            <a:solidFill>
              <a:srgbClr val="506E9A"/>
            </a:solidFill>
            <a:prstDash val="solid"/>
            <a:headEnd type="none" w="sm" len="sm"/>
            <a:tailEnd type="none" w="sm" len="sm"/>
          </a:ln>
        </p:spPr>
        <p:txBody>
          <a:bodyPr/>
          <a:lstStyle/>
          <a:p>
            <a:endParaRPr lang="es-ES"/>
          </a:p>
        </p:txBody>
      </p:sp>
      <p:sp>
        <p:nvSpPr>
          <p:cNvPr id="26" name="TextBox 25">
            <a:extLst>
              <a:ext uri="{FF2B5EF4-FFF2-40B4-BE49-F238E27FC236}">
                <a16:creationId xmlns:a16="http://schemas.microsoft.com/office/drawing/2014/main" id="{DE2A727E-F47C-0616-83B3-D73FD8B87072}"/>
              </a:ext>
            </a:extLst>
          </p:cNvPr>
          <p:cNvSpPr txBox="1"/>
          <p:nvPr/>
        </p:nvSpPr>
        <p:spPr>
          <a:xfrm>
            <a:off x="746888" y="5271533"/>
            <a:ext cx="1475144" cy="498558"/>
          </a:xfrm>
          <a:prstGeom prst="rect">
            <a:avLst/>
          </a:prstGeom>
        </p:spPr>
        <p:txBody>
          <a:bodyPr lIns="0" tIns="0" rIns="0" bIns="0" rtlCol="0" anchor="t">
            <a:spAutoFit/>
          </a:bodyPr>
          <a:lstStyle/>
          <a:p>
            <a:pPr algn="r">
              <a:lnSpc>
                <a:spcPts val="3730"/>
              </a:lnSpc>
              <a:spcBef>
                <a:spcPct val="0"/>
              </a:spcBef>
            </a:pPr>
            <a:r>
              <a:rPr lang="en-US" sz="3553" b="1">
                <a:solidFill>
                  <a:srgbClr val="FFFFFF"/>
                </a:solidFill>
                <a:latin typeface="Roboto Bold"/>
                <a:ea typeface="Roboto Bold"/>
                <a:cs typeface="Roboto Bold"/>
                <a:sym typeface="Roboto Bold"/>
              </a:rPr>
              <a:t>14,8%</a:t>
            </a:r>
          </a:p>
        </p:txBody>
      </p:sp>
      <p:sp>
        <p:nvSpPr>
          <p:cNvPr id="27" name="TextBox 26">
            <a:extLst>
              <a:ext uri="{FF2B5EF4-FFF2-40B4-BE49-F238E27FC236}">
                <a16:creationId xmlns:a16="http://schemas.microsoft.com/office/drawing/2014/main" id="{85C8B143-A290-D343-8ABB-C6BE7385CC31}"/>
              </a:ext>
            </a:extLst>
          </p:cNvPr>
          <p:cNvSpPr txBox="1"/>
          <p:nvPr/>
        </p:nvSpPr>
        <p:spPr>
          <a:xfrm>
            <a:off x="8921353" y="7178367"/>
            <a:ext cx="2976570" cy="907451"/>
          </a:xfrm>
          <a:prstGeom prst="rect">
            <a:avLst/>
          </a:prstGeom>
        </p:spPr>
        <p:txBody>
          <a:bodyPr lIns="0" tIns="0" rIns="0" bIns="0" rtlCol="0" anchor="t">
            <a:spAutoFit/>
          </a:bodyPr>
          <a:lstStyle/>
          <a:p>
            <a:pPr algn="l">
              <a:lnSpc>
                <a:spcPts val="2385"/>
              </a:lnSpc>
              <a:spcBef>
                <a:spcPct val="0"/>
              </a:spcBef>
            </a:pPr>
            <a:r>
              <a:rPr lang="en-US" sz="2271">
                <a:solidFill>
                  <a:srgbClr val="FFFFFF"/>
                </a:solidFill>
                <a:latin typeface="Roboto"/>
                <a:ea typeface="Roboto"/>
                <a:cs typeface="Roboto"/>
                <a:sym typeface="Roboto"/>
              </a:rPr>
              <a:t>452 Mantenimiento y reparación de vehículos de motor</a:t>
            </a:r>
          </a:p>
        </p:txBody>
      </p:sp>
      <p:sp>
        <p:nvSpPr>
          <p:cNvPr id="28" name="TextBox 27">
            <a:extLst>
              <a:ext uri="{FF2B5EF4-FFF2-40B4-BE49-F238E27FC236}">
                <a16:creationId xmlns:a16="http://schemas.microsoft.com/office/drawing/2014/main" id="{6F627B34-78DF-E6A5-A734-0A72CCD1A6E3}"/>
              </a:ext>
            </a:extLst>
          </p:cNvPr>
          <p:cNvSpPr txBox="1"/>
          <p:nvPr/>
        </p:nvSpPr>
        <p:spPr>
          <a:xfrm>
            <a:off x="11808040" y="7379495"/>
            <a:ext cx="1475144" cy="498558"/>
          </a:xfrm>
          <a:prstGeom prst="rect">
            <a:avLst/>
          </a:prstGeom>
        </p:spPr>
        <p:txBody>
          <a:bodyPr lIns="0" tIns="0" rIns="0" bIns="0" rtlCol="0" anchor="t">
            <a:spAutoFit/>
          </a:bodyPr>
          <a:lstStyle/>
          <a:p>
            <a:pPr algn="r">
              <a:lnSpc>
                <a:spcPts val="3730"/>
              </a:lnSpc>
              <a:spcBef>
                <a:spcPct val="0"/>
              </a:spcBef>
            </a:pPr>
            <a:r>
              <a:rPr lang="en-US" sz="3553" b="1">
                <a:solidFill>
                  <a:srgbClr val="FFFFFF"/>
                </a:solidFill>
                <a:latin typeface="Roboto Bold"/>
                <a:ea typeface="Roboto Bold"/>
                <a:cs typeface="Roboto Bold"/>
                <a:sym typeface="Roboto Bold"/>
              </a:rPr>
              <a:t>12,7%</a:t>
            </a:r>
          </a:p>
        </p:txBody>
      </p:sp>
      <p:sp>
        <p:nvSpPr>
          <p:cNvPr id="29" name="AutoShape 28">
            <a:extLst>
              <a:ext uri="{FF2B5EF4-FFF2-40B4-BE49-F238E27FC236}">
                <a16:creationId xmlns:a16="http://schemas.microsoft.com/office/drawing/2014/main" id="{1D583B98-4D60-9D83-1DDB-49A500BCE110}"/>
              </a:ext>
            </a:extLst>
          </p:cNvPr>
          <p:cNvSpPr/>
          <p:nvPr/>
        </p:nvSpPr>
        <p:spPr>
          <a:xfrm flipH="1" flipV="1">
            <a:off x="8680882" y="6573791"/>
            <a:ext cx="17859" cy="1495748"/>
          </a:xfrm>
          <a:prstGeom prst="line">
            <a:avLst/>
          </a:prstGeom>
          <a:ln w="38100" cap="flat">
            <a:solidFill>
              <a:srgbClr val="FF5C56"/>
            </a:solidFill>
            <a:prstDash val="solid"/>
            <a:headEnd type="none" w="sm" len="sm"/>
            <a:tailEnd type="none" w="sm" len="sm"/>
          </a:ln>
        </p:spPr>
        <p:txBody>
          <a:bodyPr/>
          <a:lstStyle/>
          <a:p>
            <a:endParaRPr lang="es-ES"/>
          </a:p>
        </p:txBody>
      </p:sp>
    </p:spTree>
    <p:extLst>
      <p:ext uri="{BB962C8B-B14F-4D97-AF65-F5344CB8AC3E}">
        <p14:creationId xmlns:p14="http://schemas.microsoft.com/office/powerpoint/2010/main" val="233653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8" name="Diseño sin título (15)">
            <a:hlinkClick r:id="" action="ppaction://media"/>
            <a:extLst>
              <a:ext uri="{FF2B5EF4-FFF2-40B4-BE49-F238E27FC236}">
                <a16:creationId xmlns:a16="http://schemas.microsoft.com/office/drawing/2014/main" id="{70B90E7C-BA2B-E022-55FD-8E4477916E5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8269756" y="1414984"/>
            <a:ext cx="1748489" cy="1748489"/>
          </a:xfrm>
          <a:custGeom>
            <a:avLst/>
            <a:gdLst/>
            <a:ahLst/>
            <a:cxnLst/>
            <a:rect l="l" t="t" r="r" b="b"/>
            <a:pathLst>
              <a:path w="1748489" h="1748489">
                <a:moveTo>
                  <a:pt x="0" y="0"/>
                </a:moveTo>
                <a:lnTo>
                  <a:pt x="1748488" y="0"/>
                </a:lnTo>
                <a:lnTo>
                  <a:pt x="1748488" y="1748489"/>
                </a:lnTo>
                <a:lnTo>
                  <a:pt x="0" y="1748489"/>
                </a:lnTo>
                <a:lnTo>
                  <a:pt x="0" y="0"/>
                </a:lnTo>
                <a:close/>
              </a:path>
            </a:pathLst>
          </a:custGeom>
          <a:blipFill>
            <a:blip r:embed="rId5"/>
            <a:stretch>
              <a:fillRect/>
            </a:stretch>
          </a:blipFill>
        </p:spPr>
        <p:txBody>
          <a:bodyPr/>
          <a:lstStyle/>
          <a:p>
            <a:endParaRPr lang="es-ES"/>
          </a:p>
        </p:txBody>
      </p:sp>
      <p:sp>
        <p:nvSpPr>
          <p:cNvPr id="3" name="TextBox 3"/>
          <p:cNvSpPr txBox="1"/>
          <p:nvPr/>
        </p:nvSpPr>
        <p:spPr>
          <a:xfrm>
            <a:off x="3645328" y="3922078"/>
            <a:ext cx="10997344" cy="684663"/>
          </a:xfrm>
          <a:prstGeom prst="rect">
            <a:avLst/>
          </a:prstGeom>
        </p:spPr>
        <p:txBody>
          <a:bodyPr lIns="0" tIns="0" rIns="0" bIns="0" rtlCol="0" anchor="t">
            <a:spAutoFit/>
          </a:bodyPr>
          <a:lstStyle/>
          <a:p>
            <a:pPr algn="ctr">
              <a:lnSpc>
                <a:spcPts val="5152"/>
              </a:lnSpc>
              <a:spcBef>
                <a:spcPct val="0"/>
              </a:spcBef>
            </a:pPr>
            <a:r>
              <a:rPr lang="en-US" sz="4907" b="1" dirty="0">
                <a:solidFill>
                  <a:srgbClr val="FFFFFF"/>
                </a:solidFill>
                <a:latin typeface="Roboto Bold"/>
                <a:ea typeface="Roboto Bold"/>
                <a:cs typeface="Roboto Bold"/>
                <a:sym typeface="Roboto Bold"/>
              </a:rPr>
              <a:t>Taller de </a:t>
            </a:r>
            <a:r>
              <a:rPr lang="en-US" sz="4907" b="1" dirty="0" err="1">
                <a:solidFill>
                  <a:srgbClr val="FFFFFF"/>
                </a:solidFill>
                <a:latin typeface="Roboto Bold"/>
                <a:ea typeface="Roboto Bold"/>
                <a:cs typeface="Roboto Bold"/>
                <a:sym typeface="Roboto Bold"/>
              </a:rPr>
              <a:t>chapa</a:t>
            </a:r>
            <a:r>
              <a:rPr lang="en-US" sz="4907" b="1" dirty="0">
                <a:solidFill>
                  <a:srgbClr val="FFFFFF"/>
                </a:solidFill>
                <a:latin typeface="Roboto Bold"/>
                <a:ea typeface="Roboto Bold"/>
                <a:cs typeface="Roboto Bold"/>
                <a:sym typeface="Roboto Bold"/>
              </a:rPr>
              <a:t> y pintura </a:t>
            </a:r>
            <a:r>
              <a:rPr lang="en-US" sz="4907" b="1" dirty="0" err="1">
                <a:solidFill>
                  <a:srgbClr val="FFFFFF"/>
                </a:solidFill>
                <a:latin typeface="Roboto Bold"/>
                <a:ea typeface="Roboto Bold"/>
                <a:cs typeface="Roboto Bold"/>
                <a:sym typeface="Roboto Bold"/>
              </a:rPr>
              <a:t>independiente</a:t>
            </a:r>
            <a:endParaRPr lang="en-US" sz="4907" b="1" dirty="0">
              <a:solidFill>
                <a:srgbClr val="FFFFFF"/>
              </a:solidFill>
              <a:latin typeface="Roboto Bold"/>
              <a:ea typeface="Roboto Bold"/>
              <a:cs typeface="Roboto Bold"/>
              <a:sym typeface="Roboto Bold"/>
            </a:endParaRPr>
          </a:p>
        </p:txBody>
      </p:sp>
      <p:sp>
        <p:nvSpPr>
          <p:cNvPr id="4" name="Freeform 4"/>
          <p:cNvSpPr/>
          <p:nvPr/>
        </p:nvSpPr>
        <p:spPr>
          <a:xfrm>
            <a:off x="863165" y="825334"/>
            <a:ext cx="1641729" cy="484310"/>
          </a:xfrm>
          <a:custGeom>
            <a:avLst/>
            <a:gdLst/>
            <a:ahLst/>
            <a:cxnLst/>
            <a:rect l="l" t="t" r="r" b="b"/>
            <a:pathLst>
              <a:path w="1641729" h="484310">
                <a:moveTo>
                  <a:pt x="0" y="0"/>
                </a:moveTo>
                <a:lnTo>
                  <a:pt x="1641729" y="0"/>
                </a:lnTo>
                <a:lnTo>
                  <a:pt x="1641729" y="484310"/>
                </a:lnTo>
                <a:lnTo>
                  <a:pt x="0" y="48431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 name="AutoShape 5"/>
          <p:cNvSpPr/>
          <p:nvPr/>
        </p:nvSpPr>
        <p:spPr>
          <a:xfrm>
            <a:off x="1141827" y="842671"/>
            <a:ext cx="1363067" cy="0"/>
          </a:xfrm>
          <a:prstGeom prst="line">
            <a:avLst/>
          </a:prstGeom>
          <a:ln w="9525" cap="flat">
            <a:solidFill>
              <a:srgbClr val="FF5C56"/>
            </a:solidFill>
            <a:prstDash val="solid"/>
            <a:headEnd type="none" w="sm" len="sm"/>
            <a:tailEnd type="none" w="sm" len="sm"/>
          </a:ln>
        </p:spPr>
        <p:txBody>
          <a:bodyPr/>
          <a:lstStyle/>
          <a:p>
            <a:endParaRPr lang="es-ES"/>
          </a:p>
        </p:txBody>
      </p:sp>
      <p:sp>
        <p:nvSpPr>
          <p:cNvPr id="6" name="TextBox 6"/>
          <p:cNvSpPr txBox="1"/>
          <p:nvPr/>
        </p:nvSpPr>
        <p:spPr>
          <a:xfrm>
            <a:off x="876550" y="573379"/>
            <a:ext cx="710342" cy="199194"/>
          </a:xfrm>
          <a:prstGeom prst="rect">
            <a:avLst/>
          </a:prstGeom>
        </p:spPr>
        <p:txBody>
          <a:bodyPr lIns="0" tIns="0" rIns="0" bIns="0" rtlCol="0" anchor="t">
            <a:spAutoFit/>
          </a:bodyPr>
          <a:lstStyle/>
          <a:p>
            <a:pPr algn="ctr">
              <a:lnSpc>
                <a:spcPts val="1441"/>
              </a:lnSpc>
            </a:pPr>
            <a:r>
              <a:rPr lang="en-US" sz="1372">
                <a:solidFill>
                  <a:srgbClr val="FF5C56"/>
                </a:solidFill>
                <a:latin typeface="Roboto"/>
                <a:ea typeface="Roboto"/>
                <a:cs typeface="Roboto"/>
                <a:sym typeface="Roboto"/>
              </a:rPr>
              <a:t>ESPACIO</a:t>
            </a:r>
          </a:p>
        </p:txBody>
      </p:sp>
      <p:sp>
        <p:nvSpPr>
          <p:cNvPr id="7" name="TextBox 7"/>
          <p:cNvSpPr txBox="1"/>
          <p:nvPr/>
        </p:nvSpPr>
        <p:spPr>
          <a:xfrm>
            <a:off x="1619617" y="573379"/>
            <a:ext cx="885277" cy="199194"/>
          </a:xfrm>
          <a:prstGeom prst="rect">
            <a:avLst/>
          </a:prstGeom>
        </p:spPr>
        <p:txBody>
          <a:bodyPr lIns="0" tIns="0" rIns="0" bIns="0" rtlCol="0" anchor="t">
            <a:spAutoFit/>
          </a:bodyPr>
          <a:lstStyle/>
          <a:p>
            <a:pPr algn="ctr">
              <a:lnSpc>
                <a:spcPts val="1441"/>
              </a:lnSpc>
            </a:pPr>
            <a:r>
              <a:rPr lang="en-US" sz="1372">
                <a:solidFill>
                  <a:srgbClr val="F5F5EF"/>
                </a:solidFill>
                <a:latin typeface="Roboto"/>
                <a:ea typeface="Roboto"/>
                <a:cs typeface="Roboto"/>
                <a:sym typeface="Roboto"/>
              </a:rPr>
              <a:t>POSVENTA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213" name="Diseño sin título (15)">
            <a:hlinkClick r:id="" action="ppaction://media"/>
            <a:extLst>
              <a:ext uri="{FF2B5EF4-FFF2-40B4-BE49-F238E27FC236}">
                <a16:creationId xmlns:a16="http://schemas.microsoft.com/office/drawing/2014/main" id="{B45585A4-CC27-F0F2-82F1-CBF2D9D4BB8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grpSp>
        <p:nvGrpSpPr>
          <p:cNvPr id="2" name="Group 2"/>
          <p:cNvGrpSpPr/>
          <p:nvPr/>
        </p:nvGrpSpPr>
        <p:grpSpPr>
          <a:xfrm>
            <a:off x="1694856" y="3171629"/>
            <a:ext cx="2755199" cy="883328"/>
            <a:chOff x="0" y="0"/>
            <a:chExt cx="932939" cy="299104"/>
          </a:xfrm>
        </p:grpSpPr>
        <p:sp>
          <p:nvSpPr>
            <p:cNvPr id="3" name="Freeform 3"/>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F59423"/>
            </a:solidFill>
          </p:spPr>
          <p:txBody>
            <a:bodyPr/>
            <a:lstStyle/>
            <a:p>
              <a:endParaRPr lang="es-ES"/>
            </a:p>
          </p:txBody>
        </p:sp>
        <p:sp>
          <p:nvSpPr>
            <p:cNvPr id="4" name="TextBox 4"/>
            <p:cNvSpPr txBox="1"/>
            <p:nvPr/>
          </p:nvSpPr>
          <p:spPr>
            <a:xfrm>
              <a:off x="0" y="9525"/>
              <a:ext cx="932939" cy="289579"/>
            </a:xfrm>
            <a:prstGeom prst="rect">
              <a:avLst/>
            </a:prstGeom>
          </p:spPr>
          <p:txBody>
            <a:bodyPr lIns="67282" tIns="67282" rIns="67282" bIns="67282" rtlCol="0" anchor="ctr"/>
            <a:lstStyle/>
            <a:p>
              <a:pPr algn="ctr">
                <a:lnSpc>
                  <a:spcPts val="1445"/>
                </a:lnSpc>
              </a:pPr>
              <a:endParaRPr/>
            </a:p>
          </p:txBody>
        </p:sp>
      </p:grpSp>
      <p:grpSp>
        <p:nvGrpSpPr>
          <p:cNvPr id="5" name="Group 5"/>
          <p:cNvGrpSpPr/>
          <p:nvPr/>
        </p:nvGrpSpPr>
        <p:grpSpPr>
          <a:xfrm>
            <a:off x="5332203" y="2168915"/>
            <a:ext cx="1379983" cy="760691"/>
            <a:chOff x="0" y="0"/>
            <a:chExt cx="2814940" cy="1551686"/>
          </a:xfrm>
        </p:grpSpPr>
        <p:sp>
          <p:nvSpPr>
            <p:cNvPr id="6" name="Freeform 6"/>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grpSp>
        <p:nvGrpSpPr>
          <p:cNvPr id="7" name="Group 7"/>
          <p:cNvGrpSpPr/>
          <p:nvPr/>
        </p:nvGrpSpPr>
        <p:grpSpPr>
          <a:xfrm>
            <a:off x="1694856" y="4836210"/>
            <a:ext cx="2755199" cy="883328"/>
            <a:chOff x="0" y="0"/>
            <a:chExt cx="932939" cy="299104"/>
          </a:xfrm>
        </p:grpSpPr>
        <p:sp>
          <p:nvSpPr>
            <p:cNvPr id="8" name="Freeform 8"/>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369AA6"/>
            </a:solidFill>
          </p:spPr>
          <p:txBody>
            <a:bodyPr/>
            <a:lstStyle/>
            <a:p>
              <a:endParaRPr lang="es-ES"/>
            </a:p>
          </p:txBody>
        </p:sp>
        <p:sp>
          <p:nvSpPr>
            <p:cNvPr id="9" name="TextBox 9"/>
            <p:cNvSpPr txBox="1"/>
            <p:nvPr/>
          </p:nvSpPr>
          <p:spPr>
            <a:xfrm>
              <a:off x="0" y="9525"/>
              <a:ext cx="932939" cy="289579"/>
            </a:xfrm>
            <a:prstGeom prst="rect">
              <a:avLst/>
            </a:prstGeom>
          </p:spPr>
          <p:txBody>
            <a:bodyPr lIns="67282" tIns="67282" rIns="67282" bIns="67282" rtlCol="0" anchor="ctr"/>
            <a:lstStyle/>
            <a:p>
              <a:pPr algn="ctr">
                <a:lnSpc>
                  <a:spcPts val="1445"/>
                </a:lnSpc>
              </a:pPr>
              <a:endParaRPr/>
            </a:p>
          </p:txBody>
        </p:sp>
      </p:grpSp>
      <p:grpSp>
        <p:nvGrpSpPr>
          <p:cNvPr id="10" name="Group 10"/>
          <p:cNvGrpSpPr/>
          <p:nvPr/>
        </p:nvGrpSpPr>
        <p:grpSpPr>
          <a:xfrm>
            <a:off x="1694856" y="6284357"/>
            <a:ext cx="2755199" cy="883328"/>
            <a:chOff x="0" y="0"/>
            <a:chExt cx="932939" cy="299104"/>
          </a:xfrm>
        </p:grpSpPr>
        <p:sp>
          <p:nvSpPr>
            <p:cNvPr id="11" name="Freeform 11"/>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FF66C4"/>
            </a:solidFill>
          </p:spPr>
          <p:txBody>
            <a:bodyPr/>
            <a:lstStyle/>
            <a:p>
              <a:endParaRPr lang="es-ES"/>
            </a:p>
          </p:txBody>
        </p:sp>
        <p:sp>
          <p:nvSpPr>
            <p:cNvPr id="12" name="TextBox 12"/>
            <p:cNvSpPr txBox="1"/>
            <p:nvPr/>
          </p:nvSpPr>
          <p:spPr>
            <a:xfrm>
              <a:off x="0" y="9525"/>
              <a:ext cx="932939" cy="289579"/>
            </a:xfrm>
            <a:prstGeom prst="rect">
              <a:avLst/>
            </a:prstGeom>
          </p:spPr>
          <p:txBody>
            <a:bodyPr lIns="67282" tIns="67282" rIns="67282" bIns="67282" rtlCol="0" anchor="ctr"/>
            <a:lstStyle/>
            <a:p>
              <a:pPr algn="ctr">
                <a:lnSpc>
                  <a:spcPts val="1445"/>
                </a:lnSpc>
              </a:pPr>
              <a:endParaRPr/>
            </a:p>
          </p:txBody>
        </p:sp>
      </p:grpSp>
      <p:grpSp>
        <p:nvGrpSpPr>
          <p:cNvPr id="13" name="Group 13"/>
          <p:cNvGrpSpPr/>
          <p:nvPr/>
        </p:nvGrpSpPr>
        <p:grpSpPr>
          <a:xfrm>
            <a:off x="1694856" y="7428145"/>
            <a:ext cx="2755199" cy="1194059"/>
            <a:chOff x="0" y="0"/>
            <a:chExt cx="932939" cy="404321"/>
          </a:xfrm>
        </p:grpSpPr>
        <p:sp>
          <p:nvSpPr>
            <p:cNvPr id="14" name="Freeform 14"/>
            <p:cNvSpPr/>
            <p:nvPr/>
          </p:nvSpPr>
          <p:spPr>
            <a:xfrm>
              <a:off x="0" y="0"/>
              <a:ext cx="932939" cy="404321"/>
            </a:xfrm>
            <a:custGeom>
              <a:avLst/>
              <a:gdLst/>
              <a:ahLst/>
              <a:cxnLst/>
              <a:rect l="l" t="t" r="r" b="b"/>
              <a:pathLst>
                <a:path w="932939" h="404321">
                  <a:moveTo>
                    <a:pt x="133978" y="0"/>
                  </a:moveTo>
                  <a:lnTo>
                    <a:pt x="798961" y="0"/>
                  </a:lnTo>
                  <a:cubicBezTo>
                    <a:pt x="834494" y="0"/>
                    <a:pt x="868572" y="14115"/>
                    <a:pt x="893697" y="39241"/>
                  </a:cubicBezTo>
                  <a:cubicBezTo>
                    <a:pt x="918823" y="64367"/>
                    <a:pt x="932939" y="98445"/>
                    <a:pt x="932939" y="133978"/>
                  </a:cubicBezTo>
                  <a:lnTo>
                    <a:pt x="932939" y="270343"/>
                  </a:lnTo>
                  <a:cubicBezTo>
                    <a:pt x="932939" y="344337"/>
                    <a:pt x="872955" y="404321"/>
                    <a:pt x="798961" y="404321"/>
                  </a:cubicBezTo>
                  <a:lnTo>
                    <a:pt x="133978" y="404321"/>
                  </a:lnTo>
                  <a:cubicBezTo>
                    <a:pt x="59984" y="404321"/>
                    <a:pt x="0" y="344337"/>
                    <a:pt x="0" y="270343"/>
                  </a:cubicBezTo>
                  <a:lnTo>
                    <a:pt x="0" y="133978"/>
                  </a:lnTo>
                  <a:cubicBezTo>
                    <a:pt x="0" y="59984"/>
                    <a:pt x="59984" y="0"/>
                    <a:pt x="133978" y="0"/>
                  </a:cubicBezTo>
                  <a:close/>
                </a:path>
              </a:pathLst>
            </a:custGeom>
            <a:solidFill>
              <a:srgbClr val="0CB664"/>
            </a:solidFill>
          </p:spPr>
          <p:txBody>
            <a:bodyPr/>
            <a:lstStyle/>
            <a:p>
              <a:endParaRPr lang="es-ES"/>
            </a:p>
          </p:txBody>
        </p:sp>
        <p:sp>
          <p:nvSpPr>
            <p:cNvPr id="15" name="TextBox 15"/>
            <p:cNvSpPr txBox="1"/>
            <p:nvPr/>
          </p:nvSpPr>
          <p:spPr>
            <a:xfrm>
              <a:off x="0" y="9525"/>
              <a:ext cx="932939" cy="394796"/>
            </a:xfrm>
            <a:prstGeom prst="rect">
              <a:avLst/>
            </a:prstGeom>
          </p:spPr>
          <p:txBody>
            <a:bodyPr lIns="67282" tIns="67282" rIns="67282" bIns="67282" rtlCol="0" anchor="ctr"/>
            <a:lstStyle/>
            <a:p>
              <a:pPr algn="ctr">
                <a:lnSpc>
                  <a:spcPts val="1445"/>
                </a:lnSpc>
              </a:pPr>
              <a:endParaRPr/>
            </a:p>
          </p:txBody>
        </p:sp>
      </p:grpSp>
      <p:grpSp>
        <p:nvGrpSpPr>
          <p:cNvPr id="16" name="Group 16"/>
          <p:cNvGrpSpPr/>
          <p:nvPr/>
        </p:nvGrpSpPr>
        <p:grpSpPr>
          <a:xfrm>
            <a:off x="1694856" y="2003763"/>
            <a:ext cx="2755199" cy="904321"/>
            <a:chOff x="0" y="0"/>
            <a:chExt cx="5620154" cy="1844666"/>
          </a:xfrm>
        </p:grpSpPr>
        <p:sp>
          <p:nvSpPr>
            <p:cNvPr id="17" name="Freeform 17"/>
            <p:cNvSpPr/>
            <p:nvPr/>
          </p:nvSpPr>
          <p:spPr>
            <a:xfrm>
              <a:off x="0" y="0"/>
              <a:ext cx="5620154" cy="1844666"/>
            </a:xfrm>
            <a:custGeom>
              <a:avLst/>
              <a:gdLst/>
              <a:ahLst/>
              <a:cxnLst/>
              <a:rect l="l" t="t" r="r" b="b"/>
              <a:pathLst>
                <a:path w="5620154" h="1844666">
                  <a:moveTo>
                    <a:pt x="0" y="0"/>
                  </a:moveTo>
                  <a:lnTo>
                    <a:pt x="0" y="1844666"/>
                  </a:lnTo>
                  <a:lnTo>
                    <a:pt x="5620154" y="1844666"/>
                  </a:lnTo>
                  <a:lnTo>
                    <a:pt x="5620154" y="0"/>
                  </a:lnTo>
                  <a:lnTo>
                    <a:pt x="0" y="0"/>
                  </a:lnTo>
                  <a:close/>
                  <a:moveTo>
                    <a:pt x="5559194" y="1783706"/>
                  </a:moveTo>
                  <a:lnTo>
                    <a:pt x="59690" y="1783706"/>
                  </a:lnTo>
                  <a:lnTo>
                    <a:pt x="59690" y="59690"/>
                  </a:lnTo>
                  <a:lnTo>
                    <a:pt x="5559194" y="59690"/>
                  </a:lnTo>
                  <a:lnTo>
                    <a:pt x="5559194" y="1783706"/>
                  </a:lnTo>
                  <a:close/>
                </a:path>
              </a:pathLst>
            </a:custGeom>
            <a:solidFill>
              <a:srgbClr val="009CDF"/>
            </a:solidFill>
          </p:spPr>
          <p:txBody>
            <a:bodyPr/>
            <a:lstStyle/>
            <a:p>
              <a:endParaRPr lang="es-ES"/>
            </a:p>
          </p:txBody>
        </p:sp>
      </p:grpSp>
      <p:sp>
        <p:nvSpPr>
          <p:cNvPr id="18" name="AutoShape 18"/>
          <p:cNvSpPr/>
          <p:nvPr/>
        </p:nvSpPr>
        <p:spPr>
          <a:xfrm flipV="1">
            <a:off x="4953610"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19" name="AutoShape 19"/>
          <p:cNvSpPr/>
          <p:nvPr/>
        </p:nvSpPr>
        <p:spPr>
          <a:xfrm flipV="1">
            <a:off x="7110466"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20" name="Group 20"/>
          <p:cNvGrpSpPr/>
          <p:nvPr/>
        </p:nvGrpSpPr>
        <p:grpSpPr>
          <a:xfrm>
            <a:off x="5437930" y="3180958"/>
            <a:ext cx="1184044" cy="1448148"/>
            <a:chOff x="0" y="0"/>
            <a:chExt cx="348985" cy="426827"/>
          </a:xfrm>
        </p:grpSpPr>
        <p:sp>
          <p:nvSpPr>
            <p:cNvPr id="21" name="Freeform 21"/>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22" name="TextBox 22"/>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23" name="Group 23"/>
          <p:cNvGrpSpPr/>
          <p:nvPr/>
        </p:nvGrpSpPr>
        <p:grpSpPr>
          <a:xfrm>
            <a:off x="5347718" y="3450026"/>
            <a:ext cx="1364469" cy="532568"/>
            <a:chOff x="0" y="0"/>
            <a:chExt cx="402164" cy="156969"/>
          </a:xfrm>
        </p:grpSpPr>
        <p:sp>
          <p:nvSpPr>
            <p:cNvPr id="24" name="Freeform 24"/>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25" name="TextBox 25"/>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26" name="Group 26"/>
          <p:cNvGrpSpPr/>
          <p:nvPr/>
        </p:nvGrpSpPr>
        <p:grpSpPr>
          <a:xfrm>
            <a:off x="5430173" y="4880457"/>
            <a:ext cx="1184044" cy="1019024"/>
            <a:chOff x="0" y="0"/>
            <a:chExt cx="348985" cy="300347"/>
          </a:xfrm>
        </p:grpSpPr>
        <p:sp>
          <p:nvSpPr>
            <p:cNvPr id="27" name="Freeform 27"/>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28" name="TextBox 28"/>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29" name="Group 29"/>
          <p:cNvGrpSpPr/>
          <p:nvPr/>
        </p:nvGrpSpPr>
        <p:grpSpPr>
          <a:xfrm>
            <a:off x="5593518" y="5547048"/>
            <a:ext cx="877039" cy="768687"/>
            <a:chOff x="0" y="0"/>
            <a:chExt cx="927370" cy="812800"/>
          </a:xfrm>
        </p:grpSpPr>
        <p:sp>
          <p:nvSpPr>
            <p:cNvPr id="30" name="Freeform 3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31" name="TextBox 31"/>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32" name="Group 32"/>
          <p:cNvGrpSpPr/>
          <p:nvPr/>
        </p:nvGrpSpPr>
        <p:grpSpPr>
          <a:xfrm>
            <a:off x="5322360" y="6567086"/>
            <a:ext cx="1379983" cy="575915"/>
            <a:chOff x="0" y="0"/>
            <a:chExt cx="2814940" cy="1174772"/>
          </a:xfrm>
        </p:grpSpPr>
        <p:sp>
          <p:nvSpPr>
            <p:cNvPr id="33" name="Freeform 33"/>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sp>
        <p:nvSpPr>
          <p:cNvPr id="34" name="TextBox 34"/>
          <p:cNvSpPr txBox="1"/>
          <p:nvPr/>
        </p:nvSpPr>
        <p:spPr>
          <a:xfrm>
            <a:off x="5154999" y="2358423"/>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100%</a:t>
            </a:r>
          </a:p>
        </p:txBody>
      </p:sp>
      <p:sp>
        <p:nvSpPr>
          <p:cNvPr id="35" name="TextBox 35"/>
          <p:cNvSpPr txBox="1"/>
          <p:nvPr/>
        </p:nvSpPr>
        <p:spPr>
          <a:xfrm>
            <a:off x="5154999" y="4093754"/>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9%</a:t>
            </a:r>
          </a:p>
        </p:txBody>
      </p:sp>
      <p:sp>
        <p:nvSpPr>
          <p:cNvPr id="36" name="TextBox 36"/>
          <p:cNvSpPr txBox="1"/>
          <p:nvPr/>
        </p:nvSpPr>
        <p:spPr>
          <a:xfrm>
            <a:off x="5152913" y="5048025"/>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_ _</a:t>
            </a:r>
          </a:p>
        </p:txBody>
      </p:sp>
      <p:sp>
        <p:nvSpPr>
          <p:cNvPr id="37" name="TextBox 37"/>
          <p:cNvSpPr txBox="1"/>
          <p:nvPr/>
        </p:nvSpPr>
        <p:spPr>
          <a:xfrm>
            <a:off x="5332203" y="5834863"/>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43,6€/h</a:t>
            </a:r>
          </a:p>
        </p:txBody>
      </p:sp>
      <p:sp>
        <p:nvSpPr>
          <p:cNvPr id="38" name="TextBox 38"/>
          <p:cNvSpPr txBox="1"/>
          <p:nvPr/>
        </p:nvSpPr>
        <p:spPr>
          <a:xfrm>
            <a:off x="5145156" y="6678199"/>
            <a:ext cx="1754078" cy="350331"/>
          </a:xfrm>
          <a:prstGeom prst="rect">
            <a:avLst/>
          </a:prstGeom>
        </p:spPr>
        <p:txBody>
          <a:bodyPr lIns="0" tIns="0" rIns="0" bIns="0" rtlCol="0" anchor="t">
            <a:spAutoFit/>
          </a:bodyPr>
          <a:lstStyle/>
          <a:p>
            <a:pPr algn="ctr">
              <a:lnSpc>
                <a:spcPts val="2669"/>
              </a:lnSpc>
            </a:pPr>
            <a:r>
              <a:rPr lang="en-US" sz="2261" b="1">
                <a:solidFill>
                  <a:srgbClr val="FFFFFF"/>
                </a:solidFill>
                <a:latin typeface="Roboto Bold"/>
                <a:ea typeface="Roboto Bold"/>
                <a:cs typeface="Roboto Bold"/>
                <a:sym typeface="Roboto Bold"/>
              </a:rPr>
              <a:t>43,6/h</a:t>
            </a:r>
          </a:p>
        </p:txBody>
      </p:sp>
      <p:grpSp>
        <p:nvGrpSpPr>
          <p:cNvPr id="39" name="Group 39"/>
          <p:cNvGrpSpPr/>
          <p:nvPr/>
        </p:nvGrpSpPr>
        <p:grpSpPr>
          <a:xfrm>
            <a:off x="5591433" y="7709906"/>
            <a:ext cx="877039" cy="768687"/>
            <a:chOff x="0" y="0"/>
            <a:chExt cx="927370" cy="812800"/>
          </a:xfrm>
        </p:grpSpPr>
        <p:sp>
          <p:nvSpPr>
            <p:cNvPr id="40" name="Freeform 4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41" name="TextBox 41"/>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42" name="TextBox 42"/>
          <p:cNvSpPr txBox="1"/>
          <p:nvPr/>
        </p:nvSpPr>
        <p:spPr>
          <a:xfrm>
            <a:off x="5330118" y="7985106"/>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+5%</a:t>
            </a:r>
          </a:p>
        </p:txBody>
      </p:sp>
      <p:sp>
        <p:nvSpPr>
          <p:cNvPr id="43" name="TextBox 43"/>
          <p:cNvSpPr txBox="1"/>
          <p:nvPr/>
        </p:nvSpPr>
        <p:spPr>
          <a:xfrm>
            <a:off x="1965058" y="3449021"/>
            <a:ext cx="2214794" cy="328543"/>
          </a:xfrm>
          <a:prstGeom prst="rect">
            <a:avLst/>
          </a:prstGeom>
        </p:spPr>
        <p:txBody>
          <a:bodyPr lIns="0" tIns="0" rIns="0" bIns="0" rtlCol="0" anchor="t">
            <a:spAutoFit/>
          </a:bodyPr>
          <a:lstStyle/>
          <a:p>
            <a:pPr algn="ctr">
              <a:lnSpc>
                <a:spcPts val="2588"/>
              </a:lnSpc>
            </a:pPr>
            <a:r>
              <a:rPr lang="en-US" sz="2193">
                <a:solidFill>
                  <a:srgbClr val="FFFFFF"/>
                </a:solidFill>
                <a:latin typeface="Roboto"/>
                <a:ea typeface="Roboto"/>
                <a:cs typeface="Roboto"/>
                <a:sym typeface="Roboto"/>
              </a:rPr>
              <a:t>Reparto clientela</a:t>
            </a:r>
          </a:p>
        </p:txBody>
      </p:sp>
      <p:sp>
        <p:nvSpPr>
          <p:cNvPr id="44" name="TextBox 44"/>
          <p:cNvSpPr txBox="1"/>
          <p:nvPr/>
        </p:nvSpPr>
        <p:spPr>
          <a:xfrm>
            <a:off x="1965058" y="4951286"/>
            <a:ext cx="2214794" cy="651514"/>
          </a:xfrm>
          <a:prstGeom prst="rect">
            <a:avLst/>
          </a:prstGeom>
        </p:spPr>
        <p:txBody>
          <a:bodyPr lIns="0" tIns="0" rIns="0" bIns="0" rtlCol="0" anchor="t">
            <a:spAutoFit/>
          </a:bodyPr>
          <a:lstStyle/>
          <a:p>
            <a:pPr algn="ctr">
              <a:lnSpc>
                <a:spcPts val="2588"/>
              </a:lnSpc>
            </a:pPr>
            <a:r>
              <a:rPr lang="en-US" sz="2193" dirty="0">
                <a:solidFill>
                  <a:srgbClr val="FFFFFF"/>
                </a:solidFill>
                <a:latin typeface="Roboto"/>
                <a:ea typeface="Roboto"/>
                <a:cs typeface="Roboto"/>
                <a:sym typeface="Roboto"/>
              </a:rPr>
              <a:t>Talleres con </a:t>
            </a:r>
            <a:r>
              <a:rPr lang="en-US" sz="2193" dirty="0" err="1">
                <a:solidFill>
                  <a:srgbClr val="FFFFFF"/>
                </a:solidFill>
                <a:latin typeface="Roboto"/>
                <a:ea typeface="Roboto"/>
                <a:cs typeface="Roboto"/>
                <a:sym typeface="Roboto"/>
              </a:rPr>
              <a:t>tarifa</a:t>
            </a:r>
            <a:r>
              <a:rPr lang="en-US" sz="2193" dirty="0">
                <a:solidFill>
                  <a:srgbClr val="FFFFFF"/>
                </a:solidFill>
                <a:latin typeface="Roboto"/>
                <a:ea typeface="Roboto"/>
                <a:cs typeface="Roboto"/>
                <a:sym typeface="Roboto"/>
              </a:rPr>
              <a:t> especial</a:t>
            </a:r>
          </a:p>
        </p:txBody>
      </p:sp>
      <p:sp>
        <p:nvSpPr>
          <p:cNvPr id="45" name="TextBox 45"/>
          <p:cNvSpPr txBox="1"/>
          <p:nvPr/>
        </p:nvSpPr>
        <p:spPr>
          <a:xfrm>
            <a:off x="1965058" y="6400265"/>
            <a:ext cx="2214794" cy="651514"/>
          </a:xfrm>
          <a:prstGeom prst="rect">
            <a:avLst/>
          </a:prstGeom>
        </p:spPr>
        <p:txBody>
          <a:bodyPr lIns="0" tIns="0" rIns="0" bIns="0" rtlCol="0" anchor="t">
            <a:spAutoFit/>
          </a:bodyPr>
          <a:lstStyle/>
          <a:p>
            <a:pPr algn="ctr">
              <a:lnSpc>
                <a:spcPts val="2588"/>
              </a:lnSpc>
            </a:pPr>
            <a:r>
              <a:rPr lang="en-US" sz="2193">
                <a:solidFill>
                  <a:srgbClr val="FFFFFF"/>
                </a:solidFill>
                <a:latin typeface="Roboto"/>
                <a:ea typeface="Roboto"/>
                <a:cs typeface="Roboto"/>
                <a:sym typeface="Roboto"/>
              </a:rPr>
              <a:t>Tarifa media aplicada</a:t>
            </a:r>
          </a:p>
        </p:txBody>
      </p:sp>
      <p:sp>
        <p:nvSpPr>
          <p:cNvPr id="46" name="TextBox 46"/>
          <p:cNvSpPr txBox="1"/>
          <p:nvPr/>
        </p:nvSpPr>
        <p:spPr>
          <a:xfrm>
            <a:off x="2042741" y="7542748"/>
            <a:ext cx="2059429" cy="974484"/>
          </a:xfrm>
          <a:prstGeom prst="rect">
            <a:avLst/>
          </a:prstGeom>
        </p:spPr>
        <p:txBody>
          <a:bodyPr lIns="0" tIns="0" rIns="0" bIns="0" rtlCol="0" anchor="t">
            <a:spAutoFit/>
          </a:bodyPr>
          <a:lstStyle/>
          <a:p>
            <a:pPr algn="ctr">
              <a:lnSpc>
                <a:spcPts val="2588"/>
              </a:lnSpc>
            </a:pPr>
            <a:r>
              <a:rPr lang="en-US" sz="2193">
                <a:solidFill>
                  <a:srgbClr val="FFFFFF"/>
                </a:solidFill>
                <a:latin typeface="Roboto"/>
                <a:ea typeface="Roboto"/>
                <a:cs typeface="Roboto"/>
                <a:sym typeface="Roboto"/>
              </a:rPr>
              <a:t>Incremento tarifa aplicada 2026 vs 2024</a:t>
            </a:r>
          </a:p>
        </p:txBody>
      </p:sp>
      <p:sp>
        <p:nvSpPr>
          <p:cNvPr id="47" name="TextBox 47"/>
          <p:cNvSpPr txBox="1"/>
          <p:nvPr/>
        </p:nvSpPr>
        <p:spPr>
          <a:xfrm>
            <a:off x="1895144" y="2193240"/>
            <a:ext cx="2354624" cy="525365"/>
          </a:xfrm>
          <a:prstGeom prst="rect">
            <a:avLst/>
          </a:prstGeom>
        </p:spPr>
        <p:txBody>
          <a:bodyPr lIns="0" tIns="0" rIns="0" bIns="0" rtlCol="0" anchor="t">
            <a:spAutoFit/>
          </a:bodyPr>
          <a:lstStyle/>
          <a:p>
            <a:pPr algn="ctr">
              <a:lnSpc>
                <a:spcPts val="2065"/>
              </a:lnSpc>
            </a:pPr>
            <a:r>
              <a:rPr lang="en-US" sz="1750">
                <a:solidFill>
                  <a:srgbClr val="FFFFFF"/>
                </a:solidFill>
                <a:latin typeface="Roboto"/>
                <a:ea typeface="Roboto"/>
                <a:cs typeface="Roboto"/>
                <a:sym typeface="Roboto"/>
              </a:rPr>
              <a:t>Talleres que trabajan con este tipo de cliente</a:t>
            </a:r>
          </a:p>
        </p:txBody>
      </p:sp>
      <p:sp>
        <p:nvSpPr>
          <p:cNvPr id="48" name="TextBox 48"/>
          <p:cNvSpPr txBox="1"/>
          <p:nvPr/>
        </p:nvSpPr>
        <p:spPr>
          <a:xfrm>
            <a:off x="5332203" y="3585019"/>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Particulares</a:t>
            </a:r>
          </a:p>
        </p:txBody>
      </p:sp>
      <p:sp>
        <p:nvSpPr>
          <p:cNvPr id="49" name="TextBox 49"/>
          <p:cNvSpPr txBox="1"/>
          <p:nvPr/>
        </p:nvSpPr>
        <p:spPr>
          <a:xfrm>
            <a:off x="1192087" y="883536"/>
            <a:ext cx="9970979" cy="384721"/>
          </a:xfrm>
          <a:prstGeom prst="rect">
            <a:avLst/>
          </a:prstGeom>
        </p:spPr>
        <p:txBody>
          <a:bodyPr wrap="square" lIns="0" tIns="0" rIns="0" bIns="0" rtlCol="0" anchor="t">
            <a:spAutoFit/>
          </a:bodyPr>
          <a:lstStyle/>
          <a:p>
            <a:pPr algn="l">
              <a:lnSpc>
                <a:spcPts val="3036"/>
              </a:lnSpc>
              <a:spcBef>
                <a:spcPct val="0"/>
              </a:spcBef>
            </a:pPr>
            <a:r>
              <a:rPr lang="en-US" sz="2891" b="1" dirty="0" err="1">
                <a:solidFill>
                  <a:srgbClr val="FFFFFF"/>
                </a:solidFill>
                <a:latin typeface="Roboto Bold"/>
                <a:ea typeface="Roboto Bold"/>
                <a:cs typeface="Roboto Bold"/>
                <a:sym typeface="Roboto Bold"/>
              </a:rPr>
              <a:t>Precio</a:t>
            </a:r>
            <a:r>
              <a:rPr lang="en-US" sz="2891" b="1" dirty="0">
                <a:solidFill>
                  <a:srgbClr val="FFFFFF"/>
                </a:solidFill>
                <a:latin typeface="Roboto Bold"/>
                <a:ea typeface="Roboto Bold"/>
                <a:cs typeface="Roboto Bold"/>
                <a:sym typeface="Roboto Bold"/>
              </a:rPr>
              <a:t> de la mano de </a:t>
            </a:r>
            <a:r>
              <a:rPr lang="en-US" sz="2891" b="1" dirty="0" err="1">
                <a:solidFill>
                  <a:srgbClr val="FFFFFF"/>
                </a:solidFill>
                <a:latin typeface="Roboto Bold"/>
                <a:ea typeface="Roboto Bold"/>
                <a:cs typeface="Roboto Bold"/>
                <a:sym typeface="Roboto Bold"/>
              </a:rPr>
              <a:t>obra</a:t>
            </a:r>
            <a:r>
              <a:rPr lang="en-US" sz="2891" b="1" dirty="0">
                <a:solidFill>
                  <a:srgbClr val="FFFFFF"/>
                </a:solidFill>
                <a:latin typeface="Roboto Bold"/>
                <a:ea typeface="Roboto Bold"/>
                <a:cs typeface="Roboto Bold"/>
                <a:sym typeface="Roboto Bold"/>
              </a:rPr>
              <a:t> – Tarifa </a:t>
            </a:r>
            <a:r>
              <a:rPr lang="en-US" sz="2891" b="1" dirty="0" err="1">
                <a:solidFill>
                  <a:srgbClr val="FFFFFF"/>
                </a:solidFill>
                <a:latin typeface="Roboto Bold"/>
                <a:ea typeface="Roboto Bold"/>
                <a:cs typeface="Roboto Bold"/>
                <a:sym typeface="Roboto Bold"/>
              </a:rPr>
              <a:t>oficial</a:t>
            </a:r>
            <a:r>
              <a:rPr lang="en-US" sz="2891" b="1" dirty="0">
                <a:solidFill>
                  <a:srgbClr val="FFFFFF"/>
                </a:solidFill>
                <a:latin typeface="Roboto Bold"/>
                <a:ea typeface="Roboto Bold"/>
                <a:cs typeface="Roboto Bold"/>
                <a:sym typeface="Roboto Bold"/>
              </a:rPr>
              <a:t> vs Tarifa </a:t>
            </a:r>
            <a:r>
              <a:rPr lang="en-US" sz="2891" b="1" dirty="0" err="1">
                <a:solidFill>
                  <a:srgbClr val="FFFFFF"/>
                </a:solidFill>
                <a:latin typeface="Roboto Bold"/>
                <a:ea typeface="Roboto Bold"/>
                <a:cs typeface="Roboto Bold"/>
                <a:sym typeface="Roboto Bold"/>
              </a:rPr>
              <a:t>aplicada</a:t>
            </a:r>
            <a:endParaRPr lang="en-US" sz="2891" b="1" dirty="0">
              <a:solidFill>
                <a:srgbClr val="FFFFFF"/>
              </a:solidFill>
              <a:latin typeface="Roboto Bold"/>
              <a:ea typeface="Roboto Bold"/>
              <a:cs typeface="Roboto Bold"/>
              <a:sym typeface="Roboto Bold"/>
            </a:endParaRPr>
          </a:p>
        </p:txBody>
      </p:sp>
      <p:sp>
        <p:nvSpPr>
          <p:cNvPr id="50" name="Freeform 50"/>
          <p:cNvSpPr/>
          <p:nvPr/>
        </p:nvSpPr>
        <p:spPr>
          <a:xfrm>
            <a:off x="6899234" y="1483391"/>
            <a:ext cx="214998" cy="187854"/>
          </a:xfrm>
          <a:custGeom>
            <a:avLst/>
            <a:gdLst/>
            <a:ahLst/>
            <a:cxnLst/>
            <a:rect l="l" t="t" r="r" b="b"/>
            <a:pathLst>
              <a:path w="214998" h="187854">
                <a:moveTo>
                  <a:pt x="0" y="0"/>
                </a:moveTo>
                <a:lnTo>
                  <a:pt x="214998" y="0"/>
                </a:lnTo>
                <a:lnTo>
                  <a:pt x="214998" y="187855"/>
                </a:lnTo>
                <a:lnTo>
                  <a:pt x="0" y="18785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51" name="Freeform 51"/>
          <p:cNvSpPr/>
          <p:nvPr/>
        </p:nvSpPr>
        <p:spPr>
          <a:xfrm>
            <a:off x="7153946" y="1483391"/>
            <a:ext cx="261363" cy="187854"/>
          </a:xfrm>
          <a:custGeom>
            <a:avLst/>
            <a:gdLst/>
            <a:ahLst/>
            <a:cxnLst/>
            <a:rect l="l" t="t" r="r" b="b"/>
            <a:pathLst>
              <a:path w="261363" h="187854">
                <a:moveTo>
                  <a:pt x="0" y="0"/>
                </a:moveTo>
                <a:lnTo>
                  <a:pt x="261363" y="0"/>
                </a:lnTo>
                <a:lnTo>
                  <a:pt x="261363" y="187855"/>
                </a:lnTo>
                <a:lnTo>
                  <a:pt x="0" y="18785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2" name="Freeform 52"/>
          <p:cNvSpPr/>
          <p:nvPr/>
        </p:nvSpPr>
        <p:spPr>
          <a:xfrm>
            <a:off x="7456302" y="1483391"/>
            <a:ext cx="316862" cy="192494"/>
          </a:xfrm>
          <a:custGeom>
            <a:avLst/>
            <a:gdLst/>
            <a:ahLst/>
            <a:cxnLst/>
            <a:rect l="l" t="t" r="r" b="b"/>
            <a:pathLst>
              <a:path w="316862" h="192494">
                <a:moveTo>
                  <a:pt x="0" y="0"/>
                </a:moveTo>
                <a:lnTo>
                  <a:pt x="316862" y="0"/>
                </a:lnTo>
                <a:lnTo>
                  <a:pt x="316862" y="192494"/>
                </a:lnTo>
                <a:lnTo>
                  <a:pt x="0" y="19249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3" name="AutoShape 53"/>
          <p:cNvSpPr/>
          <p:nvPr/>
        </p:nvSpPr>
        <p:spPr>
          <a:xfrm>
            <a:off x="7868607" y="1577318"/>
            <a:ext cx="898441" cy="0"/>
          </a:xfrm>
          <a:prstGeom prst="line">
            <a:avLst/>
          </a:prstGeom>
          <a:ln w="47625" cap="flat">
            <a:solidFill>
              <a:srgbClr val="FF5C56"/>
            </a:solidFill>
            <a:prstDash val="solid"/>
            <a:headEnd type="none" w="sm" len="sm"/>
            <a:tailEnd type="none" w="sm" len="sm"/>
          </a:ln>
        </p:spPr>
        <p:txBody>
          <a:bodyPr/>
          <a:lstStyle/>
          <a:p>
            <a:endParaRPr lang="es-ES"/>
          </a:p>
        </p:txBody>
      </p:sp>
      <p:sp>
        <p:nvSpPr>
          <p:cNvPr id="54" name="AutoShape 54"/>
          <p:cNvSpPr/>
          <p:nvPr/>
        </p:nvSpPr>
        <p:spPr>
          <a:xfrm>
            <a:off x="1382588" y="1564581"/>
            <a:ext cx="5397910" cy="0"/>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55" name="Group 55"/>
          <p:cNvGrpSpPr/>
          <p:nvPr/>
        </p:nvGrpSpPr>
        <p:grpSpPr>
          <a:xfrm>
            <a:off x="7721075" y="2168915"/>
            <a:ext cx="1379983" cy="760691"/>
            <a:chOff x="0" y="0"/>
            <a:chExt cx="2814940" cy="1551686"/>
          </a:xfrm>
        </p:grpSpPr>
        <p:sp>
          <p:nvSpPr>
            <p:cNvPr id="56" name="Freeform 56"/>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57" name="AutoShape 57"/>
          <p:cNvSpPr/>
          <p:nvPr/>
        </p:nvSpPr>
        <p:spPr>
          <a:xfrm flipV="1">
            <a:off x="7342482"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58" name="AutoShape 58"/>
          <p:cNvSpPr/>
          <p:nvPr/>
        </p:nvSpPr>
        <p:spPr>
          <a:xfrm flipV="1">
            <a:off x="9499338"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59" name="Group 59"/>
          <p:cNvGrpSpPr/>
          <p:nvPr/>
        </p:nvGrpSpPr>
        <p:grpSpPr>
          <a:xfrm>
            <a:off x="7826802" y="3180958"/>
            <a:ext cx="1184044" cy="1448148"/>
            <a:chOff x="0" y="0"/>
            <a:chExt cx="348985" cy="426827"/>
          </a:xfrm>
        </p:grpSpPr>
        <p:sp>
          <p:nvSpPr>
            <p:cNvPr id="60" name="Freeform 60"/>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61" name="TextBox 61"/>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62" name="Group 62"/>
          <p:cNvGrpSpPr/>
          <p:nvPr/>
        </p:nvGrpSpPr>
        <p:grpSpPr>
          <a:xfrm>
            <a:off x="7736590" y="3450026"/>
            <a:ext cx="1364469" cy="532568"/>
            <a:chOff x="0" y="0"/>
            <a:chExt cx="402164" cy="156969"/>
          </a:xfrm>
        </p:grpSpPr>
        <p:sp>
          <p:nvSpPr>
            <p:cNvPr id="63" name="Freeform 63"/>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64" name="TextBox 64"/>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65" name="Group 65"/>
          <p:cNvGrpSpPr/>
          <p:nvPr/>
        </p:nvGrpSpPr>
        <p:grpSpPr>
          <a:xfrm>
            <a:off x="7819045" y="4880457"/>
            <a:ext cx="1184044" cy="1019024"/>
            <a:chOff x="0" y="0"/>
            <a:chExt cx="348985" cy="300347"/>
          </a:xfrm>
        </p:grpSpPr>
        <p:sp>
          <p:nvSpPr>
            <p:cNvPr id="66" name="Freeform 66"/>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67" name="TextBox 67"/>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68" name="Group 68"/>
          <p:cNvGrpSpPr/>
          <p:nvPr/>
        </p:nvGrpSpPr>
        <p:grpSpPr>
          <a:xfrm>
            <a:off x="7673300" y="5547048"/>
            <a:ext cx="877039" cy="768687"/>
            <a:chOff x="0" y="0"/>
            <a:chExt cx="927370" cy="812800"/>
          </a:xfrm>
        </p:grpSpPr>
        <p:sp>
          <p:nvSpPr>
            <p:cNvPr id="69" name="Freeform 6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70" name="TextBox 70"/>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71" name="Group 71"/>
          <p:cNvGrpSpPr/>
          <p:nvPr/>
        </p:nvGrpSpPr>
        <p:grpSpPr>
          <a:xfrm>
            <a:off x="8111819" y="5752508"/>
            <a:ext cx="1184044" cy="396966"/>
            <a:chOff x="0" y="0"/>
            <a:chExt cx="348985" cy="117002"/>
          </a:xfrm>
        </p:grpSpPr>
        <p:sp>
          <p:nvSpPr>
            <p:cNvPr id="72" name="Freeform 72"/>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73" name="TextBox 73"/>
            <p:cNvSpPr txBox="1"/>
            <p:nvPr/>
          </p:nvSpPr>
          <p:spPr>
            <a:xfrm>
              <a:off x="0" y="9525"/>
              <a:ext cx="348985" cy="107477"/>
            </a:xfrm>
            <a:prstGeom prst="rect">
              <a:avLst/>
            </a:prstGeom>
          </p:spPr>
          <p:txBody>
            <a:bodyPr lIns="67282" tIns="67282" rIns="67282" bIns="67282" rtlCol="0" anchor="ctr"/>
            <a:lstStyle/>
            <a:p>
              <a:pPr algn="ctr">
                <a:lnSpc>
                  <a:spcPts val="1445"/>
                </a:lnSpc>
              </a:pPr>
              <a:endParaRPr/>
            </a:p>
          </p:txBody>
        </p:sp>
      </p:grpSp>
      <p:grpSp>
        <p:nvGrpSpPr>
          <p:cNvPr id="74" name="Group 74"/>
          <p:cNvGrpSpPr/>
          <p:nvPr/>
        </p:nvGrpSpPr>
        <p:grpSpPr>
          <a:xfrm>
            <a:off x="7711232" y="6567086"/>
            <a:ext cx="1379983" cy="575915"/>
            <a:chOff x="0" y="0"/>
            <a:chExt cx="2814940" cy="1174772"/>
          </a:xfrm>
        </p:grpSpPr>
        <p:sp>
          <p:nvSpPr>
            <p:cNvPr id="75" name="Freeform 75"/>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76" name="Group 76"/>
          <p:cNvGrpSpPr/>
          <p:nvPr/>
        </p:nvGrpSpPr>
        <p:grpSpPr>
          <a:xfrm>
            <a:off x="7826802" y="7172698"/>
            <a:ext cx="345701" cy="345701"/>
            <a:chOff x="0" y="0"/>
            <a:chExt cx="812800" cy="812800"/>
          </a:xfrm>
        </p:grpSpPr>
        <p:sp>
          <p:nvSpPr>
            <p:cNvPr id="77" name="Freeform 77"/>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78" name="TextBox 78"/>
            <p:cNvSpPr txBox="1"/>
            <p:nvPr/>
          </p:nvSpPr>
          <p:spPr>
            <a:xfrm>
              <a:off x="203200" y="19050"/>
              <a:ext cx="406400" cy="692150"/>
            </a:xfrm>
            <a:prstGeom prst="rect">
              <a:avLst/>
            </a:prstGeom>
          </p:spPr>
          <p:txBody>
            <a:bodyPr lIns="67282" tIns="67282" rIns="67282" bIns="67282" rtlCol="0" anchor="ctr"/>
            <a:lstStyle/>
            <a:p>
              <a:pPr algn="ctr">
                <a:lnSpc>
                  <a:spcPts val="1488"/>
                </a:lnSpc>
              </a:pPr>
              <a:endParaRPr/>
            </a:p>
          </p:txBody>
        </p:sp>
      </p:grpSp>
      <p:sp>
        <p:nvSpPr>
          <p:cNvPr id="79" name="TextBox 79"/>
          <p:cNvSpPr txBox="1"/>
          <p:nvPr/>
        </p:nvSpPr>
        <p:spPr>
          <a:xfrm>
            <a:off x="7543871" y="2358423"/>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100%</a:t>
            </a:r>
          </a:p>
        </p:txBody>
      </p:sp>
      <p:sp>
        <p:nvSpPr>
          <p:cNvPr id="80" name="TextBox 80"/>
          <p:cNvSpPr txBox="1"/>
          <p:nvPr/>
        </p:nvSpPr>
        <p:spPr>
          <a:xfrm>
            <a:off x="7543871" y="4093754"/>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25%</a:t>
            </a:r>
          </a:p>
        </p:txBody>
      </p:sp>
      <p:sp>
        <p:nvSpPr>
          <p:cNvPr id="81" name="TextBox 81"/>
          <p:cNvSpPr txBox="1"/>
          <p:nvPr/>
        </p:nvSpPr>
        <p:spPr>
          <a:xfrm>
            <a:off x="7541785" y="5048025"/>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37%</a:t>
            </a:r>
          </a:p>
        </p:txBody>
      </p:sp>
      <p:sp>
        <p:nvSpPr>
          <p:cNvPr id="82" name="TextBox 82"/>
          <p:cNvSpPr txBox="1"/>
          <p:nvPr/>
        </p:nvSpPr>
        <p:spPr>
          <a:xfrm>
            <a:off x="7758581" y="5834863"/>
            <a:ext cx="706477"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37,8€/h</a:t>
            </a:r>
          </a:p>
        </p:txBody>
      </p:sp>
      <p:sp>
        <p:nvSpPr>
          <p:cNvPr id="83" name="TextBox 83"/>
          <p:cNvSpPr txBox="1"/>
          <p:nvPr/>
        </p:nvSpPr>
        <p:spPr>
          <a:xfrm>
            <a:off x="8250722" y="5819700"/>
            <a:ext cx="1399669" cy="253131"/>
          </a:xfrm>
          <a:prstGeom prst="rect">
            <a:avLst/>
          </a:prstGeom>
        </p:spPr>
        <p:txBody>
          <a:bodyPr lIns="0" tIns="0" rIns="0" bIns="0" rtlCol="0" anchor="t">
            <a:spAutoFit/>
          </a:bodyPr>
          <a:lstStyle/>
          <a:p>
            <a:pPr algn="ctr">
              <a:lnSpc>
                <a:spcPts val="1927"/>
              </a:lnSpc>
            </a:pPr>
            <a:r>
              <a:rPr lang="en-US" sz="1633" b="1">
                <a:solidFill>
                  <a:srgbClr val="FFFFFF"/>
                </a:solidFill>
                <a:latin typeface="Roboto Bold"/>
                <a:ea typeface="Roboto Bold"/>
                <a:cs typeface="Roboto Bold"/>
                <a:sym typeface="Roboto Bold"/>
              </a:rPr>
              <a:t>-13%</a:t>
            </a:r>
          </a:p>
        </p:txBody>
      </p:sp>
      <p:sp>
        <p:nvSpPr>
          <p:cNvPr id="84" name="TextBox 84"/>
          <p:cNvSpPr txBox="1"/>
          <p:nvPr/>
        </p:nvSpPr>
        <p:spPr>
          <a:xfrm>
            <a:off x="7534028" y="6678199"/>
            <a:ext cx="1754078" cy="350331"/>
          </a:xfrm>
          <a:prstGeom prst="rect">
            <a:avLst/>
          </a:prstGeom>
        </p:spPr>
        <p:txBody>
          <a:bodyPr lIns="0" tIns="0" rIns="0" bIns="0" rtlCol="0" anchor="t">
            <a:spAutoFit/>
          </a:bodyPr>
          <a:lstStyle/>
          <a:p>
            <a:pPr algn="ctr">
              <a:lnSpc>
                <a:spcPts val="2669"/>
              </a:lnSpc>
            </a:pPr>
            <a:r>
              <a:rPr lang="en-US" sz="2261" b="1">
                <a:solidFill>
                  <a:srgbClr val="FFFFFF"/>
                </a:solidFill>
                <a:latin typeface="Roboto Bold"/>
                <a:ea typeface="Roboto Bold"/>
                <a:cs typeface="Roboto Bold"/>
                <a:sym typeface="Roboto Bold"/>
              </a:rPr>
              <a:t>41,3€/h</a:t>
            </a:r>
          </a:p>
        </p:txBody>
      </p:sp>
      <p:sp>
        <p:nvSpPr>
          <p:cNvPr id="85" name="TextBox 85"/>
          <p:cNvSpPr txBox="1"/>
          <p:nvPr/>
        </p:nvSpPr>
        <p:spPr>
          <a:xfrm>
            <a:off x="7850504" y="7214258"/>
            <a:ext cx="1399669" cy="253131"/>
          </a:xfrm>
          <a:prstGeom prst="rect">
            <a:avLst/>
          </a:prstGeom>
        </p:spPr>
        <p:txBody>
          <a:bodyPr lIns="0" tIns="0" rIns="0" bIns="0" rtlCol="0" anchor="t">
            <a:spAutoFit/>
          </a:bodyPr>
          <a:lstStyle/>
          <a:p>
            <a:pPr algn="ctr">
              <a:lnSpc>
                <a:spcPts val="1927"/>
              </a:lnSpc>
            </a:pPr>
            <a:r>
              <a:rPr lang="en-US" sz="1633" b="1" i="1">
                <a:solidFill>
                  <a:srgbClr val="FFFFFF"/>
                </a:solidFill>
                <a:latin typeface="Roboto Bold Italics"/>
                <a:ea typeface="Roboto Bold Italics"/>
                <a:cs typeface="Roboto Bold Italics"/>
                <a:sym typeface="Roboto Bold Italics"/>
              </a:rPr>
              <a:t>-5%</a:t>
            </a:r>
          </a:p>
        </p:txBody>
      </p:sp>
      <p:grpSp>
        <p:nvGrpSpPr>
          <p:cNvPr id="86" name="Group 86"/>
          <p:cNvGrpSpPr/>
          <p:nvPr/>
        </p:nvGrpSpPr>
        <p:grpSpPr>
          <a:xfrm>
            <a:off x="7980305" y="7709906"/>
            <a:ext cx="877039" cy="768687"/>
            <a:chOff x="0" y="0"/>
            <a:chExt cx="927370" cy="812800"/>
          </a:xfrm>
        </p:grpSpPr>
        <p:sp>
          <p:nvSpPr>
            <p:cNvPr id="87" name="Freeform 8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88" name="TextBox 88"/>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89" name="TextBox 89"/>
          <p:cNvSpPr txBox="1"/>
          <p:nvPr/>
        </p:nvSpPr>
        <p:spPr>
          <a:xfrm>
            <a:off x="7718990" y="7985106"/>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+5%</a:t>
            </a:r>
          </a:p>
        </p:txBody>
      </p:sp>
      <p:sp>
        <p:nvSpPr>
          <p:cNvPr id="90" name="TextBox 90"/>
          <p:cNvSpPr txBox="1"/>
          <p:nvPr/>
        </p:nvSpPr>
        <p:spPr>
          <a:xfrm>
            <a:off x="7746173" y="3475162"/>
            <a:ext cx="1399669" cy="492439"/>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Buenos clientes</a:t>
            </a:r>
          </a:p>
        </p:txBody>
      </p:sp>
      <p:grpSp>
        <p:nvGrpSpPr>
          <p:cNvPr id="91" name="Group 91"/>
          <p:cNvGrpSpPr/>
          <p:nvPr/>
        </p:nvGrpSpPr>
        <p:grpSpPr>
          <a:xfrm>
            <a:off x="10104677" y="2190179"/>
            <a:ext cx="1379983" cy="760691"/>
            <a:chOff x="0" y="0"/>
            <a:chExt cx="2814940" cy="1551686"/>
          </a:xfrm>
        </p:grpSpPr>
        <p:sp>
          <p:nvSpPr>
            <p:cNvPr id="92" name="Freeform 92"/>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93" name="AutoShape 93"/>
          <p:cNvSpPr/>
          <p:nvPr/>
        </p:nvSpPr>
        <p:spPr>
          <a:xfrm flipV="1">
            <a:off x="9726083" y="2116249"/>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94" name="AutoShape 94"/>
          <p:cNvSpPr/>
          <p:nvPr/>
        </p:nvSpPr>
        <p:spPr>
          <a:xfrm flipV="1">
            <a:off x="11882940" y="2116249"/>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95" name="Group 95"/>
          <p:cNvGrpSpPr/>
          <p:nvPr/>
        </p:nvGrpSpPr>
        <p:grpSpPr>
          <a:xfrm>
            <a:off x="10210404" y="3202222"/>
            <a:ext cx="1184044" cy="1448148"/>
            <a:chOff x="0" y="0"/>
            <a:chExt cx="348985" cy="426827"/>
          </a:xfrm>
        </p:grpSpPr>
        <p:sp>
          <p:nvSpPr>
            <p:cNvPr id="96" name="Freeform 96"/>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97" name="TextBox 97"/>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98" name="Group 98"/>
          <p:cNvGrpSpPr/>
          <p:nvPr/>
        </p:nvGrpSpPr>
        <p:grpSpPr>
          <a:xfrm>
            <a:off x="10120192" y="3471289"/>
            <a:ext cx="1364469" cy="532568"/>
            <a:chOff x="0" y="0"/>
            <a:chExt cx="402164" cy="156969"/>
          </a:xfrm>
        </p:grpSpPr>
        <p:sp>
          <p:nvSpPr>
            <p:cNvPr id="99" name="Freeform 99"/>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00" name="TextBox 100"/>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101" name="Group 101"/>
          <p:cNvGrpSpPr/>
          <p:nvPr/>
        </p:nvGrpSpPr>
        <p:grpSpPr>
          <a:xfrm>
            <a:off x="10202647" y="4901721"/>
            <a:ext cx="1184044" cy="1019024"/>
            <a:chOff x="0" y="0"/>
            <a:chExt cx="348985" cy="300347"/>
          </a:xfrm>
        </p:grpSpPr>
        <p:sp>
          <p:nvSpPr>
            <p:cNvPr id="102" name="Freeform 102"/>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03" name="TextBox 103"/>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104" name="Group 104"/>
          <p:cNvGrpSpPr/>
          <p:nvPr/>
        </p:nvGrpSpPr>
        <p:grpSpPr>
          <a:xfrm>
            <a:off x="10056902" y="5568311"/>
            <a:ext cx="877039" cy="768687"/>
            <a:chOff x="0" y="0"/>
            <a:chExt cx="927370" cy="812800"/>
          </a:xfrm>
        </p:grpSpPr>
        <p:sp>
          <p:nvSpPr>
            <p:cNvPr id="105" name="Freeform 10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06" name="TextBox 106"/>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107" name="Group 107"/>
          <p:cNvGrpSpPr/>
          <p:nvPr/>
        </p:nvGrpSpPr>
        <p:grpSpPr>
          <a:xfrm>
            <a:off x="10495421" y="5773771"/>
            <a:ext cx="1184044" cy="396966"/>
            <a:chOff x="0" y="0"/>
            <a:chExt cx="348985" cy="117002"/>
          </a:xfrm>
        </p:grpSpPr>
        <p:sp>
          <p:nvSpPr>
            <p:cNvPr id="108" name="Freeform 108"/>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09" name="TextBox 109"/>
            <p:cNvSpPr txBox="1"/>
            <p:nvPr/>
          </p:nvSpPr>
          <p:spPr>
            <a:xfrm>
              <a:off x="0" y="9525"/>
              <a:ext cx="348985" cy="107477"/>
            </a:xfrm>
            <a:prstGeom prst="rect">
              <a:avLst/>
            </a:prstGeom>
          </p:spPr>
          <p:txBody>
            <a:bodyPr lIns="67282" tIns="67282" rIns="67282" bIns="67282" rtlCol="0" anchor="ctr"/>
            <a:lstStyle/>
            <a:p>
              <a:pPr algn="ctr">
                <a:lnSpc>
                  <a:spcPts val="1445"/>
                </a:lnSpc>
              </a:pPr>
              <a:endParaRPr/>
            </a:p>
          </p:txBody>
        </p:sp>
      </p:grpSp>
      <p:grpSp>
        <p:nvGrpSpPr>
          <p:cNvPr id="110" name="Group 110"/>
          <p:cNvGrpSpPr/>
          <p:nvPr/>
        </p:nvGrpSpPr>
        <p:grpSpPr>
          <a:xfrm>
            <a:off x="10094834" y="6588349"/>
            <a:ext cx="1379983" cy="575915"/>
            <a:chOff x="0" y="0"/>
            <a:chExt cx="2814940" cy="1174772"/>
          </a:xfrm>
        </p:grpSpPr>
        <p:sp>
          <p:nvSpPr>
            <p:cNvPr id="111" name="Freeform 111"/>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12" name="Group 112"/>
          <p:cNvGrpSpPr/>
          <p:nvPr/>
        </p:nvGrpSpPr>
        <p:grpSpPr>
          <a:xfrm>
            <a:off x="10210404" y="7193962"/>
            <a:ext cx="345701" cy="345701"/>
            <a:chOff x="0" y="0"/>
            <a:chExt cx="812800" cy="812800"/>
          </a:xfrm>
        </p:grpSpPr>
        <p:sp>
          <p:nvSpPr>
            <p:cNvPr id="113" name="Freeform 113"/>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114" name="TextBox 114"/>
            <p:cNvSpPr txBox="1"/>
            <p:nvPr/>
          </p:nvSpPr>
          <p:spPr>
            <a:xfrm>
              <a:off x="203200" y="19050"/>
              <a:ext cx="406400" cy="692150"/>
            </a:xfrm>
            <a:prstGeom prst="rect">
              <a:avLst/>
            </a:prstGeom>
          </p:spPr>
          <p:txBody>
            <a:bodyPr lIns="67282" tIns="67282" rIns="67282" bIns="67282" rtlCol="0" anchor="ctr"/>
            <a:lstStyle/>
            <a:p>
              <a:pPr algn="ctr">
                <a:lnSpc>
                  <a:spcPts val="1488"/>
                </a:lnSpc>
              </a:pPr>
              <a:endParaRPr/>
            </a:p>
          </p:txBody>
        </p:sp>
      </p:grpSp>
      <p:sp>
        <p:nvSpPr>
          <p:cNvPr id="115" name="TextBox 115"/>
          <p:cNvSpPr txBox="1"/>
          <p:nvPr/>
        </p:nvSpPr>
        <p:spPr>
          <a:xfrm>
            <a:off x="9927473" y="2379687"/>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33%</a:t>
            </a:r>
          </a:p>
        </p:txBody>
      </p:sp>
      <p:sp>
        <p:nvSpPr>
          <p:cNvPr id="116" name="TextBox 116"/>
          <p:cNvSpPr txBox="1"/>
          <p:nvPr/>
        </p:nvSpPr>
        <p:spPr>
          <a:xfrm>
            <a:off x="9927473" y="4115018"/>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3%</a:t>
            </a:r>
          </a:p>
        </p:txBody>
      </p:sp>
      <p:sp>
        <p:nvSpPr>
          <p:cNvPr id="117" name="TextBox 117"/>
          <p:cNvSpPr txBox="1"/>
          <p:nvPr/>
        </p:nvSpPr>
        <p:spPr>
          <a:xfrm>
            <a:off x="9925387" y="5069288"/>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56%</a:t>
            </a:r>
          </a:p>
        </p:txBody>
      </p:sp>
      <p:sp>
        <p:nvSpPr>
          <p:cNvPr id="118" name="TextBox 118"/>
          <p:cNvSpPr txBox="1"/>
          <p:nvPr/>
        </p:nvSpPr>
        <p:spPr>
          <a:xfrm>
            <a:off x="9795586" y="5856127"/>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34€/h</a:t>
            </a:r>
          </a:p>
        </p:txBody>
      </p:sp>
      <p:sp>
        <p:nvSpPr>
          <p:cNvPr id="119" name="TextBox 119"/>
          <p:cNvSpPr txBox="1"/>
          <p:nvPr/>
        </p:nvSpPr>
        <p:spPr>
          <a:xfrm>
            <a:off x="10634324" y="5840963"/>
            <a:ext cx="1399669" cy="253131"/>
          </a:xfrm>
          <a:prstGeom prst="rect">
            <a:avLst/>
          </a:prstGeom>
        </p:spPr>
        <p:txBody>
          <a:bodyPr lIns="0" tIns="0" rIns="0" bIns="0" rtlCol="0" anchor="t">
            <a:spAutoFit/>
          </a:bodyPr>
          <a:lstStyle/>
          <a:p>
            <a:pPr algn="ctr">
              <a:lnSpc>
                <a:spcPts val="1927"/>
              </a:lnSpc>
            </a:pPr>
            <a:r>
              <a:rPr lang="en-US" sz="1633" b="1">
                <a:solidFill>
                  <a:srgbClr val="FFFFFF"/>
                </a:solidFill>
                <a:latin typeface="Roboto Bold"/>
                <a:ea typeface="Roboto Bold"/>
                <a:cs typeface="Roboto Bold"/>
                <a:sym typeface="Roboto Bold"/>
              </a:rPr>
              <a:t>-22%</a:t>
            </a:r>
          </a:p>
        </p:txBody>
      </p:sp>
      <p:sp>
        <p:nvSpPr>
          <p:cNvPr id="120" name="TextBox 120"/>
          <p:cNvSpPr txBox="1"/>
          <p:nvPr/>
        </p:nvSpPr>
        <p:spPr>
          <a:xfrm>
            <a:off x="9917630" y="6699462"/>
            <a:ext cx="1754078" cy="350331"/>
          </a:xfrm>
          <a:prstGeom prst="rect">
            <a:avLst/>
          </a:prstGeom>
        </p:spPr>
        <p:txBody>
          <a:bodyPr lIns="0" tIns="0" rIns="0" bIns="0" rtlCol="0" anchor="t">
            <a:spAutoFit/>
          </a:bodyPr>
          <a:lstStyle/>
          <a:p>
            <a:pPr algn="ctr">
              <a:lnSpc>
                <a:spcPts val="2669"/>
              </a:lnSpc>
            </a:pPr>
            <a:r>
              <a:rPr lang="en-US" sz="2261" b="1">
                <a:solidFill>
                  <a:srgbClr val="FFFFFF"/>
                </a:solidFill>
                <a:latin typeface="Roboto Bold"/>
                <a:ea typeface="Roboto Bold"/>
                <a:cs typeface="Roboto Bold"/>
                <a:sym typeface="Roboto Bold"/>
              </a:rPr>
              <a:t>38,1€/h</a:t>
            </a:r>
          </a:p>
        </p:txBody>
      </p:sp>
      <p:sp>
        <p:nvSpPr>
          <p:cNvPr id="121" name="TextBox 121"/>
          <p:cNvSpPr txBox="1"/>
          <p:nvPr/>
        </p:nvSpPr>
        <p:spPr>
          <a:xfrm>
            <a:off x="10234106" y="7235522"/>
            <a:ext cx="1399669" cy="253131"/>
          </a:xfrm>
          <a:prstGeom prst="rect">
            <a:avLst/>
          </a:prstGeom>
        </p:spPr>
        <p:txBody>
          <a:bodyPr lIns="0" tIns="0" rIns="0" bIns="0" rtlCol="0" anchor="t">
            <a:spAutoFit/>
          </a:bodyPr>
          <a:lstStyle/>
          <a:p>
            <a:pPr algn="ctr">
              <a:lnSpc>
                <a:spcPts val="1927"/>
              </a:lnSpc>
            </a:pPr>
            <a:r>
              <a:rPr lang="en-US" sz="1633" b="1" i="1">
                <a:solidFill>
                  <a:srgbClr val="FFFFFF"/>
                </a:solidFill>
                <a:latin typeface="Roboto Bold Italics"/>
                <a:ea typeface="Roboto Bold Italics"/>
                <a:cs typeface="Roboto Bold Italics"/>
                <a:sym typeface="Roboto Bold Italics"/>
              </a:rPr>
              <a:t>-13%</a:t>
            </a:r>
          </a:p>
        </p:txBody>
      </p:sp>
      <p:grpSp>
        <p:nvGrpSpPr>
          <p:cNvPr id="122" name="Group 122"/>
          <p:cNvGrpSpPr/>
          <p:nvPr/>
        </p:nvGrpSpPr>
        <p:grpSpPr>
          <a:xfrm>
            <a:off x="10363907" y="7731169"/>
            <a:ext cx="877039" cy="768687"/>
            <a:chOff x="0" y="0"/>
            <a:chExt cx="927370" cy="812800"/>
          </a:xfrm>
        </p:grpSpPr>
        <p:sp>
          <p:nvSpPr>
            <p:cNvPr id="123" name="Freeform 123"/>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24" name="TextBox 124"/>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125" name="TextBox 125"/>
          <p:cNvSpPr txBox="1"/>
          <p:nvPr/>
        </p:nvSpPr>
        <p:spPr>
          <a:xfrm>
            <a:off x="10102591" y="8006370"/>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+1%</a:t>
            </a:r>
          </a:p>
        </p:txBody>
      </p:sp>
      <p:sp>
        <p:nvSpPr>
          <p:cNvPr id="126" name="TextBox 126"/>
          <p:cNvSpPr txBox="1"/>
          <p:nvPr/>
        </p:nvSpPr>
        <p:spPr>
          <a:xfrm>
            <a:off x="10104677" y="3606282"/>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Renting/flotas</a:t>
            </a:r>
          </a:p>
        </p:txBody>
      </p:sp>
      <p:grpSp>
        <p:nvGrpSpPr>
          <p:cNvPr id="127" name="Group 127"/>
          <p:cNvGrpSpPr/>
          <p:nvPr/>
        </p:nvGrpSpPr>
        <p:grpSpPr>
          <a:xfrm>
            <a:off x="12488279" y="2168915"/>
            <a:ext cx="1379983" cy="760691"/>
            <a:chOff x="0" y="0"/>
            <a:chExt cx="2814940" cy="1551686"/>
          </a:xfrm>
        </p:grpSpPr>
        <p:sp>
          <p:nvSpPr>
            <p:cNvPr id="128" name="Freeform 128"/>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129" name="AutoShape 129"/>
          <p:cNvSpPr/>
          <p:nvPr/>
        </p:nvSpPr>
        <p:spPr>
          <a:xfrm flipV="1">
            <a:off x="12109685"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130" name="AutoShape 130"/>
          <p:cNvSpPr/>
          <p:nvPr/>
        </p:nvSpPr>
        <p:spPr>
          <a:xfrm flipV="1">
            <a:off x="14266542"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131" name="Group 131"/>
          <p:cNvGrpSpPr/>
          <p:nvPr/>
        </p:nvGrpSpPr>
        <p:grpSpPr>
          <a:xfrm>
            <a:off x="12594006" y="3180958"/>
            <a:ext cx="1184044" cy="1448148"/>
            <a:chOff x="0" y="0"/>
            <a:chExt cx="348985" cy="426827"/>
          </a:xfrm>
        </p:grpSpPr>
        <p:sp>
          <p:nvSpPr>
            <p:cNvPr id="132" name="Freeform 132"/>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133" name="TextBox 133"/>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134" name="Group 134"/>
          <p:cNvGrpSpPr/>
          <p:nvPr/>
        </p:nvGrpSpPr>
        <p:grpSpPr>
          <a:xfrm>
            <a:off x="12503794" y="3450026"/>
            <a:ext cx="1364469" cy="532568"/>
            <a:chOff x="0" y="0"/>
            <a:chExt cx="402164" cy="156969"/>
          </a:xfrm>
        </p:grpSpPr>
        <p:sp>
          <p:nvSpPr>
            <p:cNvPr id="135" name="Freeform 135"/>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36" name="TextBox 136"/>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137" name="Group 137"/>
          <p:cNvGrpSpPr/>
          <p:nvPr/>
        </p:nvGrpSpPr>
        <p:grpSpPr>
          <a:xfrm>
            <a:off x="12586249" y="4880457"/>
            <a:ext cx="1184044" cy="1019024"/>
            <a:chOff x="0" y="0"/>
            <a:chExt cx="348985" cy="300347"/>
          </a:xfrm>
        </p:grpSpPr>
        <p:sp>
          <p:nvSpPr>
            <p:cNvPr id="138" name="Freeform 138"/>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39" name="TextBox 139"/>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140" name="Group 140"/>
          <p:cNvGrpSpPr/>
          <p:nvPr/>
        </p:nvGrpSpPr>
        <p:grpSpPr>
          <a:xfrm>
            <a:off x="12440503" y="5547048"/>
            <a:ext cx="877039" cy="768687"/>
            <a:chOff x="0" y="0"/>
            <a:chExt cx="927370" cy="812800"/>
          </a:xfrm>
        </p:grpSpPr>
        <p:sp>
          <p:nvSpPr>
            <p:cNvPr id="141" name="Freeform 14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42" name="TextBox 142"/>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143" name="Group 143"/>
          <p:cNvGrpSpPr/>
          <p:nvPr/>
        </p:nvGrpSpPr>
        <p:grpSpPr>
          <a:xfrm>
            <a:off x="12879023" y="5752508"/>
            <a:ext cx="1184044" cy="396966"/>
            <a:chOff x="0" y="0"/>
            <a:chExt cx="348985" cy="117002"/>
          </a:xfrm>
        </p:grpSpPr>
        <p:sp>
          <p:nvSpPr>
            <p:cNvPr id="144" name="Freeform 144"/>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45" name="TextBox 145"/>
            <p:cNvSpPr txBox="1"/>
            <p:nvPr/>
          </p:nvSpPr>
          <p:spPr>
            <a:xfrm>
              <a:off x="0" y="9525"/>
              <a:ext cx="348985" cy="107477"/>
            </a:xfrm>
            <a:prstGeom prst="rect">
              <a:avLst/>
            </a:prstGeom>
          </p:spPr>
          <p:txBody>
            <a:bodyPr lIns="67282" tIns="67282" rIns="67282" bIns="67282" rtlCol="0" anchor="ctr"/>
            <a:lstStyle/>
            <a:p>
              <a:pPr algn="ctr">
                <a:lnSpc>
                  <a:spcPts val="1445"/>
                </a:lnSpc>
              </a:pPr>
              <a:endParaRPr/>
            </a:p>
          </p:txBody>
        </p:sp>
      </p:grpSp>
      <p:grpSp>
        <p:nvGrpSpPr>
          <p:cNvPr id="146" name="Group 146"/>
          <p:cNvGrpSpPr/>
          <p:nvPr/>
        </p:nvGrpSpPr>
        <p:grpSpPr>
          <a:xfrm>
            <a:off x="12478436" y="6567086"/>
            <a:ext cx="1379983" cy="575915"/>
            <a:chOff x="0" y="0"/>
            <a:chExt cx="2814940" cy="1174772"/>
          </a:xfrm>
        </p:grpSpPr>
        <p:sp>
          <p:nvSpPr>
            <p:cNvPr id="147" name="Freeform 147"/>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48" name="Group 148"/>
          <p:cNvGrpSpPr/>
          <p:nvPr/>
        </p:nvGrpSpPr>
        <p:grpSpPr>
          <a:xfrm>
            <a:off x="12594006" y="7172698"/>
            <a:ext cx="345701" cy="345701"/>
            <a:chOff x="0" y="0"/>
            <a:chExt cx="812800" cy="812800"/>
          </a:xfrm>
        </p:grpSpPr>
        <p:sp>
          <p:nvSpPr>
            <p:cNvPr id="149" name="Freeform 149"/>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150" name="TextBox 150"/>
            <p:cNvSpPr txBox="1"/>
            <p:nvPr/>
          </p:nvSpPr>
          <p:spPr>
            <a:xfrm>
              <a:off x="203200" y="19050"/>
              <a:ext cx="406400" cy="692150"/>
            </a:xfrm>
            <a:prstGeom prst="rect">
              <a:avLst/>
            </a:prstGeom>
          </p:spPr>
          <p:txBody>
            <a:bodyPr lIns="67282" tIns="67282" rIns="67282" bIns="67282" rtlCol="0" anchor="ctr"/>
            <a:lstStyle/>
            <a:p>
              <a:pPr algn="ctr">
                <a:lnSpc>
                  <a:spcPts val="1488"/>
                </a:lnSpc>
              </a:pPr>
              <a:endParaRPr/>
            </a:p>
          </p:txBody>
        </p:sp>
      </p:grpSp>
      <p:sp>
        <p:nvSpPr>
          <p:cNvPr id="151" name="TextBox 151"/>
          <p:cNvSpPr txBox="1"/>
          <p:nvPr/>
        </p:nvSpPr>
        <p:spPr>
          <a:xfrm>
            <a:off x="12311075" y="2358423"/>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100%</a:t>
            </a:r>
          </a:p>
        </p:txBody>
      </p:sp>
      <p:sp>
        <p:nvSpPr>
          <p:cNvPr id="152" name="TextBox 152"/>
          <p:cNvSpPr txBox="1"/>
          <p:nvPr/>
        </p:nvSpPr>
        <p:spPr>
          <a:xfrm>
            <a:off x="12311075" y="4093754"/>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62%</a:t>
            </a:r>
          </a:p>
        </p:txBody>
      </p:sp>
      <p:sp>
        <p:nvSpPr>
          <p:cNvPr id="153" name="TextBox 153"/>
          <p:cNvSpPr txBox="1"/>
          <p:nvPr/>
        </p:nvSpPr>
        <p:spPr>
          <a:xfrm>
            <a:off x="12308989" y="5048025"/>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79%</a:t>
            </a:r>
          </a:p>
        </p:txBody>
      </p:sp>
      <p:sp>
        <p:nvSpPr>
          <p:cNvPr id="154" name="TextBox 154"/>
          <p:cNvSpPr txBox="1"/>
          <p:nvPr/>
        </p:nvSpPr>
        <p:spPr>
          <a:xfrm>
            <a:off x="12179188" y="5834863"/>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34,9€/h</a:t>
            </a:r>
          </a:p>
        </p:txBody>
      </p:sp>
      <p:sp>
        <p:nvSpPr>
          <p:cNvPr id="155" name="TextBox 155"/>
          <p:cNvSpPr txBox="1"/>
          <p:nvPr/>
        </p:nvSpPr>
        <p:spPr>
          <a:xfrm>
            <a:off x="13017926" y="5819700"/>
            <a:ext cx="1399669" cy="253057"/>
          </a:xfrm>
          <a:prstGeom prst="rect">
            <a:avLst/>
          </a:prstGeom>
        </p:spPr>
        <p:txBody>
          <a:bodyPr lIns="0" tIns="0" rIns="0" bIns="0" rtlCol="0" anchor="t">
            <a:spAutoFit/>
          </a:bodyPr>
          <a:lstStyle/>
          <a:p>
            <a:pPr algn="ctr">
              <a:lnSpc>
                <a:spcPts val="1927"/>
              </a:lnSpc>
            </a:pPr>
            <a:r>
              <a:rPr lang="en-US" sz="1633" b="1" dirty="0">
                <a:solidFill>
                  <a:srgbClr val="FFFFFF"/>
                </a:solidFill>
                <a:latin typeface="Roboto Bold"/>
                <a:ea typeface="Roboto Bold"/>
                <a:cs typeface="Roboto Bold"/>
                <a:sym typeface="Roboto Bold"/>
              </a:rPr>
              <a:t>-20%</a:t>
            </a:r>
          </a:p>
        </p:txBody>
      </p:sp>
      <p:sp>
        <p:nvSpPr>
          <p:cNvPr id="156" name="TextBox 156"/>
          <p:cNvSpPr txBox="1"/>
          <p:nvPr/>
        </p:nvSpPr>
        <p:spPr>
          <a:xfrm>
            <a:off x="12301232" y="6678199"/>
            <a:ext cx="1754078" cy="350331"/>
          </a:xfrm>
          <a:prstGeom prst="rect">
            <a:avLst/>
          </a:prstGeom>
        </p:spPr>
        <p:txBody>
          <a:bodyPr lIns="0" tIns="0" rIns="0" bIns="0" rtlCol="0" anchor="t">
            <a:spAutoFit/>
          </a:bodyPr>
          <a:lstStyle/>
          <a:p>
            <a:pPr algn="ctr">
              <a:lnSpc>
                <a:spcPts val="2669"/>
              </a:lnSpc>
            </a:pPr>
            <a:r>
              <a:rPr lang="en-US" sz="2261" b="1">
                <a:solidFill>
                  <a:srgbClr val="FFFFFF"/>
                </a:solidFill>
                <a:latin typeface="Roboto Bold"/>
                <a:ea typeface="Roboto Bold"/>
                <a:cs typeface="Roboto Bold"/>
                <a:sym typeface="Roboto Bold"/>
              </a:rPr>
              <a:t>37€/h</a:t>
            </a:r>
          </a:p>
        </p:txBody>
      </p:sp>
      <p:sp>
        <p:nvSpPr>
          <p:cNvPr id="157" name="TextBox 157"/>
          <p:cNvSpPr txBox="1"/>
          <p:nvPr/>
        </p:nvSpPr>
        <p:spPr>
          <a:xfrm>
            <a:off x="12617708" y="7214258"/>
            <a:ext cx="1399669" cy="253131"/>
          </a:xfrm>
          <a:prstGeom prst="rect">
            <a:avLst/>
          </a:prstGeom>
        </p:spPr>
        <p:txBody>
          <a:bodyPr lIns="0" tIns="0" rIns="0" bIns="0" rtlCol="0" anchor="t">
            <a:spAutoFit/>
          </a:bodyPr>
          <a:lstStyle/>
          <a:p>
            <a:pPr algn="ctr">
              <a:lnSpc>
                <a:spcPts val="1927"/>
              </a:lnSpc>
            </a:pPr>
            <a:r>
              <a:rPr lang="en-US" sz="1633" b="1" i="1">
                <a:solidFill>
                  <a:srgbClr val="FFFFFF"/>
                </a:solidFill>
                <a:latin typeface="Roboto Bold Italics"/>
                <a:ea typeface="Roboto Bold Italics"/>
                <a:cs typeface="Roboto Bold Italics"/>
                <a:sym typeface="Roboto Bold Italics"/>
              </a:rPr>
              <a:t>-15%</a:t>
            </a:r>
          </a:p>
        </p:txBody>
      </p:sp>
      <p:grpSp>
        <p:nvGrpSpPr>
          <p:cNvPr id="158" name="Group 158"/>
          <p:cNvGrpSpPr/>
          <p:nvPr/>
        </p:nvGrpSpPr>
        <p:grpSpPr>
          <a:xfrm>
            <a:off x="12747508" y="7709906"/>
            <a:ext cx="877039" cy="768687"/>
            <a:chOff x="0" y="0"/>
            <a:chExt cx="927370" cy="812800"/>
          </a:xfrm>
        </p:grpSpPr>
        <p:sp>
          <p:nvSpPr>
            <p:cNvPr id="159" name="Freeform 15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60" name="TextBox 160"/>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161" name="TextBox 161"/>
          <p:cNvSpPr txBox="1"/>
          <p:nvPr/>
        </p:nvSpPr>
        <p:spPr>
          <a:xfrm>
            <a:off x="12486193" y="7985106"/>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+7%</a:t>
            </a:r>
          </a:p>
        </p:txBody>
      </p:sp>
      <p:sp>
        <p:nvSpPr>
          <p:cNvPr id="162" name="TextBox 162"/>
          <p:cNvSpPr txBox="1"/>
          <p:nvPr/>
        </p:nvSpPr>
        <p:spPr>
          <a:xfrm>
            <a:off x="12488279" y="3585019"/>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Aseguradora</a:t>
            </a:r>
          </a:p>
        </p:txBody>
      </p:sp>
      <p:grpSp>
        <p:nvGrpSpPr>
          <p:cNvPr id="163" name="Group 163"/>
          <p:cNvGrpSpPr/>
          <p:nvPr/>
        </p:nvGrpSpPr>
        <p:grpSpPr>
          <a:xfrm>
            <a:off x="14871881" y="2190179"/>
            <a:ext cx="1379983" cy="760691"/>
            <a:chOff x="0" y="0"/>
            <a:chExt cx="2814940" cy="1551686"/>
          </a:xfrm>
        </p:grpSpPr>
        <p:sp>
          <p:nvSpPr>
            <p:cNvPr id="164" name="Freeform 164"/>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165" name="AutoShape 165"/>
          <p:cNvSpPr/>
          <p:nvPr/>
        </p:nvSpPr>
        <p:spPr>
          <a:xfrm flipV="1">
            <a:off x="14493287" y="2116249"/>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166" name="AutoShape 166"/>
          <p:cNvSpPr/>
          <p:nvPr/>
        </p:nvSpPr>
        <p:spPr>
          <a:xfrm flipV="1">
            <a:off x="16650144" y="2116249"/>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167" name="Group 167"/>
          <p:cNvGrpSpPr/>
          <p:nvPr/>
        </p:nvGrpSpPr>
        <p:grpSpPr>
          <a:xfrm>
            <a:off x="14977608" y="3202222"/>
            <a:ext cx="1184044" cy="1448148"/>
            <a:chOff x="0" y="0"/>
            <a:chExt cx="348985" cy="426827"/>
          </a:xfrm>
        </p:grpSpPr>
        <p:sp>
          <p:nvSpPr>
            <p:cNvPr id="168" name="Freeform 168"/>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169" name="TextBox 169"/>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170" name="Group 170"/>
          <p:cNvGrpSpPr/>
          <p:nvPr/>
        </p:nvGrpSpPr>
        <p:grpSpPr>
          <a:xfrm>
            <a:off x="14887395" y="3471289"/>
            <a:ext cx="1364469" cy="532568"/>
            <a:chOff x="0" y="0"/>
            <a:chExt cx="402164" cy="156969"/>
          </a:xfrm>
        </p:grpSpPr>
        <p:sp>
          <p:nvSpPr>
            <p:cNvPr id="171" name="Freeform 171"/>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72" name="TextBox 172"/>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173" name="Group 173"/>
          <p:cNvGrpSpPr/>
          <p:nvPr/>
        </p:nvGrpSpPr>
        <p:grpSpPr>
          <a:xfrm>
            <a:off x="14969850" y="4901721"/>
            <a:ext cx="1184044" cy="1019024"/>
            <a:chOff x="0" y="0"/>
            <a:chExt cx="348985" cy="300347"/>
          </a:xfrm>
        </p:grpSpPr>
        <p:sp>
          <p:nvSpPr>
            <p:cNvPr id="174" name="Freeform 174"/>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75" name="TextBox 175"/>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176" name="Group 176"/>
          <p:cNvGrpSpPr/>
          <p:nvPr/>
        </p:nvGrpSpPr>
        <p:grpSpPr>
          <a:xfrm>
            <a:off x="14824105" y="5568311"/>
            <a:ext cx="877039" cy="768687"/>
            <a:chOff x="0" y="0"/>
            <a:chExt cx="927370" cy="812800"/>
          </a:xfrm>
        </p:grpSpPr>
        <p:sp>
          <p:nvSpPr>
            <p:cNvPr id="177" name="Freeform 17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78" name="TextBox 178"/>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179" name="Group 179"/>
          <p:cNvGrpSpPr/>
          <p:nvPr/>
        </p:nvGrpSpPr>
        <p:grpSpPr>
          <a:xfrm>
            <a:off x="15262625" y="5773771"/>
            <a:ext cx="1184044" cy="396966"/>
            <a:chOff x="0" y="0"/>
            <a:chExt cx="348985" cy="117002"/>
          </a:xfrm>
        </p:grpSpPr>
        <p:sp>
          <p:nvSpPr>
            <p:cNvPr id="180" name="Freeform 180"/>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81" name="TextBox 181"/>
            <p:cNvSpPr txBox="1"/>
            <p:nvPr/>
          </p:nvSpPr>
          <p:spPr>
            <a:xfrm>
              <a:off x="0" y="9525"/>
              <a:ext cx="348985" cy="107477"/>
            </a:xfrm>
            <a:prstGeom prst="rect">
              <a:avLst/>
            </a:prstGeom>
          </p:spPr>
          <p:txBody>
            <a:bodyPr lIns="67282" tIns="67282" rIns="67282" bIns="67282" rtlCol="0" anchor="ctr"/>
            <a:lstStyle/>
            <a:p>
              <a:pPr algn="ctr">
                <a:lnSpc>
                  <a:spcPts val="1445"/>
                </a:lnSpc>
              </a:pPr>
              <a:endParaRPr/>
            </a:p>
          </p:txBody>
        </p:sp>
      </p:grpSp>
      <p:grpSp>
        <p:nvGrpSpPr>
          <p:cNvPr id="182" name="Group 182"/>
          <p:cNvGrpSpPr/>
          <p:nvPr/>
        </p:nvGrpSpPr>
        <p:grpSpPr>
          <a:xfrm>
            <a:off x="14862038" y="6588349"/>
            <a:ext cx="1379983" cy="575915"/>
            <a:chOff x="0" y="0"/>
            <a:chExt cx="2814940" cy="1174772"/>
          </a:xfrm>
        </p:grpSpPr>
        <p:sp>
          <p:nvSpPr>
            <p:cNvPr id="183" name="Freeform 183"/>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84" name="Group 184"/>
          <p:cNvGrpSpPr/>
          <p:nvPr/>
        </p:nvGrpSpPr>
        <p:grpSpPr>
          <a:xfrm rot="-10800000">
            <a:off x="14977608" y="7193962"/>
            <a:ext cx="345701" cy="345701"/>
            <a:chOff x="0" y="0"/>
            <a:chExt cx="812800" cy="812800"/>
          </a:xfrm>
        </p:grpSpPr>
        <p:sp>
          <p:nvSpPr>
            <p:cNvPr id="185" name="Freeform 185"/>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D8D8D8"/>
            </a:solidFill>
          </p:spPr>
          <p:txBody>
            <a:bodyPr/>
            <a:lstStyle/>
            <a:p>
              <a:endParaRPr lang="es-ES"/>
            </a:p>
          </p:txBody>
        </p:sp>
        <p:sp>
          <p:nvSpPr>
            <p:cNvPr id="186" name="TextBox 186"/>
            <p:cNvSpPr txBox="1"/>
            <p:nvPr/>
          </p:nvSpPr>
          <p:spPr>
            <a:xfrm>
              <a:off x="203200" y="19050"/>
              <a:ext cx="406400" cy="692150"/>
            </a:xfrm>
            <a:prstGeom prst="rect">
              <a:avLst/>
            </a:prstGeom>
          </p:spPr>
          <p:txBody>
            <a:bodyPr lIns="67282" tIns="67282" rIns="67282" bIns="67282" rtlCol="0" anchor="ctr"/>
            <a:lstStyle/>
            <a:p>
              <a:pPr algn="ctr">
                <a:lnSpc>
                  <a:spcPts val="1488"/>
                </a:lnSpc>
              </a:pPr>
              <a:endParaRPr/>
            </a:p>
          </p:txBody>
        </p:sp>
      </p:grpSp>
      <p:sp>
        <p:nvSpPr>
          <p:cNvPr id="187" name="TextBox 187"/>
          <p:cNvSpPr txBox="1"/>
          <p:nvPr/>
        </p:nvSpPr>
        <p:spPr>
          <a:xfrm>
            <a:off x="14694676" y="2379687"/>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39%</a:t>
            </a:r>
          </a:p>
        </p:txBody>
      </p:sp>
      <p:sp>
        <p:nvSpPr>
          <p:cNvPr id="188" name="TextBox 188"/>
          <p:cNvSpPr txBox="1"/>
          <p:nvPr/>
        </p:nvSpPr>
        <p:spPr>
          <a:xfrm>
            <a:off x="14694676" y="4115018"/>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a:t>
            </a:r>
          </a:p>
        </p:txBody>
      </p:sp>
      <p:sp>
        <p:nvSpPr>
          <p:cNvPr id="189" name="TextBox 189"/>
          <p:cNvSpPr txBox="1"/>
          <p:nvPr/>
        </p:nvSpPr>
        <p:spPr>
          <a:xfrm>
            <a:off x="14692591" y="5069288"/>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13%</a:t>
            </a:r>
          </a:p>
        </p:txBody>
      </p:sp>
      <p:sp>
        <p:nvSpPr>
          <p:cNvPr id="190" name="TextBox 190"/>
          <p:cNvSpPr txBox="1"/>
          <p:nvPr/>
        </p:nvSpPr>
        <p:spPr>
          <a:xfrm>
            <a:off x="14562790" y="5856127"/>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53,7€/h</a:t>
            </a:r>
          </a:p>
        </p:txBody>
      </p:sp>
      <p:sp>
        <p:nvSpPr>
          <p:cNvPr id="191" name="TextBox 191"/>
          <p:cNvSpPr txBox="1"/>
          <p:nvPr/>
        </p:nvSpPr>
        <p:spPr>
          <a:xfrm>
            <a:off x="15401527" y="5840963"/>
            <a:ext cx="1399669" cy="253057"/>
          </a:xfrm>
          <a:prstGeom prst="rect">
            <a:avLst/>
          </a:prstGeom>
        </p:spPr>
        <p:txBody>
          <a:bodyPr lIns="0" tIns="0" rIns="0" bIns="0" rtlCol="0" anchor="t">
            <a:spAutoFit/>
          </a:bodyPr>
          <a:lstStyle/>
          <a:p>
            <a:pPr algn="ctr">
              <a:lnSpc>
                <a:spcPts val="1927"/>
              </a:lnSpc>
            </a:pPr>
            <a:r>
              <a:rPr lang="en-US" sz="1633" b="1" dirty="0">
                <a:solidFill>
                  <a:srgbClr val="FFFFFF"/>
                </a:solidFill>
                <a:latin typeface="Roboto Bold"/>
                <a:ea typeface="Roboto Bold"/>
                <a:cs typeface="Roboto Bold"/>
                <a:sym typeface="Roboto Bold"/>
              </a:rPr>
              <a:t>+23%</a:t>
            </a:r>
          </a:p>
        </p:txBody>
      </p:sp>
      <p:sp>
        <p:nvSpPr>
          <p:cNvPr id="192" name="TextBox 192"/>
          <p:cNvSpPr txBox="1"/>
          <p:nvPr/>
        </p:nvSpPr>
        <p:spPr>
          <a:xfrm>
            <a:off x="14684833" y="6699462"/>
            <a:ext cx="1754078" cy="350331"/>
          </a:xfrm>
          <a:prstGeom prst="rect">
            <a:avLst/>
          </a:prstGeom>
        </p:spPr>
        <p:txBody>
          <a:bodyPr lIns="0" tIns="0" rIns="0" bIns="0" rtlCol="0" anchor="t">
            <a:spAutoFit/>
          </a:bodyPr>
          <a:lstStyle/>
          <a:p>
            <a:pPr algn="ctr">
              <a:lnSpc>
                <a:spcPts val="2669"/>
              </a:lnSpc>
            </a:pPr>
            <a:r>
              <a:rPr lang="en-US" sz="2261" b="1">
                <a:solidFill>
                  <a:srgbClr val="FFFFFF"/>
                </a:solidFill>
                <a:latin typeface="Roboto Bold"/>
                <a:ea typeface="Roboto Bold"/>
                <a:cs typeface="Roboto Bold"/>
                <a:sym typeface="Roboto Bold"/>
              </a:rPr>
              <a:t>43,7€/h</a:t>
            </a:r>
          </a:p>
        </p:txBody>
      </p:sp>
      <p:sp>
        <p:nvSpPr>
          <p:cNvPr id="193" name="TextBox 193"/>
          <p:cNvSpPr txBox="1"/>
          <p:nvPr/>
        </p:nvSpPr>
        <p:spPr>
          <a:xfrm>
            <a:off x="15001310" y="7235522"/>
            <a:ext cx="1399669" cy="253131"/>
          </a:xfrm>
          <a:prstGeom prst="rect">
            <a:avLst/>
          </a:prstGeom>
        </p:spPr>
        <p:txBody>
          <a:bodyPr lIns="0" tIns="0" rIns="0" bIns="0" rtlCol="0" anchor="t">
            <a:spAutoFit/>
          </a:bodyPr>
          <a:lstStyle/>
          <a:p>
            <a:pPr algn="ctr">
              <a:lnSpc>
                <a:spcPts val="1927"/>
              </a:lnSpc>
            </a:pPr>
            <a:r>
              <a:rPr lang="en-US" sz="1633" b="1" i="1">
                <a:solidFill>
                  <a:srgbClr val="FFFFFF"/>
                </a:solidFill>
                <a:latin typeface="Roboto Bold Italics"/>
                <a:ea typeface="Roboto Bold Italics"/>
                <a:cs typeface="Roboto Bold Italics"/>
                <a:sym typeface="Roboto Bold Italics"/>
              </a:rPr>
              <a:t>+3%</a:t>
            </a:r>
          </a:p>
        </p:txBody>
      </p:sp>
      <p:grpSp>
        <p:nvGrpSpPr>
          <p:cNvPr id="194" name="Group 194"/>
          <p:cNvGrpSpPr/>
          <p:nvPr/>
        </p:nvGrpSpPr>
        <p:grpSpPr>
          <a:xfrm>
            <a:off x="15131110" y="7731169"/>
            <a:ext cx="877039" cy="768687"/>
            <a:chOff x="0" y="0"/>
            <a:chExt cx="927370" cy="812800"/>
          </a:xfrm>
        </p:grpSpPr>
        <p:sp>
          <p:nvSpPr>
            <p:cNvPr id="195" name="Freeform 19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96" name="TextBox 196"/>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197" name="TextBox 197"/>
          <p:cNvSpPr txBox="1"/>
          <p:nvPr/>
        </p:nvSpPr>
        <p:spPr>
          <a:xfrm>
            <a:off x="14869795" y="8006370"/>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+2%</a:t>
            </a:r>
          </a:p>
        </p:txBody>
      </p:sp>
      <p:sp>
        <p:nvSpPr>
          <p:cNvPr id="198" name="TextBox 198"/>
          <p:cNvSpPr txBox="1"/>
          <p:nvPr/>
        </p:nvSpPr>
        <p:spPr>
          <a:xfrm>
            <a:off x="14871881" y="3606282"/>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Coche EV</a:t>
            </a:r>
          </a:p>
        </p:txBody>
      </p:sp>
      <p:grpSp>
        <p:nvGrpSpPr>
          <p:cNvPr id="199" name="Group 199"/>
          <p:cNvGrpSpPr/>
          <p:nvPr/>
        </p:nvGrpSpPr>
        <p:grpSpPr>
          <a:xfrm>
            <a:off x="8465108" y="4190818"/>
            <a:ext cx="2293266" cy="1374729"/>
            <a:chOff x="0" y="0"/>
            <a:chExt cx="3057687" cy="1832972"/>
          </a:xfrm>
        </p:grpSpPr>
        <p:grpSp>
          <p:nvGrpSpPr>
            <p:cNvPr id="200" name="Group 200"/>
            <p:cNvGrpSpPr/>
            <p:nvPr/>
          </p:nvGrpSpPr>
          <p:grpSpPr>
            <a:xfrm>
              <a:off x="503889" y="0"/>
              <a:ext cx="2091344" cy="1832972"/>
              <a:chOff x="0" y="0"/>
              <a:chExt cx="927370" cy="812800"/>
            </a:xfrm>
          </p:grpSpPr>
          <p:sp>
            <p:nvSpPr>
              <p:cNvPr id="201" name="Freeform 20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02" name="TextBox 202"/>
              <p:cNvSpPr txBox="1"/>
              <p:nvPr/>
            </p:nvSpPr>
            <p:spPr>
              <a:xfrm>
                <a:off x="86941" y="95250"/>
                <a:ext cx="753488" cy="641350"/>
              </a:xfrm>
              <a:prstGeom prst="rect">
                <a:avLst/>
              </a:prstGeom>
            </p:spPr>
            <p:txBody>
              <a:bodyPr lIns="50800" tIns="50800" rIns="50800" bIns="50800" rtlCol="0" anchor="ctr"/>
              <a:lstStyle/>
              <a:p>
                <a:pPr algn="ctr">
                  <a:lnSpc>
                    <a:spcPts val="1488"/>
                  </a:lnSpc>
                </a:pPr>
                <a:endParaRPr/>
              </a:p>
            </p:txBody>
          </p:sp>
        </p:grpSp>
        <p:grpSp>
          <p:nvGrpSpPr>
            <p:cNvPr id="203" name="Group 203"/>
            <p:cNvGrpSpPr/>
            <p:nvPr/>
          </p:nvGrpSpPr>
          <p:grpSpPr>
            <a:xfrm>
              <a:off x="591581" y="76858"/>
              <a:ext cx="1915961" cy="1679256"/>
              <a:chOff x="0" y="0"/>
              <a:chExt cx="927370" cy="812800"/>
            </a:xfrm>
          </p:grpSpPr>
          <p:sp>
            <p:nvSpPr>
              <p:cNvPr id="204" name="Freeform 20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205" name="TextBox 205"/>
              <p:cNvSpPr txBox="1"/>
              <p:nvPr/>
            </p:nvSpPr>
            <p:spPr>
              <a:xfrm>
                <a:off x="86941" y="95250"/>
                <a:ext cx="753488" cy="641350"/>
              </a:xfrm>
              <a:prstGeom prst="rect">
                <a:avLst/>
              </a:prstGeom>
            </p:spPr>
            <p:txBody>
              <a:bodyPr lIns="50800" tIns="50800" rIns="50800" bIns="50800" rtlCol="0" anchor="ctr"/>
              <a:lstStyle/>
              <a:p>
                <a:pPr algn="ctr">
                  <a:lnSpc>
                    <a:spcPts val="1488"/>
                  </a:lnSpc>
                </a:pPr>
                <a:endParaRPr/>
              </a:p>
            </p:txBody>
          </p:sp>
        </p:grpSp>
        <p:sp>
          <p:nvSpPr>
            <p:cNvPr id="206" name="TextBox 206"/>
            <p:cNvSpPr txBox="1"/>
            <p:nvPr/>
          </p:nvSpPr>
          <p:spPr>
            <a:xfrm>
              <a:off x="0" y="860926"/>
              <a:ext cx="3057687" cy="545078"/>
            </a:xfrm>
            <a:prstGeom prst="rect">
              <a:avLst/>
            </a:prstGeom>
          </p:spPr>
          <p:txBody>
            <a:bodyPr lIns="0" tIns="0" rIns="0" bIns="0" rtlCol="0" anchor="t">
              <a:spAutoFit/>
            </a:bodyPr>
            <a:lstStyle/>
            <a:p>
              <a:pPr algn="ctr">
                <a:lnSpc>
                  <a:spcPts val="3158"/>
                </a:lnSpc>
              </a:pPr>
              <a:r>
                <a:rPr lang="en-US" sz="2676" b="1">
                  <a:solidFill>
                    <a:srgbClr val="FFFFFF"/>
                  </a:solidFill>
                  <a:latin typeface="Roboto Bold"/>
                  <a:ea typeface="Roboto Bold"/>
                  <a:cs typeface="Roboto Bold"/>
                  <a:sym typeface="Roboto Bold"/>
                </a:rPr>
                <a:t>43,6€/h</a:t>
              </a:r>
            </a:p>
          </p:txBody>
        </p:sp>
        <p:sp>
          <p:nvSpPr>
            <p:cNvPr id="207" name="TextBox 207"/>
            <p:cNvSpPr txBox="1"/>
            <p:nvPr/>
          </p:nvSpPr>
          <p:spPr>
            <a:xfrm>
              <a:off x="0" y="385546"/>
              <a:ext cx="3057687" cy="404049"/>
            </a:xfrm>
            <a:prstGeom prst="rect">
              <a:avLst/>
            </a:prstGeom>
          </p:spPr>
          <p:txBody>
            <a:bodyPr lIns="0" tIns="0" rIns="0" bIns="0" rtlCol="0" anchor="t">
              <a:spAutoFit/>
            </a:bodyPr>
            <a:lstStyle/>
            <a:p>
              <a:pPr algn="ctr">
                <a:lnSpc>
                  <a:spcPts val="2316"/>
                </a:lnSpc>
              </a:pPr>
              <a:r>
                <a:rPr lang="en-US" sz="1963" b="1">
                  <a:solidFill>
                    <a:srgbClr val="FFFFFF"/>
                  </a:solidFill>
                  <a:latin typeface="Roboto Bold"/>
                  <a:ea typeface="Roboto Bold"/>
                  <a:cs typeface="Roboto Bold"/>
                  <a:sym typeface="Roboto Bold"/>
                </a:rPr>
                <a:t>Tarifa</a:t>
              </a:r>
            </a:p>
          </p:txBody>
        </p:sp>
      </p:grpSp>
      <p:sp>
        <p:nvSpPr>
          <p:cNvPr id="209" name="TextBox 209"/>
          <p:cNvSpPr txBox="1"/>
          <p:nvPr/>
        </p:nvSpPr>
        <p:spPr>
          <a:xfrm>
            <a:off x="8789761" y="6031782"/>
            <a:ext cx="321590" cy="102752"/>
          </a:xfrm>
          <a:prstGeom prst="rect">
            <a:avLst/>
          </a:prstGeom>
        </p:spPr>
        <p:txBody>
          <a:bodyPr lIns="0" tIns="0" rIns="0" bIns="0" rtlCol="0" anchor="t">
            <a:spAutoFit/>
          </a:bodyPr>
          <a:lstStyle/>
          <a:p>
            <a:pPr algn="ctr">
              <a:lnSpc>
                <a:spcPts val="726"/>
              </a:lnSpc>
            </a:pPr>
            <a:r>
              <a:rPr lang="en-US" sz="615">
                <a:solidFill>
                  <a:srgbClr val="FFFFFF"/>
                </a:solidFill>
                <a:latin typeface="Roboto"/>
                <a:ea typeface="Roboto"/>
                <a:cs typeface="Roboto"/>
                <a:sym typeface="Roboto"/>
              </a:rPr>
              <a:t>vs oficial</a:t>
            </a:r>
          </a:p>
        </p:txBody>
      </p:sp>
      <p:sp>
        <p:nvSpPr>
          <p:cNvPr id="210" name="TextBox 210"/>
          <p:cNvSpPr txBox="1"/>
          <p:nvPr/>
        </p:nvSpPr>
        <p:spPr>
          <a:xfrm>
            <a:off x="11163070" y="6053045"/>
            <a:ext cx="321590" cy="102752"/>
          </a:xfrm>
          <a:prstGeom prst="rect">
            <a:avLst/>
          </a:prstGeom>
        </p:spPr>
        <p:txBody>
          <a:bodyPr lIns="0" tIns="0" rIns="0" bIns="0" rtlCol="0" anchor="t">
            <a:spAutoFit/>
          </a:bodyPr>
          <a:lstStyle/>
          <a:p>
            <a:pPr algn="ctr">
              <a:lnSpc>
                <a:spcPts val="726"/>
              </a:lnSpc>
            </a:pPr>
            <a:r>
              <a:rPr lang="en-US" sz="615">
                <a:solidFill>
                  <a:srgbClr val="FFFFFF"/>
                </a:solidFill>
                <a:latin typeface="Roboto"/>
                <a:ea typeface="Roboto"/>
                <a:cs typeface="Roboto"/>
                <a:sym typeface="Roboto"/>
              </a:rPr>
              <a:t>vs oficial</a:t>
            </a:r>
          </a:p>
        </p:txBody>
      </p:sp>
      <p:sp>
        <p:nvSpPr>
          <p:cNvPr id="211" name="TextBox 211"/>
          <p:cNvSpPr txBox="1"/>
          <p:nvPr/>
        </p:nvSpPr>
        <p:spPr>
          <a:xfrm>
            <a:off x="13536829" y="6037882"/>
            <a:ext cx="321590" cy="102752"/>
          </a:xfrm>
          <a:prstGeom prst="rect">
            <a:avLst/>
          </a:prstGeom>
        </p:spPr>
        <p:txBody>
          <a:bodyPr lIns="0" tIns="0" rIns="0" bIns="0" rtlCol="0" anchor="t">
            <a:spAutoFit/>
          </a:bodyPr>
          <a:lstStyle/>
          <a:p>
            <a:pPr algn="ctr">
              <a:lnSpc>
                <a:spcPts val="726"/>
              </a:lnSpc>
            </a:pPr>
            <a:r>
              <a:rPr lang="en-US" sz="615">
                <a:solidFill>
                  <a:srgbClr val="FFFFFF"/>
                </a:solidFill>
                <a:latin typeface="Roboto"/>
                <a:ea typeface="Roboto"/>
                <a:cs typeface="Roboto"/>
                <a:sym typeface="Roboto"/>
              </a:rPr>
              <a:t>vs oficial</a:t>
            </a:r>
          </a:p>
        </p:txBody>
      </p:sp>
      <p:sp>
        <p:nvSpPr>
          <p:cNvPr id="212" name="TextBox 212"/>
          <p:cNvSpPr txBox="1"/>
          <p:nvPr/>
        </p:nvSpPr>
        <p:spPr>
          <a:xfrm>
            <a:off x="15915605" y="6053045"/>
            <a:ext cx="321590" cy="102752"/>
          </a:xfrm>
          <a:prstGeom prst="rect">
            <a:avLst/>
          </a:prstGeom>
        </p:spPr>
        <p:txBody>
          <a:bodyPr lIns="0" tIns="0" rIns="0" bIns="0" rtlCol="0" anchor="t">
            <a:spAutoFit/>
          </a:bodyPr>
          <a:lstStyle/>
          <a:p>
            <a:pPr algn="ctr">
              <a:lnSpc>
                <a:spcPts val="726"/>
              </a:lnSpc>
            </a:pPr>
            <a:r>
              <a:rPr lang="en-US" sz="615">
                <a:solidFill>
                  <a:srgbClr val="FFFFFF"/>
                </a:solidFill>
                <a:latin typeface="Roboto"/>
                <a:ea typeface="Roboto"/>
                <a:cs typeface="Roboto"/>
                <a:sym typeface="Roboto"/>
              </a:rPr>
              <a:t>vs oficial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0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0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1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1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1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4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4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1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55"/>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5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7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7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12"/>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9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9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38"/>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32"/>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4"/>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7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85"/>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110"/>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20"/>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112"/>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21"/>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46"/>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56"/>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48"/>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57"/>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182"/>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92"/>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84"/>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93"/>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nodeType="clickEffect">
                                  <p:stCondLst>
                                    <p:cond delay="0"/>
                                  </p:stCondLst>
                                  <p:childTnLst>
                                    <p:set>
                                      <p:cBhvr>
                                        <p:cTn id="128" dur="1" fill="hold">
                                          <p:stCondLst>
                                            <p:cond delay="0"/>
                                          </p:stCondLst>
                                        </p:cTn>
                                        <p:tgtEl>
                                          <p:spTgt spid="13"/>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46"/>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39"/>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42"/>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86"/>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89"/>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122"/>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125"/>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158"/>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161"/>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194"/>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13"/>
                    </p:tgtEl>
                  </p:cond>
                </p:stCondLst>
                <p:endSync evt="end" delay="0">
                  <p:rtn val="all"/>
                </p:endSync>
                <p:childTnLst>
                  <p:par>
                    <p:cTn id="152" fill="hold">
                      <p:stCondLst>
                        <p:cond delay="0"/>
                      </p:stCondLst>
                      <p:childTnLst>
                        <p:par>
                          <p:cTn id="153" fill="hold">
                            <p:stCondLst>
                              <p:cond delay="0"/>
                            </p:stCondLst>
                            <p:childTnLst>
                              <p:par>
                                <p:cTn id="154" presetID="2" presetClass="mediacall" presetSubtype="0" fill="hold" nodeType="clickEffect">
                                  <p:stCondLst>
                                    <p:cond delay="0"/>
                                  </p:stCondLst>
                                  <p:childTnLst>
                                    <p:cmd type="call" cmd="togglePause">
                                      <p:cBhvr>
                                        <p:cTn id="155" dur="1" fill="hold"/>
                                        <p:tgtEl>
                                          <p:spTgt spid="213"/>
                                        </p:tgtEl>
                                      </p:cBhvr>
                                    </p:cmd>
                                  </p:childTnLst>
                                </p:cTn>
                              </p:par>
                            </p:childTnLst>
                          </p:cTn>
                        </p:par>
                      </p:childTnLst>
                    </p:cTn>
                  </p:par>
                </p:childTnLst>
              </p:cTn>
              <p:nextCondLst>
                <p:cond evt="onClick" delay="0">
                  <p:tgtEl>
                    <p:spTgt spid="213"/>
                  </p:tgtEl>
                </p:cond>
              </p:nextCondLst>
            </p:seq>
            <p:video>
              <p:cMediaNode vol="80000">
                <p:cTn id="156" repeatCount="indefinite" fill="hold" display="0">
                  <p:stCondLst>
                    <p:cond delay="indefinite"/>
                  </p:stCondLst>
                </p:cTn>
                <p:tgtEl>
                  <p:spTgt spid="213"/>
                </p:tgtEl>
              </p:cMediaNode>
            </p:video>
          </p:childTnLst>
        </p:cTn>
      </p:par>
    </p:tnLst>
    <p:bldLst>
      <p:bldP spid="36" grpId="0"/>
      <p:bldP spid="37" grpId="0"/>
      <p:bldP spid="38" grpId="0"/>
      <p:bldP spid="42" grpId="0"/>
      <p:bldP spid="44" grpId="0"/>
      <p:bldP spid="45" grpId="0"/>
      <p:bldP spid="46" grpId="0"/>
      <p:bldP spid="81" grpId="0"/>
      <p:bldP spid="82" grpId="0"/>
      <p:bldP spid="83" grpId="0"/>
      <p:bldP spid="84" grpId="0"/>
      <p:bldP spid="85" grpId="0"/>
      <p:bldP spid="89" grpId="0"/>
      <p:bldP spid="117" grpId="0"/>
      <p:bldP spid="118" grpId="0"/>
      <p:bldP spid="119" grpId="0"/>
      <p:bldP spid="120" grpId="0"/>
      <p:bldP spid="121" grpId="0"/>
      <p:bldP spid="125" grpId="0"/>
      <p:bldP spid="153" grpId="0"/>
      <p:bldP spid="154" grpId="0"/>
      <p:bldP spid="155" grpId="0"/>
      <p:bldP spid="156" grpId="0"/>
      <p:bldP spid="157" grpId="0"/>
      <p:bldP spid="161" grpId="0"/>
      <p:bldP spid="189" grpId="0"/>
      <p:bldP spid="190" grpId="0"/>
      <p:bldP spid="191" grpId="0"/>
      <p:bldP spid="192" grpId="0"/>
      <p:bldP spid="193" grpId="0"/>
      <p:bldP spid="197" grpId="0"/>
      <p:bldP spid="209" grpId="0"/>
      <p:bldP spid="210" grpId="0"/>
      <p:bldP spid="211" grpId="0"/>
      <p:bldP spid="21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71" name="Diseño sin título (15)">
            <a:hlinkClick r:id="" action="ppaction://media"/>
            <a:extLst>
              <a:ext uri="{FF2B5EF4-FFF2-40B4-BE49-F238E27FC236}">
                <a16:creationId xmlns:a16="http://schemas.microsoft.com/office/drawing/2014/main" id="{68F93C0B-F2E3-8C60-6AA4-AF72184ED32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Freeform 8"/>
          <p:cNvSpPr/>
          <p:nvPr/>
        </p:nvSpPr>
        <p:spPr>
          <a:xfrm rot="2956943">
            <a:off x="3250998" y="3170379"/>
            <a:ext cx="1809457" cy="1809457"/>
          </a:xfrm>
          <a:custGeom>
            <a:avLst/>
            <a:gdLst/>
            <a:ahLst/>
            <a:cxnLst/>
            <a:rect l="l" t="t" r="r" b="b"/>
            <a:pathLst>
              <a:path w="1809457" h="1809457">
                <a:moveTo>
                  <a:pt x="0" y="0"/>
                </a:moveTo>
                <a:lnTo>
                  <a:pt x="1809457" y="0"/>
                </a:lnTo>
                <a:lnTo>
                  <a:pt x="1809457" y="1809458"/>
                </a:lnTo>
                <a:lnTo>
                  <a:pt x="0" y="1809458"/>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9" name="TextBox 9"/>
          <p:cNvSpPr txBox="1"/>
          <p:nvPr/>
        </p:nvSpPr>
        <p:spPr>
          <a:xfrm>
            <a:off x="1630783" y="1143738"/>
            <a:ext cx="13576541" cy="371897"/>
          </a:xfrm>
          <a:prstGeom prst="rect">
            <a:avLst/>
          </a:prstGeom>
        </p:spPr>
        <p:txBody>
          <a:bodyPr wrap="square" lIns="0" tIns="0" rIns="0" bIns="0" rtlCol="0" anchor="t">
            <a:spAutoFit/>
          </a:bodyPr>
          <a:lstStyle/>
          <a:p>
            <a:pPr algn="l">
              <a:lnSpc>
                <a:spcPts val="2865"/>
              </a:lnSpc>
              <a:spcBef>
                <a:spcPct val="0"/>
              </a:spcBef>
            </a:pPr>
            <a:r>
              <a:rPr lang="en-US" sz="2729" b="1" dirty="0" err="1">
                <a:solidFill>
                  <a:srgbClr val="FFFFFF"/>
                </a:solidFill>
                <a:latin typeface="Roboto Bold"/>
                <a:ea typeface="Roboto Bold"/>
                <a:cs typeface="Roboto Bold"/>
                <a:sym typeface="Roboto Bold"/>
              </a:rPr>
              <a:t>Diferencia</a:t>
            </a:r>
            <a:r>
              <a:rPr lang="en-US" sz="2729" b="1" dirty="0">
                <a:solidFill>
                  <a:srgbClr val="FFFFFF"/>
                </a:solidFill>
                <a:latin typeface="Roboto Bold"/>
                <a:ea typeface="Roboto Bold"/>
                <a:cs typeface="Roboto Bold"/>
                <a:sym typeface="Roboto Bold"/>
              </a:rPr>
              <a:t> entre la </a:t>
            </a:r>
            <a:r>
              <a:rPr lang="en-US" sz="2729" b="1" dirty="0" err="1">
                <a:solidFill>
                  <a:srgbClr val="FFFFFF"/>
                </a:solidFill>
                <a:latin typeface="Roboto Bold"/>
                <a:ea typeface="Roboto Bold"/>
                <a:cs typeface="Roboto Bold"/>
                <a:sym typeface="Roboto Bold"/>
              </a:rPr>
              <a:t>tarifa</a:t>
            </a:r>
            <a:r>
              <a:rPr lang="en-US" sz="2729" b="1" dirty="0">
                <a:solidFill>
                  <a:srgbClr val="FFFFFF"/>
                </a:solidFill>
                <a:latin typeface="Roboto Bold"/>
                <a:ea typeface="Roboto Bold"/>
                <a:cs typeface="Roboto Bold"/>
                <a:sym typeface="Roboto Bold"/>
              </a:rPr>
              <a:t> de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aplicada</a:t>
            </a:r>
            <a:r>
              <a:rPr lang="en-US" sz="2729" b="1" dirty="0">
                <a:solidFill>
                  <a:srgbClr val="FFFFFF"/>
                </a:solidFill>
                <a:latin typeface="Roboto Bold"/>
                <a:ea typeface="Roboto Bold"/>
                <a:cs typeface="Roboto Bold"/>
                <a:sym typeface="Roboto Bold"/>
              </a:rPr>
              <a:t> vs la </a:t>
            </a:r>
            <a:r>
              <a:rPr lang="en-US" sz="2729" b="1" dirty="0" err="1">
                <a:solidFill>
                  <a:srgbClr val="FFFFFF"/>
                </a:solidFill>
                <a:latin typeface="Roboto Bold"/>
                <a:ea typeface="Roboto Bold"/>
                <a:cs typeface="Roboto Bold"/>
                <a:sym typeface="Roboto Bold"/>
              </a:rPr>
              <a:t>tarifa</a:t>
            </a:r>
            <a:r>
              <a:rPr lang="en-US" sz="2729" b="1" dirty="0">
                <a:solidFill>
                  <a:srgbClr val="FFFFFF"/>
                </a:solidFill>
                <a:latin typeface="Roboto Bold"/>
                <a:ea typeface="Roboto Bold"/>
                <a:cs typeface="Roboto Bold"/>
                <a:sym typeface="Roboto Bold"/>
              </a:rPr>
              <a:t> de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oficial</a:t>
            </a:r>
            <a:endParaRPr lang="en-US" sz="2729" b="1" dirty="0">
              <a:solidFill>
                <a:srgbClr val="FFFFFF"/>
              </a:solidFill>
              <a:latin typeface="Roboto Bold"/>
              <a:ea typeface="Roboto Bold"/>
              <a:cs typeface="Roboto Bold"/>
              <a:sym typeface="Roboto Bold"/>
            </a:endParaRPr>
          </a:p>
        </p:txBody>
      </p:sp>
      <p:sp>
        <p:nvSpPr>
          <p:cNvPr id="10" name="TextBox 10"/>
          <p:cNvSpPr txBox="1"/>
          <p:nvPr/>
        </p:nvSpPr>
        <p:spPr>
          <a:xfrm>
            <a:off x="2024440" y="2166423"/>
            <a:ext cx="15213815"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La tarifa media finalmente aplicada por los talleres de chapa y pintura, teniendo en cuenta el peso de cada una de las tipologías de clientela es un 11,0% inferior que la que tienen marcada como tarifa oficial.</a:t>
            </a:r>
          </a:p>
        </p:txBody>
      </p:sp>
      <p:sp>
        <p:nvSpPr>
          <p:cNvPr id="11" name="Freeform 11"/>
          <p:cNvSpPr/>
          <p:nvPr/>
        </p:nvSpPr>
        <p:spPr>
          <a:xfrm rot="-7984309">
            <a:off x="13363659" y="3570490"/>
            <a:ext cx="1809457" cy="1809457"/>
          </a:xfrm>
          <a:custGeom>
            <a:avLst/>
            <a:gdLst/>
            <a:ahLst/>
            <a:cxnLst/>
            <a:rect l="l" t="t" r="r" b="b"/>
            <a:pathLst>
              <a:path w="1809457" h="1809457">
                <a:moveTo>
                  <a:pt x="0" y="0"/>
                </a:moveTo>
                <a:lnTo>
                  <a:pt x="1809458" y="0"/>
                </a:lnTo>
                <a:lnTo>
                  <a:pt x="1809458" y="1809457"/>
                </a:lnTo>
                <a:lnTo>
                  <a:pt x="0" y="180945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12" name="AutoShape 12"/>
          <p:cNvSpPr/>
          <p:nvPr/>
        </p:nvSpPr>
        <p:spPr>
          <a:xfrm>
            <a:off x="5541343" y="4075108"/>
            <a:ext cx="7327277" cy="356435"/>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13" name="Group 13"/>
          <p:cNvGrpSpPr/>
          <p:nvPr/>
        </p:nvGrpSpPr>
        <p:grpSpPr>
          <a:xfrm>
            <a:off x="8486388" y="3682445"/>
            <a:ext cx="1220890" cy="1070057"/>
            <a:chOff x="0" y="0"/>
            <a:chExt cx="927370" cy="812800"/>
          </a:xfrm>
        </p:grpSpPr>
        <p:sp>
          <p:nvSpPr>
            <p:cNvPr id="14" name="Freeform 1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15" name="TextBox 15"/>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16" name="Group 16"/>
          <p:cNvGrpSpPr/>
          <p:nvPr/>
        </p:nvGrpSpPr>
        <p:grpSpPr>
          <a:xfrm>
            <a:off x="8525486" y="3727313"/>
            <a:ext cx="1118504" cy="980321"/>
            <a:chOff x="0" y="0"/>
            <a:chExt cx="927370" cy="812800"/>
          </a:xfrm>
        </p:grpSpPr>
        <p:sp>
          <p:nvSpPr>
            <p:cNvPr id="17" name="Freeform 1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18" name="TextBox 1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19" name="TextBox 19"/>
          <p:cNvSpPr txBox="1"/>
          <p:nvPr/>
        </p:nvSpPr>
        <p:spPr>
          <a:xfrm>
            <a:off x="8192226" y="4061175"/>
            <a:ext cx="1785025" cy="312646"/>
          </a:xfrm>
          <a:prstGeom prst="rect">
            <a:avLst/>
          </a:prstGeom>
        </p:spPr>
        <p:txBody>
          <a:bodyPr lIns="0" tIns="0" rIns="0" bIns="0" rtlCol="0" anchor="t">
            <a:spAutoFit/>
          </a:bodyPr>
          <a:lstStyle/>
          <a:p>
            <a:pPr algn="ctr">
              <a:lnSpc>
                <a:spcPts val="2458"/>
              </a:lnSpc>
            </a:pPr>
            <a:r>
              <a:rPr lang="en-US" sz="2083" b="1">
                <a:solidFill>
                  <a:srgbClr val="FFFFFF"/>
                </a:solidFill>
                <a:latin typeface="Roboto Bold"/>
                <a:ea typeface="Roboto Bold"/>
                <a:cs typeface="Roboto Bold"/>
                <a:sym typeface="Roboto Bold"/>
              </a:rPr>
              <a:t>-11%</a:t>
            </a:r>
          </a:p>
        </p:txBody>
      </p:sp>
      <p:sp>
        <p:nvSpPr>
          <p:cNvPr id="20" name="TextBox 20"/>
          <p:cNvSpPr txBox="1"/>
          <p:nvPr/>
        </p:nvSpPr>
        <p:spPr>
          <a:xfrm>
            <a:off x="3633022" y="3727963"/>
            <a:ext cx="723253" cy="722865"/>
          </a:xfrm>
          <a:prstGeom prst="rect">
            <a:avLst/>
          </a:prstGeom>
        </p:spPr>
        <p:txBody>
          <a:bodyPr lIns="0" tIns="0" rIns="0" bIns="0" rtlCol="0" anchor="t">
            <a:spAutoFit/>
          </a:bodyPr>
          <a:lstStyle/>
          <a:p>
            <a:pPr algn="l">
              <a:lnSpc>
                <a:spcPts val="2761"/>
              </a:lnSpc>
            </a:pPr>
            <a:r>
              <a:rPr lang="en-US" sz="2629" b="1">
                <a:solidFill>
                  <a:srgbClr val="FFFFFF"/>
                </a:solidFill>
                <a:latin typeface="Roboto Bold"/>
                <a:ea typeface="Roboto Bold"/>
                <a:cs typeface="Roboto Bold"/>
                <a:sym typeface="Roboto Bold"/>
              </a:rPr>
              <a:t>43,6 </a:t>
            </a:r>
          </a:p>
          <a:p>
            <a:pPr algn="l">
              <a:lnSpc>
                <a:spcPts val="2761"/>
              </a:lnSpc>
              <a:spcBef>
                <a:spcPct val="0"/>
              </a:spcBef>
            </a:pPr>
            <a:r>
              <a:rPr lang="en-US" sz="2629" b="1">
                <a:solidFill>
                  <a:srgbClr val="FFFFFF"/>
                </a:solidFill>
                <a:latin typeface="Roboto Bold"/>
                <a:ea typeface="Roboto Bold"/>
                <a:cs typeface="Roboto Bold"/>
                <a:sym typeface="Roboto Bold"/>
              </a:rPr>
              <a:t>€/h</a:t>
            </a:r>
          </a:p>
        </p:txBody>
      </p:sp>
      <p:sp>
        <p:nvSpPr>
          <p:cNvPr id="21" name="TextBox 21"/>
          <p:cNvSpPr txBox="1"/>
          <p:nvPr/>
        </p:nvSpPr>
        <p:spPr>
          <a:xfrm>
            <a:off x="14158398" y="4150651"/>
            <a:ext cx="723253" cy="722865"/>
          </a:xfrm>
          <a:prstGeom prst="rect">
            <a:avLst/>
          </a:prstGeom>
        </p:spPr>
        <p:txBody>
          <a:bodyPr lIns="0" tIns="0" rIns="0" bIns="0" rtlCol="0" anchor="t">
            <a:spAutoFit/>
          </a:bodyPr>
          <a:lstStyle/>
          <a:p>
            <a:pPr algn="l">
              <a:lnSpc>
                <a:spcPts val="2761"/>
              </a:lnSpc>
            </a:pPr>
            <a:r>
              <a:rPr lang="en-US" sz="2629" b="1">
                <a:solidFill>
                  <a:srgbClr val="FFFFFF"/>
                </a:solidFill>
                <a:latin typeface="Roboto Bold"/>
                <a:ea typeface="Roboto Bold"/>
                <a:cs typeface="Roboto Bold"/>
                <a:sym typeface="Roboto Bold"/>
              </a:rPr>
              <a:t>38,8 </a:t>
            </a:r>
          </a:p>
          <a:p>
            <a:pPr algn="l">
              <a:lnSpc>
                <a:spcPts val="2761"/>
              </a:lnSpc>
              <a:spcBef>
                <a:spcPct val="0"/>
              </a:spcBef>
            </a:pPr>
            <a:r>
              <a:rPr lang="en-US" sz="2629" b="1">
                <a:solidFill>
                  <a:srgbClr val="FFFFFF"/>
                </a:solidFill>
                <a:latin typeface="Roboto Bold"/>
                <a:ea typeface="Roboto Bold"/>
                <a:cs typeface="Roboto Bold"/>
                <a:sym typeface="Roboto Bold"/>
              </a:rPr>
              <a:t>€/h</a:t>
            </a:r>
          </a:p>
        </p:txBody>
      </p:sp>
      <p:grpSp>
        <p:nvGrpSpPr>
          <p:cNvPr id="22" name="Group 22"/>
          <p:cNvGrpSpPr/>
          <p:nvPr/>
        </p:nvGrpSpPr>
        <p:grpSpPr>
          <a:xfrm>
            <a:off x="6966755" y="5375201"/>
            <a:ext cx="4896617" cy="2415261"/>
            <a:chOff x="0" y="0"/>
            <a:chExt cx="11491538" cy="5668210"/>
          </a:xfrm>
        </p:grpSpPr>
        <p:sp>
          <p:nvSpPr>
            <p:cNvPr id="23" name="Freeform 23"/>
            <p:cNvSpPr/>
            <p:nvPr/>
          </p:nvSpPr>
          <p:spPr>
            <a:xfrm>
              <a:off x="0" y="0"/>
              <a:ext cx="11491537" cy="5668210"/>
            </a:xfrm>
            <a:custGeom>
              <a:avLst/>
              <a:gdLst/>
              <a:ahLst/>
              <a:cxnLst/>
              <a:rect l="l" t="t" r="r" b="b"/>
              <a:pathLst>
                <a:path w="11491537" h="5668210">
                  <a:moveTo>
                    <a:pt x="0" y="0"/>
                  </a:moveTo>
                  <a:lnTo>
                    <a:pt x="0" y="5668210"/>
                  </a:lnTo>
                  <a:lnTo>
                    <a:pt x="11491537" y="5668210"/>
                  </a:lnTo>
                  <a:lnTo>
                    <a:pt x="11491537" y="0"/>
                  </a:lnTo>
                  <a:lnTo>
                    <a:pt x="0" y="0"/>
                  </a:lnTo>
                  <a:close/>
                  <a:moveTo>
                    <a:pt x="11430577" y="5607250"/>
                  </a:moveTo>
                  <a:lnTo>
                    <a:pt x="59690" y="5607250"/>
                  </a:lnTo>
                  <a:lnTo>
                    <a:pt x="59690" y="59690"/>
                  </a:lnTo>
                  <a:lnTo>
                    <a:pt x="11430577" y="59690"/>
                  </a:lnTo>
                  <a:lnTo>
                    <a:pt x="11430577" y="5607250"/>
                  </a:lnTo>
                  <a:close/>
                </a:path>
              </a:pathLst>
            </a:custGeom>
            <a:solidFill>
              <a:srgbClr val="919193"/>
            </a:solidFill>
          </p:spPr>
          <p:txBody>
            <a:bodyPr/>
            <a:lstStyle/>
            <a:p>
              <a:endParaRPr lang="es-ES"/>
            </a:p>
          </p:txBody>
        </p:sp>
      </p:grpSp>
      <p:grpSp>
        <p:nvGrpSpPr>
          <p:cNvPr id="24" name="Group 24"/>
          <p:cNvGrpSpPr/>
          <p:nvPr/>
        </p:nvGrpSpPr>
        <p:grpSpPr>
          <a:xfrm>
            <a:off x="7518693" y="5560622"/>
            <a:ext cx="978339" cy="857472"/>
            <a:chOff x="0" y="0"/>
            <a:chExt cx="927370" cy="812800"/>
          </a:xfrm>
        </p:grpSpPr>
        <p:sp>
          <p:nvSpPr>
            <p:cNvPr id="25" name="Freeform 2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6" name="TextBox 2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27" name="Group 27"/>
          <p:cNvGrpSpPr/>
          <p:nvPr/>
        </p:nvGrpSpPr>
        <p:grpSpPr>
          <a:xfrm>
            <a:off x="7550023" y="5596576"/>
            <a:ext cx="896294" cy="785563"/>
            <a:chOff x="0" y="0"/>
            <a:chExt cx="927370" cy="812800"/>
          </a:xfrm>
        </p:grpSpPr>
        <p:sp>
          <p:nvSpPr>
            <p:cNvPr id="28" name="Freeform 28"/>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29" name="TextBox 29"/>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0" name="TextBox 30"/>
          <p:cNvSpPr txBox="1"/>
          <p:nvPr/>
        </p:nvSpPr>
        <p:spPr>
          <a:xfrm>
            <a:off x="7282971" y="5864111"/>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-5,7%</a:t>
            </a:r>
          </a:p>
        </p:txBody>
      </p:sp>
      <p:grpSp>
        <p:nvGrpSpPr>
          <p:cNvPr id="31" name="Group 31"/>
          <p:cNvGrpSpPr/>
          <p:nvPr/>
        </p:nvGrpSpPr>
        <p:grpSpPr>
          <a:xfrm>
            <a:off x="8949091" y="5560622"/>
            <a:ext cx="978339" cy="857472"/>
            <a:chOff x="0" y="0"/>
            <a:chExt cx="927370" cy="812800"/>
          </a:xfrm>
        </p:grpSpPr>
        <p:sp>
          <p:nvSpPr>
            <p:cNvPr id="32" name="Freeform 3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33" name="TextBox 3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4" name="Group 34"/>
          <p:cNvGrpSpPr/>
          <p:nvPr/>
        </p:nvGrpSpPr>
        <p:grpSpPr>
          <a:xfrm>
            <a:off x="8980422" y="5596576"/>
            <a:ext cx="896294" cy="785563"/>
            <a:chOff x="0" y="0"/>
            <a:chExt cx="927370" cy="812800"/>
          </a:xfrm>
        </p:grpSpPr>
        <p:sp>
          <p:nvSpPr>
            <p:cNvPr id="35" name="Freeform 3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36" name="TextBox 3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7" name="TextBox 37"/>
          <p:cNvSpPr txBox="1"/>
          <p:nvPr/>
        </p:nvSpPr>
        <p:spPr>
          <a:xfrm>
            <a:off x="8713370" y="5864111"/>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-11,9%</a:t>
            </a:r>
          </a:p>
        </p:txBody>
      </p:sp>
      <p:grpSp>
        <p:nvGrpSpPr>
          <p:cNvPr id="38" name="Group 38"/>
          <p:cNvGrpSpPr/>
          <p:nvPr/>
        </p:nvGrpSpPr>
        <p:grpSpPr>
          <a:xfrm>
            <a:off x="10379489" y="5560622"/>
            <a:ext cx="978339" cy="857472"/>
            <a:chOff x="0" y="0"/>
            <a:chExt cx="927370" cy="812800"/>
          </a:xfrm>
        </p:grpSpPr>
        <p:sp>
          <p:nvSpPr>
            <p:cNvPr id="39" name="Freeform 3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40" name="TextBox 4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41" name="Group 41"/>
          <p:cNvGrpSpPr/>
          <p:nvPr/>
        </p:nvGrpSpPr>
        <p:grpSpPr>
          <a:xfrm>
            <a:off x="10410820" y="5596576"/>
            <a:ext cx="896294" cy="785563"/>
            <a:chOff x="0" y="0"/>
            <a:chExt cx="927370" cy="812800"/>
          </a:xfrm>
        </p:grpSpPr>
        <p:sp>
          <p:nvSpPr>
            <p:cNvPr id="42" name="Freeform 4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43" name="TextBox 4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44" name="TextBox 44"/>
          <p:cNvSpPr txBox="1"/>
          <p:nvPr/>
        </p:nvSpPr>
        <p:spPr>
          <a:xfrm>
            <a:off x="10143768" y="5864111"/>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-11%</a:t>
            </a:r>
          </a:p>
        </p:txBody>
      </p:sp>
      <p:sp>
        <p:nvSpPr>
          <p:cNvPr id="45" name="TextBox 45"/>
          <p:cNvSpPr txBox="1"/>
          <p:nvPr/>
        </p:nvSpPr>
        <p:spPr>
          <a:xfrm>
            <a:off x="7710979" y="6676936"/>
            <a:ext cx="603995" cy="285027"/>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2021</a:t>
            </a:r>
          </a:p>
        </p:txBody>
      </p:sp>
      <p:sp>
        <p:nvSpPr>
          <p:cNvPr id="46" name="TextBox 46"/>
          <p:cNvSpPr txBox="1"/>
          <p:nvPr/>
        </p:nvSpPr>
        <p:spPr>
          <a:xfrm>
            <a:off x="9136263" y="6676936"/>
            <a:ext cx="603995" cy="285027"/>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2024</a:t>
            </a:r>
          </a:p>
        </p:txBody>
      </p:sp>
      <p:sp>
        <p:nvSpPr>
          <p:cNvPr id="47" name="TextBox 47"/>
          <p:cNvSpPr txBox="1"/>
          <p:nvPr/>
        </p:nvSpPr>
        <p:spPr>
          <a:xfrm>
            <a:off x="10556970" y="6676936"/>
            <a:ext cx="603995" cy="285027"/>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2026</a:t>
            </a:r>
          </a:p>
        </p:txBody>
      </p:sp>
      <p:sp>
        <p:nvSpPr>
          <p:cNvPr id="48" name="TextBox 48"/>
          <p:cNvSpPr txBox="1"/>
          <p:nvPr/>
        </p:nvSpPr>
        <p:spPr>
          <a:xfrm>
            <a:off x="7431840" y="7211281"/>
            <a:ext cx="4040820" cy="307777"/>
          </a:xfrm>
          <a:prstGeom prst="rect">
            <a:avLst/>
          </a:prstGeom>
        </p:spPr>
        <p:txBody>
          <a:bodyPr wrap="square" lIns="0" tIns="0" rIns="0" bIns="0" rtlCol="0" anchor="t">
            <a:spAutoFit/>
          </a:bodyPr>
          <a:lstStyle/>
          <a:p>
            <a:pPr algn="ctr">
              <a:lnSpc>
                <a:spcPts val="2417"/>
              </a:lnSpc>
              <a:spcBef>
                <a:spcPct val="0"/>
              </a:spcBef>
            </a:pPr>
            <a:r>
              <a:rPr lang="en-US" sz="2302" dirty="0">
                <a:solidFill>
                  <a:srgbClr val="FFFFFF"/>
                </a:solidFill>
                <a:latin typeface="Roboto"/>
                <a:ea typeface="Roboto"/>
                <a:cs typeface="Roboto"/>
                <a:sym typeface="Roboto"/>
              </a:rPr>
              <a:t>Tarifa </a:t>
            </a:r>
            <a:r>
              <a:rPr lang="en-US" sz="2302" dirty="0" err="1">
                <a:solidFill>
                  <a:srgbClr val="FFFFFF"/>
                </a:solidFill>
                <a:latin typeface="Roboto"/>
                <a:ea typeface="Roboto"/>
                <a:cs typeface="Roboto"/>
                <a:sym typeface="Roboto"/>
              </a:rPr>
              <a:t>aplicada</a:t>
            </a:r>
            <a:r>
              <a:rPr lang="en-US" sz="2302" dirty="0">
                <a:solidFill>
                  <a:srgbClr val="FFFFFF"/>
                </a:solidFill>
                <a:latin typeface="Roboto"/>
                <a:ea typeface="Roboto"/>
                <a:cs typeface="Roboto"/>
                <a:sym typeface="Roboto"/>
              </a:rPr>
              <a:t> vs Tarifa </a:t>
            </a:r>
            <a:r>
              <a:rPr lang="en-US" sz="2302" dirty="0" err="1">
                <a:solidFill>
                  <a:srgbClr val="FFFFFF"/>
                </a:solidFill>
                <a:latin typeface="Roboto"/>
                <a:ea typeface="Roboto"/>
                <a:cs typeface="Roboto"/>
                <a:sym typeface="Roboto"/>
              </a:rPr>
              <a:t>oficial</a:t>
            </a:r>
            <a:endParaRPr lang="en-US" sz="2302" dirty="0">
              <a:solidFill>
                <a:srgbClr val="FFFFFF"/>
              </a:solidFill>
              <a:latin typeface="Roboto"/>
              <a:ea typeface="Roboto"/>
              <a:cs typeface="Roboto"/>
              <a:sym typeface="Roboto"/>
            </a:endParaRPr>
          </a:p>
        </p:txBody>
      </p:sp>
      <p:pic>
        <p:nvPicPr>
          <p:cNvPr id="49" name="Picture 49"/>
          <p:cNvPicPr>
            <a:picLocks noChangeAspect="1"/>
          </p:cNvPicPr>
          <p:nvPr/>
        </p:nvPicPr>
        <p:blipFill>
          <a:blip r:embed="rId11"/>
          <a:stretch>
            <a:fillRect/>
          </a:stretch>
        </p:blipFill>
        <p:spPr>
          <a:xfrm>
            <a:off x="2187092" y="5576840"/>
            <a:ext cx="4628250" cy="2447051"/>
          </a:xfrm>
          <a:prstGeom prst="rect">
            <a:avLst/>
          </a:prstGeom>
        </p:spPr>
      </p:pic>
      <p:sp>
        <p:nvSpPr>
          <p:cNvPr id="50" name="TextBox 50"/>
          <p:cNvSpPr txBox="1"/>
          <p:nvPr/>
        </p:nvSpPr>
        <p:spPr>
          <a:xfrm>
            <a:off x="2776225" y="7539929"/>
            <a:ext cx="8264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2021</a:t>
            </a:r>
          </a:p>
        </p:txBody>
      </p:sp>
      <p:sp>
        <p:nvSpPr>
          <p:cNvPr id="51" name="TextBox 51"/>
          <p:cNvSpPr txBox="1"/>
          <p:nvPr/>
        </p:nvSpPr>
        <p:spPr>
          <a:xfrm>
            <a:off x="4501218" y="7539929"/>
            <a:ext cx="8264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2024</a:t>
            </a:r>
          </a:p>
        </p:txBody>
      </p:sp>
      <p:sp>
        <p:nvSpPr>
          <p:cNvPr id="52" name="TextBox 52"/>
          <p:cNvSpPr txBox="1"/>
          <p:nvPr/>
        </p:nvSpPr>
        <p:spPr>
          <a:xfrm>
            <a:off x="5800323" y="7539929"/>
            <a:ext cx="8264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2026</a:t>
            </a:r>
          </a:p>
        </p:txBody>
      </p:sp>
      <p:sp>
        <p:nvSpPr>
          <p:cNvPr id="53" name="TextBox 53"/>
          <p:cNvSpPr txBox="1"/>
          <p:nvPr/>
        </p:nvSpPr>
        <p:spPr>
          <a:xfrm>
            <a:off x="2187255" y="6126343"/>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37,1€</a:t>
            </a:r>
          </a:p>
        </p:txBody>
      </p:sp>
      <p:sp>
        <p:nvSpPr>
          <p:cNvPr id="54" name="TextBox 54"/>
          <p:cNvSpPr txBox="1"/>
          <p:nvPr/>
        </p:nvSpPr>
        <p:spPr>
          <a:xfrm>
            <a:off x="4059981" y="6010622"/>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41,4€</a:t>
            </a:r>
          </a:p>
        </p:txBody>
      </p:sp>
      <p:sp>
        <p:nvSpPr>
          <p:cNvPr id="55" name="TextBox 55"/>
          <p:cNvSpPr txBox="1"/>
          <p:nvPr/>
        </p:nvSpPr>
        <p:spPr>
          <a:xfrm>
            <a:off x="5431634" y="5945545"/>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43,6€</a:t>
            </a:r>
          </a:p>
        </p:txBody>
      </p:sp>
      <p:pic>
        <p:nvPicPr>
          <p:cNvPr id="56" name="Picture 56"/>
          <p:cNvPicPr>
            <a:picLocks noChangeAspect="1"/>
          </p:cNvPicPr>
          <p:nvPr/>
        </p:nvPicPr>
        <p:blipFill>
          <a:blip r:embed="rId12"/>
          <a:stretch>
            <a:fillRect/>
          </a:stretch>
        </p:blipFill>
        <p:spPr>
          <a:xfrm>
            <a:off x="12400500" y="5689278"/>
            <a:ext cx="4628250" cy="2357002"/>
          </a:xfrm>
          <a:prstGeom prst="rect">
            <a:avLst/>
          </a:prstGeom>
        </p:spPr>
      </p:pic>
      <p:sp>
        <p:nvSpPr>
          <p:cNvPr id="57" name="TextBox 57"/>
          <p:cNvSpPr txBox="1"/>
          <p:nvPr/>
        </p:nvSpPr>
        <p:spPr>
          <a:xfrm>
            <a:off x="12989633" y="7562319"/>
            <a:ext cx="8264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2021</a:t>
            </a:r>
          </a:p>
        </p:txBody>
      </p:sp>
      <p:sp>
        <p:nvSpPr>
          <p:cNvPr id="58" name="TextBox 58"/>
          <p:cNvSpPr txBox="1"/>
          <p:nvPr/>
        </p:nvSpPr>
        <p:spPr>
          <a:xfrm>
            <a:off x="14714626" y="7562319"/>
            <a:ext cx="8264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2024</a:t>
            </a:r>
          </a:p>
        </p:txBody>
      </p:sp>
      <p:sp>
        <p:nvSpPr>
          <p:cNvPr id="59" name="TextBox 59"/>
          <p:cNvSpPr txBox="1"/>
          <p:nvPr/>
        </p:nvSpPr>
        <p:spPr>
          <a:xfrm>
            <a:off x="16013731" y="7562319"/>
            <a:ext cx="8264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2026</a:t>
            </a:r>
          </a:p>
        </p:txBody>
      </p:sp>
      <p:sp>
        <p:nvSpPr>
          <p:cNvPr id="60" name="TextBox 60"/>
          <p:cNvSpPr txBox="1"/>
          <p:nvPr/>
        </p:nvSpPr>
        <p:spPr>
          <a:xfrm>
            <a:off x="12396772" y="6135888"/>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35€</a:t>
            </a:r>
          </a:p>
        </p:txBody>
      </p:sp>
      <p:sp>
        <p:nvSpPr>
          <p:cNvPr id="61" name="TextBox 61"/>
          <p:cNvSpPr txBox="1"/>
          <p:nvPr/>
        </p:nvSpPr>
        <p:spPr>
          <a:xfrm>
            <a:off x="14280631" y="6074966"/>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36,5€</a:t>
            </a:r>
          </a:p>
        </p:txBody>
      </p:sp>
      <p:sp>
        <p:nvSpPr>
          <p:cNvPr id="62" name="TextBox 62"/>
          <p:cNvSpPr txBox="1"/>
          <p:nvPr/>
        </p:nvSpPr>
        <p:spPr>
          <a:xfrm>
            <a:off x="15640811" y="5989865"/>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38,8€</a:t>
            </a:r>
          </a:p>
        </p:txBody>
      </p:sp>
      <p:sp>
        <p:nvSpPr>
          <p:cNvPr id="63" name="Freeform 63"/>
          <p:cNvSpPr/>
          <p:nvPr/>
        </p:nvSpPr>
        <p:spPr>
          <a:xfrm>
            <a:off x="791021" y="8478361"/>
            <a:ext cx="264277" cy="264277"/>
          </a:xfrm>
          <a:custGeom>
            <a:avLst/>
            <a:gdLst/>
            <a:ahLst/>
            <a:cxnLst/>
            <a:rect l="l" t="t" r="r" b="b"/>
            <a:pathLst>
              <a:path w="264277" h="264277">
                <a:moveTo>
                  <a:pt x="0" y="0"/>
                </a:moveTo>
                <a:lnTo>
                  <a:pt x="264277" y="0"/>
                </a:lnTo>
                <a:lnTo>
                  <a:pt x="264277"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64" name="TextBox 64"/>
          <p:cNvSpPr txBox="1"/>
          <p:nvPr/>
        </p:nvSpPr>
        <p:spPr>
          <a:xfrm>
            <a:off x="1270438" y="8431329"/>
            <a:ext cx="15213815"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La tarifa aplicada por los talleres de chapa y pintura es de 38,8€/h frente a la marcada como tarifa oficial que es de 43,6€/h (un 11,0% inferior)</a:t>
            </a:r>
          </a:p>
        </p:txBody>
      </p:sp>
      <p:sp>
        <p:nvSpPr>
          <p:cNvPr id="65" name="AutoShape 65"/>
          <p:cNvSpPr/>
          <p:nvPr/>
        </p:nvSpPr>
        <p:spPr>
          <a:xfrm>
            <a:off x="5079105" y="5852205"/>
            <a:ext cx="705059" cy="0"/>
          </a:xfrm>
          <a:prstGeom prst="line">
            <a:avLst/>
          </a:prstGeom>
          <a:ln w="28575" cap="flat">
            <a:solidFill>
              <a:srgbClr val="0CB664"/>
            </a:solidFill>
            <a:prstDash val="solid"/>
            <a:headEnd type="none" w="sm" len="sm"/>
            <a:tailEnd type="triangle" w="lg" len="med"/>
          </a:ln>
        </p:spPr>
        <p:txBody>
          <a:bodyPr/>
          <a:lstStyle/>
          <a:p>
            <a:endParaRPr lang="es-ES"/>
          </a:p>
        </p:txBody>
      </p:sp>
      <p:sp>
        <p:nvSpPr>
          <p:cNvPr id="66" name="TextBox 66"/>
          <p:cNvSpPr txBox="1"/>
          <p:nvPr/>
        </p:nvSpPr>
        <p:spPr>
          <a:xfrm>
            <a:off x="4716435" y="5551097"/>
            <a:ext cx="1430398" cy="227647"/>
          </a:xfrm>
          <a:prstGeom prst="rect">
            <a:avLst/>
          </a:prstGeom>
        </p:spPr>
        <p:txBody>
          <a:bodyPr lIns="0" tIns="0" rIns="0" bIns="0" rtlCol="0" anchor="t">
            <a:spAutoFit/>
          </a:bodyPr>
          <a:lstStyle/>
          <a:p>
            <a:pPr algn="ctr">
              <a:lnSpc>
                <a:spcPts val="1770"/>
              </a:lnSpc>
            </a:pPr>
            <a:r>
              <a:rPr lang="en-US" sz="1500">
                <a:solidFill>
                  <a:srgbClr val="FFFFFF"/>
                </a:solidFill>
                <a:latin typeface="Roboto"/>
                <a:ea typeface="Roboto"/>
                <a:cs typeface="Roboto"/>
                <a:sym typeface="Roboto"/>
              </a:rPr>
              <a:t>+5%</a:t>
            </a:r>
          </a:p>
        </p:txBody>
      </p:sp>
      <p:sp>
        <p:nvSpPr>
          <p:cNvPr id="67" name="AutoShape 67"/>
          <p:cNvSpPr/>
          <p:nvPr/>
        </p:nvSpPr>
        <p:spPr>
          <a:xfrm>
            <a:off x="15323645" y="5918583"/>
            <a:ext cx="705059" cy="0"/>
          </a:xfrm>
          <a:prstGeom prst="line">
            <a:avLst/>
          </a:prstGeom>
          <a:ln w="28575" cap="flat">
            <a:solidFill>
              <a:srgbClr val="0CB664"/>
            </a:solidFill>
            <a:prstDash val="solid"/>
            <a:headEnd type="none" w="sm" len="sm"/>
            <a:tailEnd type="triangle" w="lg" len="med"/>
          </a:ln>
        </p:spPr>
        <p:txBody>
          <a:bodyPr/>
          <a:lstStyle/>
          <a:p>
            <a:endParaRPr lang="es-ES"/>
          </a:p>
        </p:txBody>
      </p:sp>
      <p:sp>
        <p:nvSpPr>
          <p:cNvPr id="68" name="TextBox 68"/>
          <p:cNvSpPr txBox="1"/>
          <p:nvPr/>
        </p:nvSpPr>
        <p:spPr>
          <a:xfrm>
            <a:off x="14960975" y="5617475"/>
            <a:ext cx="1430398" cy="227647"/>
          </a:xfrm>
          <a:prstGeom prst="rect">
            <a:avLst/>
          </a:prstGeom>
        </p:spPr>
        <p:txBody>
          <a:bodyPr lIns="0" tIns="0" rIns="0" bIns="0" rtlCol="0" anchor="t">
            <a:spAutoFit/>
          </a:bodyPr>
          <a:lstStyle/>
          <a:p>
            <a:pPr algn="ctr">
              <a:lnSpc>
                <a:spcPts val="1770"/>
              </a:lnSpc>
            </a:pPr>
            <a:r>
              <a:rPr lang="en-US" sz="1500">
                <a:solidFill>
                  <a:srgbClr val="FFFFFF"/>
                </a:solidFill>
                <a:latin typeface="Roboto"/>
                <a:ea typeface="Roboto"/>
                <a:cs typeface="Roboto"/>
                <a:sym typeface="Roboto"/>
              </a:rPr>
              <a:t>+6%</a:t>
            </a:r>
          </a:p>
        </p:txBody>
      </p:sp>
      <p:sp>
        <p:nvSpPr>
          <p:cNvPr id="69" name="TextBox 69"/>
          <p:cNvSpPr txBox="1"/>
          <p:nvPr/>
        </p:nvSpPr>
        <p:spPr>
          <a:xfrm>
            <a:off x="3248736" y="4736209"/>
            <a:ext cx="1813981" cy="284959"/>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Tarifa oficial</a:t>
            </a:r>
          </a:p>
        </p:txBody>
      </p:sp>
      <p:sp>
        <p:nvSpPr>
          <p:cNvPr id="70" name="TextBox 70"/>
          <p:cNvSpPr txBox="1"/>
          <p:nvPr/>
        </p:nvSpPr>
        <p:spPr>
          <a:xfrm>
            <a:off x="13613034" y="3598992"/>
            <a:ext cx="1813981" cy="284959"/>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Tarifa aplicada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7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71"/>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71"/>
                                        </p:tgtEl>
                                      </p:cBhvr>
                                    </p:cmd>
                                  </p:childTnLst>
                                </p:cTn>
                              </p:par>
                            </p:childTnLst>
                          </p:cTn>
                        </p:par>
                      </p:childTnLst>
                    </p:cTn>
                  </p:par>
                </p:childTnLst>
              </p:cTn>
              <p:nextCondLst>
                <p:cond evt="onClick" delay="0">
                  <p:tgtEl>
                    <p:spTgt spid="71"/>
                  </p:tgtEl>
                </p:cond>
              </p:nextCondLst>
            </p:seq>
            <p:video>
              <p:cMediaNode vol="80000">
                <p:cTn id="42" repeatCount="indefinite" fill="hold" display="0">
                  <p:stCondLst>
                    <p:cond delay="indefinite"/>
                  </p:stCondLst>
                </p:cTn>
                <p:tgtEl>
                  <p:spTgt spid="71"/>
                </p:tgtEl>
              </p:cMediaNode>
            </p:video>
          </p:childTnLst>
        </p:cTn>
      </p:par>
    </p:tnLst>
    <p:bldLst>
      <p:bldP spid="30" grpId="0"/>
      <p:bldP spid="37" grpId="0"/>
      <p:bldP spid="44" grpId="0"/>
      <p:bldP spid="45" grpId="0"/>
      <p:bldP spid="46" grpId="0"/>
      <p:bldP spid="47" grpId="0"/>
      <p:bldP spid="48" grpId="0"/>
    </p:bldLst>
  </p:timing>
</p:sld>
</file>

<file path=ppt/slides/slide33.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56" name="Diseño sin título (15)">
            <a:hlinkClick r:id="" action="ppaction://media"/>
            <a:extLst>
              <a:ext uri="{FF2B5EF4-FFF2-40B4-BE49-F238E27FC236}">
                <a16:creationId xmlns:a16="http://schemas.microsoft.com/office/drawing/2014/main" id="{7E7614B1-EA9F-3612-211B-D66EC774E66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Freeform 8"/>
          <p:cNvSpPr/>
          <p:nvPr/>
        </p:nvSpPr>
        <p:spPr>
          <a:xfrm>
            <a:off x="849947" y="3958737"/>
            <a:ext cx="1078655" cy="1078655"/>
          </a:xfrm>
          <a:custGeom>
            <a:avLst/>
            <a:gdLst/>
            <a:ahLst/>
            <a:cxnLst/>
            <a:rect l="l" t="t" r="r" b="b"/>
            <a:pathLst>
              <a:path w="1078655" h="1078655">
                <a:moveTo>
                  <a:pt x="0" y="0"/>
                </a:moveTo>
                <a:lnTo>
                  <a:pt x="1078655" y="0"/>
                </a:lnTo>
                <a:lnTo>
                  <a:pt x="1078655" y="1078655"/>
                </a:lnTo>
                <a:lnTo>
                  <a:pt x="0" y="1078655"/>
                </a:lnTo>
                <a:lnTo>
                  <a:pt x="0" y="0"/>
                </a:lnTo>
                <a:close/>
              </a:path>
            </a:pathLst>
          </a:custGeom>
          <a:blipFill>
            <a:blip r:embed="rId9"/>
            <a:stretch>
              <a:fillRect/>
            </a:stretch>
          </a:blipFill>
        </p:spPr>
        <p:txBody>
          <a:bodyPr/>
          <a:lstStyle/>
          <a:p>
            <a:endParaRPr lang="es-ES"/>
          </a:p>
        </p:txBody>
      </p:sp>
      <p:sp>
        <p:nvSpPr>
          <p:cNvPr id="9" name="Freeform 9"/>
          <p:cNvSpPr/>
          <p:nvPr/>
        </p:nvSpPr>
        <p:spPr>
          <a:xfrm>
            <a:off x="946646" y="6537580"/>
            <a:ext cx="1078655" cy="1078655"/>
          </a:xfrm>
          <a:custGeom>
            <a:avLst/>
            <a:gdLst/>
            <a:ahLst/>
            <a:cxnLst/>
            <a:rect l="l" t="t" r="r" b="b"/>
            <a:pathLst>
              <a:path w="1078655" h="1078655">
                <a:moveTo>
                  <a:pt x="0" y="0"/>
                </a:moveTo>
                <a:lnTo>
                  <a:pt x="1078655" y="0"/>
                </a:lnTo>
                <a:lnTo>
                  <a:pt x="1078655" y="1078655"/>
                </a:lnTo>
                <a:lnTo>
                  <a:pt x="0" y="1078655"/>
                </a:lnTo>
                <a:lnTo>
                  <a:pt x="0" y="0"/>
                </a:lnTo>
                <a:close/>
              </a:path>
            </a:pathLst>
          </a:custGeom>
          <a:blipFill>
            <a:blip r:embed="rId9"/>
            <a:stretch>
              <a:fillRect/>
            </a:stretch>
          </a:blipFill>
        </p:spPr>
        <p:txBody>
          <a:bodyPr/>
          <a:lstStyle/>
          <a:p>
            <a:endParaRPr lang="es-ES"/>
          </a:p>
        </p:txBody>
      </p:sp>
      <p:sp>
        <p:nvSpPr>
          <p:cNvPr id="10" name="Freeform 10"/>
          <p:cNvSpPr/>
          <p:nvPr/>
        </p:nvSpPr>
        <p:spPr>
          <a:xfrm>
            <a:off x="8062636" y="4883161"/>
            <a:ext cx="2019723" cy="1548454"/>
          </a:xfrm>
          <a:custGeom>
            <a:avLst/>
            <a:gdLst/>
            <a:ahLst/>
            <a:cxnLst/>
            <a:rect l="l" t="t" r="r" b="b"/>
            <a:pathLst>
              <a:path w="2019723" h="1548454">
                <a:moveTo>
                  <a:pt x="0" y="0"/>
                </a:moveTo>
                <a:lnTo>
                  <a:pt x="2019723" y="0"/>
                </a:lnTo>
                <a:lnTo>
                  <a:pt x="2019723" y="1548454"/>
                </a:lnTo>
                <a:lnTo>
                  <a:pt x="0" y="1548454"/>
                </a:lnTo>
                <a:lnTo>
                  <a:pt x="0" y="0"/>
                </a:lnTo>
                <a:close/>
              </a:path>
            </a:pathLst>
          </a:custGeom>
          <a:blipFill>
            <a:blip r:embed="rId10"/>
            <a:stretch>
              <a:fillRect/>
            </a:stretch>
          </a:blipFill>
        </p:spPr>
        <p:txBody>
          <a:bodyPr/>
          <a:lstStyle/>
          <a:p>
            <a:endParaRPr lang="es-ES"/>
          </a:p>
        </p:txBody>
      </p:sp>
      <p:sp>
        <p:nvSpPr>
          <p:cNvPr id="11" name="Freeform 11"/>
          <p:cNvSpPr/>
          <p:nvPr/>
        </p:nvSpPr>
        <p:spPr>
          <a:xfrm>
            <a:off x="12006939" y="4142862"/>
            <a:ext cx="2486591" cy="1947672"/>
          </a:xfrm>
          <a:custGeom>
            <a:avLst/>
            <a:gdLst/>
            <a:ahLst/>
            <a:cxnLst/>
            <a:rect l="l" t="t" r="r" b="b"/>
            <a:pathLst>
              <a:path w="2486591" h="1947672">
                <a:moveTo>
                  <a:pt x="0" y="0"/>
                </a:moveTo>
                <a:lnTo>
                  <a:pt x="2486591" y="0"/>
                </a:lnTo>
                <a:lnTo>
                  <a:pt x="2486591" y="1947672"/>
                </a:lnTo>
                <a:lnTo>
                  <a:pt x="0" y="1947672"/>
                </a:lnTo>
                <a:lnTo>
                  <a:pt x="0" y="0"/>
                </a:lnTo>
                <a:close/>
              </a:path>
            </a:pathLst>
          </a:custGeom>
          <a:blipFill>
            <a:blip r:embed="rId11"/>
            <a:stretch>
              <a:fillRect/>
            </a:stretch>
          </a:blipFill>
        </p:spPr>
        <p:txBody>
          <a:bodyPr/>
          <a:lstStyle/>
          <a:p>
            <a:endParaRPr lang="es-ES"/>
          </a:p>
        </p:txBody>
      </p:sp>
      <p:sp>
        <p:nvSpPr>
          <p:cNvPr id="12" name="TextBox 12"/>
          <p:cNvSpPr txBox="1"/>
          <p:nvPr/>
        </p:nvSpPr>
        <p:spPr>
          <a:xfrm>
            <a:off x="1630784" y="1143738"/>
            <a:ext cx="6863867" cy="751344"/>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Red oficial – Influencia del tamaño del taller</a:t>
            </a:r>
          </a:p>
          <a:p>
            <a:pPr algn="l">
              <a:lnSpc>
                <a:spcPts val="2865"/>
              </a:lnSpc>
              <a:spcBef>
                <a:spcPct val="0"/>
              </a:spcBef>
            </a:pPr>
            <a:endParaRPr lang="en-US" sz="2729" b="1">
              <a:solidFill>
                <a:srgbClr val="FFFFFF"/>
              </a:solidFill>
              <a:latin typeface="Roboto Bold"/>
              <a:ea typeface="Roboto Bold"/>
              <a:cs typeface="Roboto Bold"/>
              <a:sym typeface="Roboto Bold"/>
            </a:endParaRPr>
          </a:p>
        </p:txBody>
      </p:sp>
      <p:sp>
        <p:nvSpPr>
          <p:cNvPr id="13" name="TextBox 13"/>
          <p:cNvSpPr txBox="1"/>
          <p:nvPr/>
        </p:nvSpPr>
        <p:spPr>
          <a:xfrm>
            <a:off x="2024440" y="2166423"/>
            <a:ext cx="13226247"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A mayor tamaño del taller, mayores tarifas horarias, aunque el diferencial entre la mano de obra finalmente aplicada y la tarifa de mano de obra oficial se mantiene en ambos casos</a:t>
            </a:r>
          </a:p>
        </p:txBody>
      </p:sp>
      <p:sp>
        <p:nvSpPr>
          <p:cNvPr id="14" name="TextBox 14"/>
          <p:cNvSpPr txBox="1"/>
          <p:nvPr/>
        </p:nvSpPr>
        <p:spPr>
          <a:xfrm>
            <a:off x="7380098" y="6586945"/>
            <a:ext cx="1299587" cy="283944"/>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41,2 €/h</a:t>
            </a:r>
          </a:p>
        </p:txBody>
      </p:sp>
      <p:sp>
        <p:nvSpPr>
          <p:cNvPr id="15" name="TextBox 15"/>
          <p:cNvSpPr txBox="1"/>
          <p:nvPr/>
        </p:nvSpPr>
        <p:spPr>
          <a:xfrm>
            <a:off x="9251103" y="6586945"/>
            <a:ext cx="1299587" cy="283944"/>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37 €/h</a:t>
            </a:r>
          </a:p>
        </p:txBody>
      </p:sp>
      <p:sp>
        <p:nvSpPr>
          <p:cNvPr id="16" name="TextBox 16"/>
          <p:cNvSpPr txBox="1"/>
          <p:nvPr/>
        </p:nvSpPr>
        <p:spPr>
          <a:xfrm>
            <a:off x="7195664" y="7030689"/>
            <a:ext cx="1656798"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oficial</a:t>
            </a:r>
          </a:p>
        </p:txBody>
      </p:sp>
      <p:sp>
        <p:nvSpPr>
          <p:cNvPr id="17" name="TextBox 17"/>
          <p:cNvSpPr txBox="1"/>
          <p:nvPr/>
        </p:nvSpPr>
        <p:spPr>
          <a:xfrm>
            <a:off x="8852462" y="7030689"/>
            <a:ext cx="2096870"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aplicada</a:t>
            </a:r>
          </a:p>
        </p:txBody>
      </p:sp>
      <p:sp>
        <p:nvSpPr>
          <p:cNvPr id="18" name="TextBox 18"/>
          <p:cNvSpPr txBox="1"/>
          <p:nvPr/>
        </p:nvSpPr>
        <p:spPr>
          <a:xfrm>
            <a:off x="11681454" y="6196938"/>
            <a:ext cx="1299587" cy="283944"/>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46,7 €/h</a:t>
            </a:r>
          </a:p>
        </p:txBody>
      </p:sp>
      <p:sp>
        <p:nvSpPr>
          <p:cNvPr id="19" name="TextBox 19"/>
          <p:cNvSpPr txBox="1"/>
          <p:nvPr/>
        </p:nvSpPr>
        <p:spPr>
          <a:xfrm>
            <a:off x="13552459" y="6196938"/>
            <a:ext cx="1299587" cy="283944"/>
          </a:xfrm>
          <a:prstGeom prst="rect">
            <a:avLst/>
          </a:prstGeom>
        </p:spPr>
        <p:txBody>
          <a:bodyPr lIns="0" tIns="0" rIns="0" bIns="0" rtlCol="0" anchor="t">
            <a:spAutoFit/>
          </a:bodyPr>
          <a:lstStyle/>
          <a:p>
            <a:pPr algn="ctr">
              <a:lnSpc>
                <a:spcPts val="2168"/>
              </a:lnSpc>
              <a:spcBef>
                <a:spcPct val="0"/>
              </a:spcBef>
            </a:pPr>
            <a:r>
              <a:rPr lang="en-US" sz="2065" b="1">
                <a:solidFill>
                  <a:srgbClr val="FFFFFF"/>
                </a:solidFill>
                <a:latin typeface="Roboto Bold"/>
                <a:ea typeface="Roboto Bold"/>
                <a:cs typeface="Roboto Bold"/>
                <a:sym typeface="Roboto Bold"/>
              </a:rPr>
              <a:t>41,4 €/h</a:t>
            </a:r>
          </a:p>
        </p:txBody>
      </p:sp>
      <p:sp>
        <p:nvSpPr>
          <p:cNvPr id="20" name="TextBox 20"/>
          <p:cNvSpPr txBox="1"/>
          <p:nvPr/>
        </p:nvSpPr>
        <p:spPr>
          <a:xfrm>
            <a:off x="11497019" y="6640681"/>
            <a:ext cx="1656798"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oficial</a:t>
            </a:r>
          </a:p>
        </p:txBody>
      </p:sp>
      <p:sp>
        <p:nvSpPr>
          <p:cNvPr id="21" name="TextBox 21"/>
          <p:cNvSpPr txBox="1"/>
          <p:nvPr/>
        </p:nvSpPr>
        <p:spPr>
          <a:xfrm>
            <a:off x="13153817" y="6640681"/>
            <a:ext cx="2096870" cy="284013"/>
          </a:xfrm>
          <a:prstGeom prst="rect">
            <a:avLst/>
          </a:prstGeom>
        </p:spPr>
        <p:txBody>
          <a:bodyPr lIns="0" tIns="0" rIns="0" bIns="0" rtlCol="0" anchor="t">
            <a:spAutoFit/>
          </a:bodyPr>
          <a:lstStyle/>
          <a:p>
            <a:pPr algn="ctr">
              <a:lnSpc>
                <a:spcPts val="2168"/>
              </a:lnSpc>
              <a:spcBef>
                <a:spcPct val="0"/>
              </a:spcBef>
            </a:pPr>
            <a:r>
              <a:rPr lang="en-US" sz="2065">
                <a:solidFill>
                  <a:srgbClr val="FFFFFF"/>
                </a:solidFill>
                <a:latin typeface="Roboto"/>
                <a:ea typeface="Roboto"/>
                <a:cs typeface="Roboto"/>
                <a:sym typeface="Roboto"/>
              </a:rPr>
              <a:t>tarifa aplicada</a:t>
            </a:r>
          </a:p>
        </p:txBody>
      </p:sp>
      <p:grpSp>
        <p:nvGrpSpPr>
          <p:cNvPr id="22" name="Group 22"/>
          <p:cNvGrpSpPr/>
          <p:nvPr/>
        </p:nvGrpSpPr>
        <p:grpSpPr>
          <a:xfrm>
            <a:off x="8688508" y="7445857"/>
            <a:ext cx="711037" cy="623193"/>
            <a:chOff x="0" y="0"/>
            <a:chExt cx="927370" cy="812800"/>
          </a:xfrm>
        </p:grpSpPr>
        <p:sp>
          <p:nvSpPr>
            <p:cNvPr id="23" name="Freeform 23"/>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4" name="TextBox 24"/>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25" name="Group 25"/>
          <p:cNvGrpSpPr/>
          <p:nvPr/>
        </p:nvGrpSpPr>
        <p:grpSpPr>
          <a:xfrm>
            <a:off x="8711278" y="7471988"/>
            <a:ext cx="651408" cy="570931"/>
            <a:chOff x="0" y="0"/>
            <a:chExt cx="927370" cy="812800"/>
          </a:xfrm>
        </p:grpSpPr>
        <p:sp>
          <p:nvSpPr>
            <p:cNvPr id="26" name="Freeform 26"/>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27" name="TextBox 27"/>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28" name="TextBox 28"/>
          <p:cNvSpPr txBox="1"/>
          <p:nvPr/>
        </p:nvSpPr>
        <p:spPr>
          <a:xfrm>
            <a:off x="8517190" y="7620052"/>
            <a:ext cx="1039585" cy="265347"/>
          </a:xfrm>
          <a:prstGeom prst="rect">
            <a:avLst/>
          </a:prstGeom>
        </p:spPr>
        <p:txBody>
          <a:bodyPr lIns="0" tIns="0" rIns="0" bIns="0" rtlCol="0" anchor="t">
            <a:spAutoFit/>
          </a:bodyPr>
          <a:lstStyle/>
          <a:p>
            <a:pPr algn="ctr">
              <a:lnSpc>
                <a:spcPts val="2031"/>
              </a:lnSpc>
            </a:pPr>
            <a:r>
              <a:rPr lang="en-US" sz="1721" b="1">
                <a:solidFill>
                  <a:srgbClr val="FFFFFF"/>
                </a:solidFill>
                <a:latin typeface="Roboto Bold"/>
                <a:ea typeface="Roboto Bold"/>
                <a:cs typeface="Roboto Bold"/>
                <a:sym typeface="Roboto Bold"/>
              </a:rPr>
              <a:t>-10%</a:t>
            </a:r>
          </a:p>
        </p:txBody>
      </p:sp>
      <p:grpSp>
        <p:nvGrpSpPr>
          <p:cNvPr id="29" name="Group 29"/>
          <p:cNvGrpSpPr/>
          <p:nvPr/>
        </p:nvGrpSpPr>
        <p:grpSpPr>
          <a:xfrm>
            <a:off x="12917961" y="7055850"/>
            <a:ext cx="711037" cy="623193"/>
            <a:chOff x="0" y="0"/>
            <a:chExt cx="927370" cy="812800"/>
          </a:xfrm>
        </p:grpSpPr>
        <p:sp>
          <p:nvSpPr>
            <p:cNvPr id="30" name="Freeform 3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31" name="TextBox 31"/>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2" name="Group 32"/>
          <p:cNvGrpSpPr/>
          <p:nvPr/>
        </p:nvGrpSpPr>
        <p:grpSpPr>
          <a:xfrm>
            <a:off x="12940732" y="7081981"/>
            <a:ext cx="651408" cy="570931"/>
            <a:chOff x="0" y="0"/>
            <a:chExt cx="927370" cy="812800"/>
          </a:xfrm>
        </p:grpSpPr>
        <p:sp>
          <p:nvSpPr>
            <p:cNvPr id="33" name="Freeform 33"/>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34" name="TextBox 34"/>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5" name="TextBox 35"/>
          <p:cNvSpPr txBox="1"/>
          <p:nvPr/>
        </p:nvSpPr>
        <p:spPr>
          <a:xfrm>
            <a:off x="12746644" y="7230044"/>
            <a:ext cx="1039585" cy="265347"/>
          </a:xfrm>
          <a:prstGeom prst="rect">
            <a:avLst/>
          </a:prstGeom>
        </p:spPr>
        <p:txBody>
          <a:bodyPr lIns="0" tIns="0" rIns="0" bIns="0" rtlCol="0" anchor="t">
            <a:spAutoFit/>
          </a:bodyPr>
          <a:lstStyle/>
          <a:p>
            <a:pPr algn="ctr">
              <a:lnSpc>
                <a:spcPts val="2031"/>
              </a:lnSpc>
            </a:pPr>
            <a:r>
              <a:rPr lang="en-US" sz="1721" b="1">
                <a:solidFill>
                  <a:srgbClr val="FFFFFF"/>
                </a:solidFill>
                <a:latin typeface="Roboto Bold"/>
                <a:ea typeface="Roboto Bold"/>
                <a:cs typeface="Roboto Bold"/>
                <a:sym typeface="Roboto Bold"/>
              </a:rPr>
              <a:t>-11%</a:t>
            </a:r>
          </a:p>
        </p:txBody>
      </p:sp>
      <p:sp>
        <p:nvSpPr>
          <p:cNvPr id="36" name="TextBox 36"/>
          <p:cNvSpPr txBox="1"/>
          <p:nvPr/>
        </p:nvSpPr>
        <p:spPr>
          <a:xfrm>
            <a:off x="8455920" y="4129432"/>
            <a:ext cx="1176212" cy="284013"/>
          </a:xfrm>
          <a:prstGeom prst="rect">
            <a:avLst/>
          </a:prstGeom>
        </p:spPr>
        <p:txBody>
          <a:bodyPr lIns="0" tIns="0" rIns="0" bIns="0" rtlCol="0" anchor="t">
            <a:spAutoFit/>
          </a:bodyPr>
          <a:lstStyle/>
          <a:p>
            <a:pPr algn="l">
              <a:lnSpc>
                <a:spcPts val="2168"/>
              </a:lnSpc>
              <a:spcBef>
                <a:spcPct val="0"/>
              </a:spcBef>
            </a:pPr>
            <a:r>
              <a:rPr lang="en-US" sz="2065" b="1">
                <a:solidFill>
                  <a:srgbClr val="FFFFFF"/>
                </a:solidFill>
                <a:latin typeface="Roboto Bold"/>
                <a:ea typeface="Roboto Bold"/>
                <a:cs typeface="Roboto Bold"/>
                <a:sym typeface="Roboto Bold"/>
              </a:rPr>
              <a:t>Pequeños</a:t>
            </a:r>
          </a:p>
        </p:txBody>
      </p:sp>
      <p:sp>
        <p:nvSpPr>
          <p:cNvPr id="37" name="TextBox 37"/>
          <p:cNvSpPr txBox="1"/>
          <p:nvPr/>
        </p:nvSpPr>
        <p:spPr>
          <a:xfrm>
            <a:off x="8434246" y="4373725"/>
            <a:ext cx="1197886" cy="299205"/>
          </a:xfrm>
          <a:prstGeom prst="rect">
            <a:avLst/>
          </a:prstGeom>
        </p:spPr>
        <p:txBody>
          <a:bodyPr lIns="0" tIns="0" rIns="0" bIns="0" rtlCol="0" anchor="t">
            <a:spAutoFit/>
          </a:bodyPr>
          <a:lstStyle/>
          <a:p>
            <a:pPr algn="ctr">
              <a:lnSpc>
                <a:spcPts val="2345"/>
              </a:lnSpc>
            </a:pPr>
            <a:r>
              <a:rPr lang="en-US" sz="1606">
                <a:solidFill>
                  <a:srgbClr val="FFFFFF"/>
                </a:solidFill>
                <a:latin typeface="Roboto"/>
                <a:ea typeface="Roboto"/>
                <a:cs typeface="Roboto"/>
                <a:sym typeface="Roboto"/>
              </a:rPr>
              <a:t>(1-3 empl.)</a:t>
            </a:r>
          </a:p>
        </p:txBody>
      </p:sp>
      <p:sp>
        <p:nvSpPr>
          <p:cNvPr id="38" name="TextBox 38"/>
          <p:cNvSpPr txBox="1"/>
          <p:nvPr/>
        </p:nvSpPr>
        <p:spPr>
          <a:xfrm>
            <a:off x="12006939" y="3380436"/>
            <a:ext cx="2370821" cy="284013"/>
          </a:xfrm>
          <a:prstGeom prst="rect">
            <a:avLst/>
          </a:prstGeom>
        </p:spPr>
        <p:txBody>
          <a:bodyPr lIns="0" tIns="0" rIns="0" bIns="0" rtlCol="0" anchor="t">
            <a:spAutoFit/>
          </a:bodyPr>
          <a:lstStyle/>
          <a:p>
            <a:pPr algn="l">
              <a:lnSpc>
                <a:spcPts val="2168"/>
              </a:lnSpc>
              <a:spcBef>
                <a:spcPct val="0"/>
              </a:spcBef>
            </a:pPr>
            <a:r>
              <a:rPr lang="en-US" sz="2065" b="1">
                <a:solidFill>
                  <a:srgbClr val="FFFFFF"/>
                </a:solidFill>
                <a:latin typeface="Roboto Bold"/>
                <a:ea typeface="Roboto Bold"/>
                <a:cs typeface="Roboto Bold"/>
                <a:sym typeface="Roboto Bold"/>
              </a:rPr>
              <a:t>Medianos / Grandes</a:t>
            </a:r>
          </a:p>
        </p:txBody>
      </p:sp>
      <p:sp>
        <p:nvSpPr>
          <p:cNvPr id="39" name="TextBox 39"/>
          <p:cNvSpPr txBox="1"/>
          <p:nvPr/>
        </p:nvSpPr>
        <p:spPr>
          <a:xfrm>
            <a:off x="12588343" y="3690642"/>
            <a:ext cx="1197886" cy="299205"/>
          </a:xfrm>
          <a:prstGeom prst="rect">
            <a:avLst/>
          </a:prstGeom>
        </p:spPr>
        <p:txBody>
          <a:bodyPr lIns="0" tIns="0" rIns="0" bIns="0" rtlCol="0" anchor="t">
            <a:spAutoFit/>
          </a:bodyPr>
          <a:lstStyle/>
          <a:p>
            <a:pPr algn="ctr">
              <a:lnSpc>
                <a:spcPts val="2345"/>
              </a:lnSpc>
            </a:pPr>
            <a:r>
              <a:rPr lang="en-US" sz="1606">
                <a:solidFill>
                  <a:srgbClr val="FFFFFF"/>
                </a:solidFill>
                <a:latin typeface="Roboto"/>
                <a:ea typeface="Roboto"/>
                <a:cs typeface="Roboto"/>
                <a:sym typeface="Roboto"/>
              </a:rPr>
              <a:t>(4 empl. o +)</a:t>
            </a:r>
          </a:p>
        </p:txBody>
      </p:sp>
      <p:sp>
        <p:nvSpPr>
          <p:cNvPr id="40" name="TextBox 40"/>
          <p:cNvSpPr txBox="1"/>
          <p:nvPr/>
        </p:nvSpPr>
        <p:spPr>
          <a:xfrm>
            <a:off x="2360756" y="3824532"/>
            <a:ext cx="1415711" cy="340519"/>
          </a:xfrm>
          <a:prstGeom prst="rect">
            <a:avLst/>
          </a:prstGeom>
        </p:spPr>
        <p:txBody>
          <a:bodyPr lIns="0" tIns="0" rIns="0" bIns="0" rtlCol="0" anchor="t">
            <a:spAutoFit/>
          </a:bodyPr>
          <a:lstStyle/>
          <a:p>
            <a:pPr algn="ctr">
              <a:lnSpc>
                <a:spcPts val="2624"/>
              </a:lnSpc>
              <a:spcBef>
                <a:spcPct val="0"/>
              </a:spcBef>
            </a:pPr>
            <a:r>
              <a:rPr lang="en-US" sz="2499" b="1">
                <a:solidFill>
                  <a:srgbClr val="FFFFFF"/>
                </a:solidFill>
                <a:latin typeface="Roboto Bold"/>
                <a:ea typeface="Roboto Bold"/>
                <a:cs typeface="Roboto Bold"/>
                <a:sym typeface="Roboto Bold"/>
              </a:rPr>
              <a:t>43,6€/h</a:t>
            </a:r>
          </a:p>
        </p:txBody>
      </p:sp>
      <p:sp>
        <p:nvSpPr>
          <p:cNvPr id="41" name="TextBox 41"/>
          <p:cNvSpPr txBox="1"/>
          <p:nvPr/>
        </p:nvSpPr>
        <p:spPr>
          <a:xfrm>
            <a:off x="2096497" y="4298401"/>
            <a:ext cx="2343271" cy="321469"/>
          </a:xfrm>
          <a:prstGeom prst="rect">
            <a:avLst/>
          </a:prstGeom>
        </p:spPr>
        <p:txBody>
          <a:bodyPr lIns="0" tIns="0" rIns="0" bIns="0" rtlCol="0" anchor="t">
            <a:spAutoFit/>
          </a:bodyPr>
          <a:lstStyle/>
          <a:p>
            <a:pPr algn="ctr">
              <a:lnSpc>
                <a:spcPts val="2362"/>
              </a:lnSpc>
              <a:spcBef>
                <a:spcPct val="0"/>
              </a:spcBef>
            </a:pPr>
            <a:r>
              <a:rPr lang="en-US" sz="2250">
                <a:solidFill>
                  <a:srgbClr val="FFFFFF"/>
                </a:solidFill>
                <a:latin typeface="Roboto"/>
                <a:ea typeface="Roboto"/>
                <a:cs typeface="Roboto"/>
                <a:sym typeface="Roboto"/>
              </a:rPr>
              <a:t>es la tarifa oficial</a:t>
            </a:r>
          </a:p>
        </p:txBody>
      </p:sp>
      <p:sp>
        <p:nvSpPr>
          <p:cNvPr id="42" name="TextBox 42"/>
          <p:cNvSpPr txBox="1"/>
          <p:nvPr/>
        </p:nvSpPr>
        <p:spPr>
          <a:xfrm>
            <a:off x="2354406" y="6977811"/>
            <a:ext cx="1415711" cy="340519"/>
          </a:xfrm>
          <a:prstGeom prst="rect">
            <a:avLst/>
          </a:prstGeom>
        </p:spPr>
        <p:txBody>
          <a:bodyPr lIns="0" tIns="0" rIns="0" bIns="0" rtlCol="0" anchor="t">
            <a:spAutoFit/>
          </a:bodyPr>
          <a:lstStyle/>
          <a:p>
            <a:pPr algn="ctr">
              <a:lnSpc>
                <a:spcPts val="2624"/>
              </a:lnSpc>
              <a:spcBef>
                <a:spcPct val="0"/>
              </a:spcBef>
            </a:pPr>
            <a:r>
              <a:rPr lang="en-US" sz="2499" b="1">
                <a:solidFill>
                  <a:srgbClr val="FFFFFF"/>
                </a:solidFill>
                <a:latin typeface="Roboto Bold"/>
                <a:ea typeface="Roboto Bold"/>
                <a:cs typeface="Roboto Bold"/>
                <a:sym typeface="Roboto Bold"/>
              </a:rPr>
              <a:t>38,8 €/h</a:t>
            </a:r>
          </a:p>
        </p:txBody>
      </p:sp>
      <p:sp>
        <p:nvSpPr>
          <p:cNvPr id="43" name="TextBox 43"/>
          <p:cNvSpPr txBox="1"/>
          <p:nvPr/>
        </p:nvSpPr>
        <p:spPr>
          <a:xfrm>
            <a:off x="1920145" y="7451680"/>
            <a:ext cx="2519623" cy="916781"/>
          </a:xfrm>
          <a:prstGeom prst="rect">
            <a:avLst/>
          </a:prstGeom>
        </p:spPr>
        <p:txBody>
          <a:bodyPr lIns="0" tIns="0" rIns="0" bIns="0" rtlCol="0" anchor="t">
            <a:spAutoFit/>
          </a:bodyPr>
          <a:lstStyle/>
          <a:p>
            <a:pPr algn="ctr">
              <a:lnSpc>
                <a:spcPts val="2362"/>
              </a:lnSpc>
              <a:spcBef>
                <a:spcPct val="0"/>
              </a:spcBef>
            </a:pPr>
            <a:r>
              <a:rPr lang="en-US" sz="2250">
                <a:solidFill>
                  <a:srgbClr val="FFFFFF"/>
                </a:solidFill>
                <a:latin typeface="Roboto"/>
                <a:ea typeface="Roboto"/>
                <a:cs typeface="Roboto"/>
                <a:sym typeface="Roboto"/>
              </a:rPr>
              <a:t>es la tarifa finalmente aplicada</a:t>
            </a:r>
          </a:p>
          <a:p>
            <a:pPr algn="ctr">
              <a:lnSpc>
                <a:spcPts val="2362"/>
              </a:lnSpc>
              <a:spcBef>
                <a:spcPct val="0"/>
              </a:spcBef>
            </a:pPr>
            <a:endParaRPr lang="en-US" sz="2250">
              <a:solidFill>
                <a:srgbClr val="FFFFFF"/>
              </a:solidFill>
              <a:latin typeface="Roboto"/>
              <a:ea typeface="Roboto"/>
              <a:cs typeface="Roboto"/>
              <a:sym typeface="Roboto"/>
            </a:endParaRPr>
          </a:p>
        </p:txBody>
      </p:sp>
      <p:sp>
        <p:nvSpPr>
          <p:cNvPr id="44" name="AutoShape 44"/>
          <p:cNvSpPr/>
          <p:nvPr/>
        </p:nvSpPr>
        <p:spPr>
          <a:xfrm>
            <a:off x="3062262" y="4738933"/>
            <a:ext cx="0" cy="668251"/>
          </a:xfrm>
          <a:prstGeom prst="line">
            <a:avLst/>
          </a:prstGeom>
          <a:ln w="47625" cap="flat">
            <a:solidFill>
              <a:srgbClr val="FF5C56"/>
            </a:solidFill>
            <a:prstDash val="solid"/>
            <a:headEnd type="none" w="sm" len="sm"/>
            <a:tailEnd type="none" w="sm" len="sm"/>
          </a:ln>
        </p:spPr>
        <p:txBody>
          <a:bodyPr/>
          <a:lstStyle/>
          <a:p>
            <a:endParaRPr lang="es-ES"/>
          </a:p>
        </p:txBody>
      </p:sp>
      <p:sp>
        <p:nvSpPr>
          <p:cNvPr id="45" name="AutoShape 45"/>
          <p:cNvSpPr/>
          <p:nvPr/>
        </p:nvSpPr>
        <p:spPr>
          <a:xfrm>
            <a:off x="3038449" y="6064320"/>
            <a:ext cx="0" cy="668251"/>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46" name="Group 46"/>
          <p:cNvGrpSpPr/>
          <p:nvPr/>
        </p:nvGrpSpPr>
        <p:grpSpPr>
          <a:xfrm>
            <a:off x="2570860" y="5275342"/>
            <a:ext cx="954080" cy="836210"/>
            <a:chOff x="0" y="0"/>
            <a:chExt cx="927370" cy="812800"/>
          </a:xfrm>
        </p:grpSpPr>
        <p:sp>
          <p:nvSpPr>
            <p:cNvPr id="47" name="Freeform 4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48" name="TextBox 4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49" name="Group 49"/>
          <p:cNvGrpSpPr/>
          <p:nvPr/>
        </p:nvGrpSpPr>
        <p:grpSpPr>
          <a:xfrm>
            <a:off x="2601414" y="5310405"/>
            <a:ext cx="874069" cy="766084"/>
            <a:chOff x="0" y="0"/>
            <a:chExt cx="927370" cy="812800"/>
          </a:xfrm>
        </p:grpSpPr>
        <p:sp>
          <p:nvSpPr>
            <p:cNvPr id="50" name="Freeform 5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51" name="TextBox 51"/>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52" name="TextBox 52"/>
          <p:cNvSpPr txBox="1"/>
          <p:nvPr/>
        </p:nvSpPr>
        <p:spPr>
          <a:xfrm>
            <a:off x="2340984" y="5512335"/>
            <a:ext cx="1394930" cy="352791"/>
          </a:xfrm>
          <a:prstGeom prst="rect">
            <a:avLst/>
          </a:prstGeom>
        </p:spPr>
        <p:txBody>
          <a:bodyPr lIns="0" tIns="0" rIns="0" bIns="0" rtlCol="0" anchor="t">
            <a:spAutoFit/>
          </a:bodyPr>
          <a:lstStyle/>
          <a:p>
            <a:pPr algn="ctr">
              <a:lnSpc>
                <a:spcPts val="2725"/>
              </a:lnSpc>
            </a:pPr>
            <a:r>
              <a:rPr lang="en-US" sz="2309" b="1">
                <a:solidFill>
                  <a:srgbClr val="FFFFFF"/>
                </a:solidFill>
                <a:latin typeface="Roboto Bold"/>
                <a:ea typeface="Roboto Bold"/>
                <a:cs typeface="Roboto Bold"/>
                <a:sym typeface="Roboto Bold"/>
              </a:rPr>
              <a:t>-11%</a:t>
            </a:r>
          </a:p>
        </p:txBody>
      </p:sp>
      <p:sp>
        <p:nvSpPr>
          <p:cNvPr id="53" name="AutoShape 53"/>
          <p:cNvSpPr/>
          <p:nvPr/>
        </p:nvSpPr>
        <p:spPr>
          <a:xfrm flipV="1">
            <a:off x="5171314" y="3546924"/>
            <a:ext cx="0" cy="4671746"/>
          </a:xfrm>
          <a:prstGeom prst="line">
            <a:avLst/>
          </a:prstGeom>
          <a:ln w="47625" cap="flat">
            <a:solidFill>
              <a:srgbClr val="FFFFFF"/>
            </a:solidFill>
            <a:prstDash val="sysDot"/>
            <a:headEnd type="none" w="sm" len="sm"/>
            <a:tailEnd type="none" w="sm" len="sm"/>
          </a:ln>
        </p:spPr>
        <p:txBody>
          <a:bodyPr/>
          <a:lstStyle/>
          <a:p>
            <a:endParaRPr lang="es-ES"/>
          </a:p>
        </p:txBody>
      </p:sp>
      <p:sp>
        <p:nvSpPr>
          <p:cNvPr id="54" name="Freeform 54"/>
          <p:cNvSpPr/>
          <p:nvPr/>
        </p:nvSpPr>
        <p:spPr>
          <a:xfrm>
            <a:off x="849947" y="8618493"/>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55" name="TextBox 55"/>
          <p:cNvSpPr txBox="1"/>
          <p:nvPr/>
        </p:nvSpPr>
        <p:spPr>
          <a:xfrm>
            <a:off x="1329364" y="8571460"/>
            <a:ext cx="16069133"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En talleres de chapa y pintura de 4 empleados o más el diferencial entre la tarifa de mano de obra aplicada y la oficial es del 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5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6"/>
                                        </p:tgtEl>
                                      </p:cBhvr>
                                    </p:cmd>
                                  </p:childTnLst>
                                </p:cTn>
                              </p:par>
                            </p:childTnLst>
                          </p:cTn>
                        </p:par>
                      </p:childTnLst>
                    </p:cTn>
                  </p:par>
                </p:childTnLst>
              </p:cTn>
              <p:nextCondLst>
                <p:cond evt="onClick" delay="0">
                  <p:tgtEl>
                    <p:spTgt spid="56"/>
                  </p:tgtEl>
                </p:cond>
              </p:nextCondLst>
            </p:seq>
            <p:video>
              <p:cMediaNode vol="80000">
                <p:cTn id="12" repeatCount="indefinite" fill="hold" display="0">
                  <p:stCondLst>
                    <p:cond delay="indefinite"/>
                  </p:stCondLst>
                </p:cTn>
                <p:tgtEl>
                  <p:spTgt spid="56"/>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215" name="Diseño sin título (15)">
            <a:hlinkClick r:id="" action="ppaction://media"/>
            <a:extLst>
              <a:ext uri="{FF2B5EF4-FFF2-40B4-BE49-F238E27FC236}">
                <a16:creationId xmlns:a16="http://schemas.microsoft.com/office/drawing/2014/main" id="{AA1D5397-0DC3-62E1-16F6-0B6275071B0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TextBox 8"/>
          <p:cNvSpPr txBox="1"/>
          <p:nvPr/>
        </p:nvSpPr>
        <p:spPr>
          <a:xfrm>
            <a:off x="1567616" y="1138327"/>
            <a:ext cx="4819323" cy="387382"/>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Influencia del tamaño del taller</a:t>
            </a:r>
          </a:p>
        </p:txBody>
      </p:sp>
      <p:sp>
        <p:nvSpPr>
          <p:cNvPr id="9" name="TextBox 9"/>
          <p:cNvSpPr txBox="1"/>
          <p:nvPr/>
        </p:nvSpPr>
        <p:spPr>
          <a:xfrm>
            <a:off x="2024440" y="2166423"/>
            <a:ext cx="12284184"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8 de cada 10 talleres de chapa aplican una tarifa distinta a la oficial para aseguradoras</a:t>
            </a:r>
          </a:p>
        </p:txBody>
      </p:sp>
      <p:grpSp>
        <p:nvGrpSpPr>
          <p:cNvPr id="10" name="Group 10"/>
          <p:cNvGrpSpPr/>
          <p:nvPr/>
        </p:nvGrpSpPr>
        <p:grpSpPr>
          <a:xfrm>
            <a:off x="4864494" y="5107373"/>
            <a:ext cx="1202781" cy="311612"/>
            <a:chOff x="0" y="0"/>
            <a:chExt cx="607444" cy="157374"/>
          </a:xfrm>
        </p:grpSpPr>
        <p:sp>
          <p:nvSpPr>
            <p:cNvPr id="11" name="Freeform 1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2" name="TextBox 1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 name="Group 13"/>
          <p:cNvGrpSpPr/>
          <p:nvPr/>
        </p:nvGrpSpPr>
        <p:grpSpPr>
          <a:xfrm>
            <a:off x="4864494" y="5508396"/>
            <a:ext cx="1202781" cy="311612"/>
            <a:chOff x="0" y="0"/>
            <a:chExt cx="607444" cy="157374"/>
          </a:xfrm>
        </p:grpSpPr>
        <p:sp>
          <p:nvSpPr>
            <p:cNvPr id="14" name="Freeform 1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 name="TextBox 1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 name="TextBox 16"/>
          <p:cNvSpPr txBox="1"/>
          <p:nvPr/>
        </p:nvSpPr>
        <p:spPr>
          <a:xfrm>
            <a:off x="4910882"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sp>
        <p:nvSpPr>
          <p:cNvPr id="17" name="TextBox 17"/>
          <p:cNvSpPr txBox="1"/>
          <p:nvPr/>
        </p:nvSpPr>
        <p:spPr>
          <a:xfrm>
            <a:off x="4910882"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grpSp>
        <p:nvGrpSpPr>
          <p:cNvPr id="18" name="Group 18"/>
          <p:cNvGrpSpPr/>
          <p:nvPr/>
        </p:nvGrpSpPr>
        <p:grpSpPr>
          <a:xfrm>
            <a:off x="4864494" y="5909419"/>
            <a:ext cx="1202781" cy="311612"/>
            <a:chOff x="0" y="0"/>
            <a:chExt cx="607444" cy="157374"/>
          </a:xfrm>
        </p:grpSpPr>
        <p:sp>
          <p:nvSpPr>
            <p:cNvPr id="19" name="Freeform 1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0" name="TextBox 2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1" name="Group 21"/>
          <p:cNvGrpSpPr/>
          <p:nvPr/>
        </p:nvGrpSpPr>
        <p:grpSpPr>
          <a:xfrm>
            <a:off x="4866185" y="6310638"/>
            <a:ext cx="1202781" cy="311612"/>
            <a:chOff x="0" y="0"/>
            <a:chExt cx="607444" cy="157374"/>
          </a:xfrm>
        </p:grpSpPr>
        <p:sp>
          <p:nvSpPr>
            <p:cNvPr id="22" name="Freeform 2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3" name="TextBox 2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4" name="TextBox 24"/>
          <p:cNvSpPr txBox="1"/>
          <p:nvPr/>
        </p:nvSpPr>
        <p:spPr>
          <a:xfrm>
            <a:off x="4910882" y="5986568"/>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40%</a:t>
            </a:r>
          </a:p>
        </p:txBody>
      </p:sp>
      <p:sp>
        <p:nvSpPr>
          <p:cNvPr id="25" name="TextBox 25"/>
          <p:cNvSpPr txBox="1"/>
          <p:nvPr/>
        </p:nvSpPr>
        <p:spPr>
          <a:xfrm>
            <a:off x="4910882" y="6387591"/>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grpSp>
        <p:nvGrpSpPr>
          <p:cNvPr id="26" name="Group 26"/>
          <p:cNvGrpSpPr/>
          <p:nvPr/>
        </p:nvGrpSpPr>
        <p:grpSpPr>
          <a:xfrm>
            <a:off x="889290" y="5107373"/>
            <a:ext cx="2492469" cy="311612"/>
            <a:chOff x="0" y="0"/>
            <a:chExt cx="1258779" cy="157374"/>
          </a:xfrm>
        </p:grpSpPr>
        <p:sp>
          <p:nvSpPr>
            <p:cNvPr id="27" name="Freeform 27"/>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28" name="TextBox 28"/>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29" name="TextBox 29"/>
          <p:cNvSpPr txBox="1"/>
          <p:nvPr/>
        </p:nvSpPr>
        <p:spPr>
          <a:xfrm>
            <a:off x="1014707" y="5184522"/>
            <a:ext cx="2226437"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Particulares sin dto</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30" name="Group 30"/>
          <p:cNvGrpSpPr/>
          <p:nvPr/>
        </p:nvGrpSpPr>
        <p:grpSpPr>
          <a:xfrm>
            <a:off x="889290" y="5508396"/>
            <a:ext cx="2492469" cy="311612"/>
            <a:chOff x="0" y="0"/>
            <a:chExt cx="1258779" cy="157374"/>
          </a:xfrm>
        </p:grpSpPr>
        <p:sp>
          <p:nvSpPr>
            <p:cNvPr id="31" name="Freeform 3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32" name="TextBox 3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33" name="TextBox 33"/>
          <p:cNvSpPr txBox="1"/>
          <p:nvPr/>
        </p:nvSpPr>
        <p:spPr>
          <a:xfrm>
            <a:off x="1029904" y="5604367"/>
            <a:ext cx="2211240"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Buenos clientes</a:t>
            </a:r>
          </a:p>
        </p:txBody>
      </p:sp>
      <p:grpSp>
        <p:nvGrpSpPr>
          <p:cNvPr id="34" name="Group 34"/>
          <p:cNvGrpSpPr/>
          <p:nvPr/>
        </p:nvGrpSpPr>
        <p:grpSpPr>
          <a:xfrm>
            <a:off x="889290" y="5910586"/>
            <a:ext cx="2492469" cy="311612"/>
            <a:chOff x="0" y="0"/>
            <a:chExt cx="1258779" cy="157374"/>
          </a:xfrm>
        </p:grpSpPr>
        <p:sp>
          <p:nvSpPr>
            <p:cNvPr id="35" name="Freeform 3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36" name="TextBox 3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37" name="TextBox 37"/>
          <p:cNvSpPr txBox="1"/>
          <p:nvPr/>
        </p:nvSpPr>
        <p:spPr>
          <a:xfrm>
            <a:off x="889290" y="6005600"/>
            <a:ext cx="246282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Flotas / Renting</a:t>
            </a:r>
          </a:p>
        </p:txBody>
      </p:sp>
      <p:grpSp>
        <p:nvGrpSpPr>
          <p:cNvPr id="38" name="Group 38"/>
          <p:cNvGrpSpPr/>
          <p:nvPr/>
        </p:nvGrpSpPr>
        <p:grpSpPr>
          <a:xfrm>
            <a:off x="889290" y="6311609"/>
            <a:ext cx="2492469" cy="311612"/>
            <a:chOff x="0" y="0"/>
            <a:chExt cx="1258779" cy="157374"/>
          </a:xfrm>
        </p:grpSpPr>
        <p:sp>
          <p:nvSpPr>
            <p:cNvPr id="39" name="Freeform 39"/>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40" name="TextBox 40"/>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41" name="TextBox 41"/>
          <p:cNvSpPr txBox="1"/>
          <p:nvPr/>
        </p:nvSpPr>
        <p:spPr>
          <a:xfrm>
            <a:off x="1215226" y="6377586"/>
            <a:ext cx="1810954" cy="374617"/>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Aseguradoras</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42" name="Group 42"/>
          <p:cNvGrpSpPr/>
          <p:nvPr/>
        </p:nvGrpSpPr>
        <p:grpSpPr>
          <a:xfrm>
            <a:off x="4864494" y="4536400"/>
            <a:ext cx="1202781" cy="480394"/>
            <a:chOff x="0" y="0"/>
            <a:chExt cx="607444" cy="242615"/>
          </a:xfrm>
        </p:grpSpPr>
        <p:sp>
          <p:nvSpPr>
            <p:cNvPr id="43" name="Freeform 43"/>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44" name="TextBox 44"/>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45" name="TextBox 45"/>
          <p:cNvSpPr txBox="1"/>
          <p:nvPr/>
        </p:nvSpPr>
        <p:spPr>
          <a:xfrm>
            <a:off x="4889379" y="4606679"/>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Mediano</a:t>
            </a:r>
          </a:p>
          <a:p>
            <a:pPr algn="ctr">
              <a:lnSpc>
                <a:spcPts val="1417"/>
              </a:lnSpc>
              <a:spcBef>
                <a:spcPct val="0"/>
              </a:spcBef>
            </a:pPr>
            <a:r>
              <a:rPr lang="en-US" sz="1349" b="1">
                <a:solidFill>
                  <a:srgbClr val="0A3544"/>
                </a:solidFill>
                <a:latin typeface="Roboto Bold"/>
                <a:ea typeface="Roboto Bold"/>
                <a:cs typeface="Roboto Bold"/>
                <a:sym typeface="Roboto Bold"/>
              </a:rPr>
              <a:t> (4 empl. o +)</a:t>
            </a:r>
          </a:p>
        </p:txBody>
      </p:sp>
      <p:grpSp>
        <p:nvGrpSpPr>
          <p:cNvPr id="46" name="Group 46"/>
          <p:cNvGrpSpPr/>
          <p:nvPr/>
        </p:nvGrpSpPr>
        <p:grpSpPr>
          <a:xfrm>
            <a:off x="3532674" y="5107373"/>
            <a:ext cx="1202781" cy="311612"/>
            <a:chOff x="0" y="0"/>
            <a:chExt cx="607444" cy="157374"/>
          </a:xfrm>
        </p:grpSpPr>
        <p:sp>
          <p:nvSpPr>
            <p:cNvPr id="47" name="Freeform 4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48" name="TextBox 4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49" name="Group 49"/>
          <p:cNvGrpSpPr/>
          <p:nvPr/>
        </p:nvGrpSpPr>
        <p:grpSpPr>
          <a:xfrm>
            <a:off x="3532674" y="5508396"/>
            <a:ext cx="1202781" cy="311612"/>
            <a:chOff x="0" y="0"/>
            <a:chExt cx="607444" cy="157374"/>
          </a:xfrm>
        </p:grpSpPr>
        <p:sp>
          <p:nvSpPr>
            <p:cNvPr id="50" name="Freeform 5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51" name="TextBox 5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52" name="TextBox 52"/>
          <p:cNvSpPr txBox="1"/>
          <p:nvPr/>
        </p:nvSpPr>
        <p:spPr>
          <a:xfrm>
            <a:off x="3579061"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sp>
        <p:nvSpPr>
          <p:cNvPr id="53" name="TextBox 53"/>
          <p:cNvSpPr txBox="1"/>
          <p:nvPr/>
        </p:nvSpPr>
        <p:spPr>
          <a:xfrm>
            <a:off x="3579061"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grpSp>
        <p:nvGrpSpPr>
          <p:cNvPr id="54" name="Group 54"/>
          <p:cNvGrpSpPr/>
          <p:nvPr/>
        </p:nvGrpSpPr>
        <p:grpSpPr>
          <a:xfrm>
            <a:off x="3532674" y="5909419"/>
            <a:ext cx="1202781" cy="311612"/>
            <a:chOff x="0" y="0"/>
            <a:chExt cx="607444" cy="157374"/>
          </a:xfrm>
        </p:grpSpPr>
        <p:sp>
          <p:nvSpPr>
            <p:cNvPr id="55" name="Freeform 5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56" name="TextBox 5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57" name="Group 57"/>
          <p:cNvGrpSpPr/>
          <p:nvPr/>
        </p:nvGrpSpPr>
        <p:grpSpPr>
          <a:xfrm>
            <a:off x="3532674" y="6310442"/>
            <a:ext cx="1202781" cy="311612"/>
            <a:chOff x="0" y="0"/>
            <a:chExt cx="607444" cy="157374"/>
          </a:xfrm>
        </p:grpSpPr>
        <p:sp>
          <p:nvSpPr>
            <p:cNvPr id="58" name="Freeform 5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59" name="TextBox 5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60" name="TextBox 60"/>
          <p:cNvSpPr txBox="1"/>
          <p:nvPr/>
        </p:nvSpPr>
        <p:spPr>
          <a:xfrm>
            <a:off x="3579061" y="5986568"/>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27%</a:t>
            </a:r>
          </a:p>
        </p:txBody>
      </p:sp>
      <p:sp>
        <p:nvSpPr>
          <p:cNvPr id="61" name="TextBox 61"/>
          <p:cNvSpPr txBox="1"/>
          <p:nvPr/>
        </p:nvSpPr>
        <p:spPr>
          <a:xfrm>
            <a:off x="3579061" y="6387591"/>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100%</a:t>
            </a:r>
          </a:p>
        </p:txBody>
      </p:sp>
      <p:grpSp>
        <p:nvGrpSpPr>
          <p:cNvPr id="62" name="Group 62"/>
          <p:cNvGrpSpPr/>
          <p:nvPr/>
        </p:nvGrpSpPr>
        <p:grpSpPr>
          <a:xfrm>
            <a:off x="3532674" y="4536400"/>
            <a:ext cx="1202781" cy="481365"/>
            <a:chOff x="0" y="0"/>
            <a:chExt cx="607444" cy="243105"/>
          </a:xfrm>
        </p:grpSpPr>
        <p:sp>
          <p:nvSpPr>
            <p:cNvPr id="63" name="Freeform 63"/>
            <p:cNvSpPr/>
            <p:nvPr/>
          </p:nvSpPr>
          <p:spPr>
            <a:xfrm>
              <a:off x="0" y="0"/>
              <a:ext cx="607444" cy="243105"/>
            </a:xfrm>
            <a:custGeom>
              <a:avLst/>
              <a:gdLst/>
              <a:ahLst/>
              <a:cxnLst/>
              <a:rect l="l" t="t" r="r" b="b"/>
              <a:pathLst>
                <a:path w="607444" h="243105">
                  <a:moveTo>
                    <a:pt x="0" y="0"/>
                  </a:moveTo>
                  <a:lnTo>
                    <a:pt x="607444" y="0"/>
                  </a:lnTo>
                  <a:lnTo>
                    <a:pt x="607444" y="243105"/>
                  </a:lnTo>
                  <a:lnTo>
                    <a:pt x="0" y="243105"/>
                  </a:lnTo>
                  <a:close/>
                </a:path>
              </a:pathLst>
            </a:custGeom>
            <a:solidFill>
              <a:srgbClr val="FFFFFF"/>
            </a:solidFill>
          </p:spPr>
          <p:txBody>
            <a:bodyPr/>
            <a:lstStyle/>
            <a:p>
              <a:endParaRPr lang="es-ES"/>
            </a:p>
          </p:txBody>
        </p:sp>
        <p:sp>
          <p:nvSpPr>
            <p:cNvPr id="64" name="TextBox 64"/>
            <p:cNvSpPr txBox="1"/>
            <p:nvPr/>
          </p:nvSpPr>
          <p:spPr>
            <a:xfrm>
              <a:off x="0" y="28575"/>
              <a:ext cx="607444" cy="214530"/>
            </a:xfrm>
            <a:prstGeom prst="rect">
              <a:avLst/>
            </a:prstGeom>
          </p:spPr>
          <p:txBody>
            <a:bodyPr lIns="48450" tIns="48450" rIns="48450" bIns="48450" rtlCol="0" anchor="ctr"/>
            <a:lstStyle/>
            <a:p>
              <a:pPr algn="ctr">
                <a:lnSpc>
                  <a:spcPts val="2634"/>
                </a:lnSpc>
              </a:pPr>
              <a:endParaRPr/>
            </a:p>
          </p:txBody>
        </p:sp>
      </p:grpSp>
      <p:sp>
        <p:nvSpPr>
          <p:cNvPr id="65" name="TextBox 65"/>
          <p:cNvSpPr txBox="1"/>
          <p:nvPr/>
        </p:nvSpPr>
        <p:spPr>
          <a:xfrm>
            <a:off x="3579061" y="4606679"/>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Pequeño</a:t>
            </a:r>
          </a:p>
          <a:p>
            <a:pPr algn="ctr">
              <a:lnSpc>
                <a:spcPts val="1417"/>
              </a:lnSpc>
              <a:spcBef>
                <a:spcPct val="0"/>
              </a:spcBef>
            </a:pPr>
            <a:r>
              <a:rPr lang="en-US" sz="1349" b="1">
                <a:solidFill>
                  <a:srgbClr val="0A3544"/>
                </a:solidFill>
                <a:latin typeface="Roboto Bold"/>
                <a:ea typeface="Roboto Bold"/>
                <a:cs typeface="Roboto Bold"/>
                <a:sym typeface="Roboto Bold"/>
              </a:rPr>
              <a:t> (1-3 empl.)</a:t>
            </a:r>
          </a:p>
        </p:txBody>
      </p:sp>
      <p:grpSp>
        <p:nvGrpSpPr>
          <p:cNvPr id="66" name="Group 66"/>
          <p:cNvGrpSpPr/>
          <p:nvPr/>
        </p:nvGrpSpPr>
        <p:grpSpPr>
          <a:xfrm>
            <a:off x="4864494" y="6742559"/>
            <a:ext cx="1202781" cy="311612"/>
            <a:chOff x="0" y="0"/>
            <a:chExt cx="607444" cy="157374"/>
          </a:xfrm>
        </p:grpSpPr>
        <p:sp>
          <p:nvSpPr>
            <p:cNvPr id="67" name="Freeform 6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68" name="TextBox 6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69" name="TextBox 69"/>
          <p:cNvSpPr txBox="1"/>
          <p:nvPr/>
        </p:nvSpPr>
        <p:spPr>
          <a:xfrm>
            <a:off x="4910882" y="6819709"/>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45%</a:t>
            </a:r>
          </a:p>
        </p:txBody>
      </p:sp>
      <p:grpSp>
        <p:nvGrpSpPr>
          <p:cNvPr id="70" name="Group 70"/>
          <p:cNvGrpSpPr/>
          <p:nvPr/>
        </p:nvGrpSpPr>
        <p:grpSpPr>
          <a:xfrm>
            <a:off x="889290" y="6743727"/>
            <a:ext cx="2492469" cy="311612"/>
            <a:chOff x="0" y="0"/>
            <a:chExt cx="1258779" cy="157374"/>
          </a:xfrm>
        </p:grpSpPr>
        <p:sp>
          <p:nvSpPr>
            <p:cNvPr id="71" name="Freeform 7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72" name="TextBox 7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73" name="TextBox 73"/>
          <p:cNvSpPr txBox="1"/>
          <p:nvPr/>
        </p:nvSpPr>
        <p:spPr>
          <a:xfrm>
            <a:off x="987123" y="6823726"/>
            <a:ext cx="228160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Coches eléctricos</a:t>
            </a:r>
          </a:p>
        </p:txBody>
      </p:sp>
      <p:grpSp>
        <p:nvGrpSpPr>
          <p:cNvPr id="74" name="Group 74"/>
          <p:cNvGrpSpPr/>
          <p:nvPr/>
        </p:nvGrpSpPr>
        <p:grpSpPr>
          <a:xfrm>
            <a:off x="3532674" y="6742559"/>
            <a:ext cx="1202781" cy="311612"/>
            <a:chOff x="0" y="0"/>
            <a:chExt cx="607444" cy="157374"/>
          </a:xfrm>
        </p:grpSpPr>
        <p:sp>
          <p:nvSpPr>
            <p:cNvPr id="75" name="Freeform 7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76" name="TextBox 7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77" name="TextBox 77"/>
          <p:cNvSpPr txBox="1"/>
          <p:nvPr/>
        </p:nvSpPr>
        <p:spPr>
          <a:xfrm>
            <a:off x="3579061" y="6819709"/>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34%</a:t>
            </a:r>
          </a:p>
        </p:txBody>
      </p:sp>
      <p:grpSp>
        <p:nvGrpSpPr>
          <p:cNvPr id="78" name="Group 78"/>
          <p:cNvGrpSpPr/>
          <p:nvPr/>
        </p:nvGrpSpPr>
        <p:grpSpPr>
          <a:xfrm>
            <a:off x="3532674" y="4099338"/>
            <a:ext cx="3825015" cy="311612"/>
            <a:chOff x="0" y="0"/>
            <a:chExt cx="1931758" cy="157374"/>
          </a:xfrm>
        </p:grpSpPr>
        <p:sp>
          <p:nvSpPr>
            <p:cNvPr id="79" name="Freeform 79"/>
            <p:cNvSpPr/>
            <p:nvPr/>
          </p:nvSpPr>
          <p:spPr>
            <a:xfrm>
              <a:off x="0" y="0"/>
              <a:ext cx="1931758" cy="157374"/>
            </a:xfrm>
            <a:custGeom>
              <a:avLst/>
              <a:gdLst/>
              <a:ahLst/>
              <a:cxnLst/>
              <a:rect l="l" t="t" r="r" b="b"/>
              <a:pathLst>
                <a:path w="1931758" h="157374">
                  <a:moveTo>
                    <a:pt x="0" y="0"/>
                  </a:moveTo>
                  <a:lnTo>
                    <a:pt x="1931758" y="0"/>
                  </a:lnTo>
                  <a:lnTo>
                    <a:pt x="1931758" y="157374"/>
                  </a:lnTo>
                  <a:lnTo>
                    <a:pt x="0" y="157374"/>
                  </a:lnTo>
                  <a:close/>
                </a:path>
              </a:pathLst>
            </a:custGeom>
            <a:solidFill>
              <a:srgbClr val="FF914D"/>
            </a:solidFill>
          </p:spPr>
          <p:txBody>
            <a:bodyPr/>
            <a:lstStyle/>
            <a:p>
              <a:endParaRPr lang="es-ES"/>
            </a:p>
          </p:txBody>
        </p:sp>
        <p:sp>
          <p:nvSpPr>
            <p:cNvPr id="80" name="TextBox 80"/>
            <p:cNvSpPr txBox="1"/>
            <p:nvPr/>
          </p:nvSpPr>
          <p:spPr>
            <a:xfrm>
              <a:off x="0" y="28575"/>
              <a:ext cx="1931758" cy="128799"/>
            </a:xfrm>
            <a:prstGeom prst="rect">
              <a:avLst/>
            </a:prstGeom>
          </p:spPr>
          <p:txBody>
            <a:bodyPr lIns="48450" tIns="48450" rIns="48450" bIns="48450" rtlCol="0" anchor="ctr"/>
            <a:lstStyle/>
            <a:p>
              <a:pPr algn="ctr">
                <a:lnSpc>
                  <a:spcPts val="2634"/>
                </a:lnSpc>
              </a:pPr>
              <a:endParaRPr/>
            </a:p>
          </p:txBody>
        </p:sp>
      </p:grpSp>
      <p:grpSp>
        <p:nvGrpSpPr>
          <p:cNvPr id="81" name="Group 81"/>
          <p:cNvGrpSpPr/>
          <p:nvPr/>
        </p:nvGrpSpPr>
        <p:grpSpPr>
          <a:xfrm>
            <a:off x="6154907" y="5132095"/>
            <a:ext cx="1202781" cy="311612"/>
            <a:chOff x="0" y="0"/>
            <a:chExt cx="607444" cy="157374"/>
          </a:xfrm>
        </p:grpSpPr>
        <p:sp>
          <p:nvSpPr>
            <p:cNvPr id="82" name="Freeform 8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83" name="TextBox 8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84" name="Group 84"/>
          <p:cNvGrpSpPr/>
          <p:nvPr/>
        </p:nvGrpSpPr>
        <p:grpSpPr>
          <a:xfrm>
            <a:off x="6154907" y="5533118"/>
            <a:ext cx="1202781" cy="311612"/>
            <a:chOff x="0" y="0"/>
            <a:chExt cx="607444" cy="157374"/>
          </a:xfrm>
        </p:grpSpPr>
        <p:sp>
          <p:nvSpPr>
            <p:cNvPr id="85" name="Freeform 8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86" name="TextBox 8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87" name="TextBox 87"/>
          <p:cNvSpPr txBox="1"/>
          <p:nvPr/>
        </p:nvSpPr>
        <p:spPr>
          <a:xfrm>
            <a:off x="6201295" y="5209244"/>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100%</a:t>
            </a:r>
          </a:p>
        </p:txBody>
      </p:sp>
      <p:sp>
        <p:nvSpPr>
          <p:cNvPr id="88" name="TextBox 88"/>
          <p:cNvSpPr txBox="1"/>
          <p:nvPr/>
        </p:nvSpPr>
        <p:spPr>
          <a:xfrm>
            <a:off x="6201295" y="5610267"/>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100%</a:t>
            </a:r>
          </a:p>
        </p:txBody>
      </p:sp>
      <p:grpSp>
        <p:nvGrpSpPr>
          <p:cNvPr id="89" name="Group 89"/>
          <p:cNvGrpSpPr/>
          <p:nvPr/>
        </p:nvGrpSpPr>
        <p:grpSpPr>
          <a:xfrm>
            <a:off x="6154907" y="5934141"/>
            <a:ext cx="1202781" cy="311612"/>
            <a:chOff x="0" y="0"/>
            <a:chExt cx="607444" cy="157374"/>
          </a:xfrm>
        </p:grpSpPr>
        <p:sp>
          <p:nvSpPr>
            <p:cNvPr id="90" name="Freeform 9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91" name="TextBox 9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92" name="Group 92"/>
          <p:cNvGrpSpPr/>
          <p:nvPr/>
        </p:nvGrpSpPr>
        <p:grpSpPr>
          <a:xfrm>
            <a:off x="6154907" y="6335164"/>
            <a:ext cx="1202781" cy="311612"/>
            <a:chOff x="0" y="0"/>
            <a:chExt cx="607444" cy="157374"/>
          </a:xfrm>
        </p:grpSpPr>
        <p:sp>
          <p:nvSpPr>
            <p:cNvPr id="93" name="Freeform 9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94" name="TextBox 9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95" name="TextBox 95"/>
          <p:cNvSpPr txBox="1"/>
          <p:nvPr/>
        </p:nvSpPr>
        <p:spPr>
          <a:xfrm>
            <a:off x="6201295" y="6011290"/>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33%</a:t>
            </a:r>
          </a:p>
        </p:txBody>
      </p:sp>
      <p:sp>
        <p:nvSpPr>
          <p:cNvPr id="96" name="TextBox 96"/>
          <p:cNvSpPr txBox="1"/>
          <p:nvPr/>
        </p:nvSpPr>
        <p:spPr>
          <a:xfrm>
            <a:off x="6201295" y="6412313"/>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100%</a:t>
            </a:r>
          </a:p>
        </p:txBody>
      </p:sp>
      <p:grpSp>
        <p:nvGrpSpPr>
          <p:cNvPr id="97" name="Group 97"/>
          <p:cNvGrpSpPr/>
          <p:nvPr/>
        </p:nvGrpSpPr>
        <p:grpSpPr>
          <a:xfrm>
            <a:off x="6154907" y="4561122"/>
            <a:ext cx="1202781" cy="480394"/>
            <a:chOff x="0" y="0"/>
            <a:chExt cx="607444" cy="242615"/>
          </a:xfrm>
        </p:grpSpPr>
        <p:sp>
          <p:nvSpPr>
            <p:cNvPr id="98" name="Freeform 98"/>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914D"/>
            </a:solidFill>
          </p:spPr>
          <p:txBody>
            <a:bodyPr/>
            <a:lstStyle/>
            <a:p>
              <a:endParaRPr lang="es-ES"/>
            </a:p>
          </p:txBody>
        </p:sp>
        <p:sp>
          <p:nvSpPr>
            <p:cNvPr id="99" name="TextBox 99"/>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100" name="TextBox 100"/>
          <p:cNvSpPr txBox="1"/>
          <p:nvPr/>
        </p:nvSpPr>
        <p:spPr>
          <a:xfrm>
            <a:off x="6201295" y="472781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Total</a:t>
            </a:r>
          </a:p>
        </p:txBody>
      </p:sp>
      <p:grpSp>
        <p:nvGrpSpPr>
          <p:cNvPr id="101" name="Group 101"/>
          <p:cNvGrpSpPr/>
          <p:nvPr/>
        </p:nvGrpSpPr>
        <p:grpSpPr>
          <a:xfrm>
            <a:off x="6154907" y="6767281"/>
            <a:ext cx="1202781" cy="311612"/>
            <a:chOff x="0" y="0"/>
            <a:chExt cx="607444" cy="157374"/>
          </a:xfrm>
        </p:grpSpPr>
        <p:sp>
          <p:nvSpPr>
            <p:cNvPr id="102" name="Freeform 10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03" name="TextBox 10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04" name="TextBox 104"/>
          <p:cNvSpPr txBox="1"/>
          <p:nvPr/>
        </p:nvSpPr>
        <p:spPr>
          <a:xfrm>
            <a:off x="6201295" y="6844431"/>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39%</a:t>
            </a:r>
          </a:p>
        </p:txBody>
      </p:sp>
      <p:sp>
        <p:nvSpPr>
          <p:cNvPr id="105" name="TextBox 105"/>
          <p:cNvSpPr txBox="1"/>
          <p:nvPr/>
        </p:nvSpPr>
        <p:spPr>
          <a:xfrm>
            <a:off x="3429359" y="4162404"/>
            <a:ext cx="4077855"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 talleres que trabajan clientela de...</a:t>
            </a:r>
          </a:p>
        </p:txBody>
      </p:sp>
      <p:grpSp>
        <p:nvGrpSpPr>
          <p:cNvPr id="106" name="Group 106"/>
          <p:cNvGrpSpPr/>
          <p:nvPr/>
        </p:nvGrpSpPr>
        <p:grpSpPr>
          <a:xfrm>
            <a:off x="13381521" y="5094745"/>
            <a:ext cx="1202781" cy="311612"/>
            <a:chOff x="0" y="0"/>
            <a:chExt cx="607444" cy="157374"/>
          </a:xfrm>
        </p:grpSpPr>
        <p:sp>
          <p:nvSpPr>
            <p:cNvPr id="107" name="Freeform 10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08" name="TextBox 10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09" name="Group 109"/>
          <p:cNvGrpSpPr/>
          <p:nvPr/>
        </p:nvGrpSpPr>
        <p:grpSpPr>
          <a:xfrm>
            <a:off x="13381521" y="5495768"/>
            <a:ext cx="1202781" cy="311612"/>
            <a:chOff x="0" y="0"/>
            <a:chExt cx="607444" cy="157374"/>
          </a:xfrm>
        </p:grpSpPr>
        <p:sp>
          <p:nvSpPr>
            <p:cNvPr id="110" name="Freeform 11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11" name="TextBox 11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12" name="TextBox 112"/>
          <p:cNvSpPr txBox="1"/>
          <p:nvPr/>
        </p:nvSpPr>
        <p:spPr>
          <a:xfrm>
            <a:off x="13427908" y="517189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0%</a:t>
            </a:r>
          </a:p>
        </p:txBody>
      </p:sp>
      <p:sp>
        <p:nvSpPr>
          <p:cNvPr id="113" name="TextBox 113"/>
          <p:cNvSpPr txBox="1"/>
          <p:nvPr/>
        </p:nvSpPr>
        <p:spPr>
          <a:xfrm>
            <a:off x="13427908" y="5572918"/>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37%</a:t>
            </a:r>
          </a:p>
        </p:txBody>
      </p:sp>
      <p:grpSp>
        <p:nvGrpSpPr>
          <p:cNvPr id="114" name="Group 114"/>
          <p:cNvGrpSpPr/>
          <p:nvPr/>
        </p:nvGrpSpPr>
        <p:grpSpPr>
          <a:xfrm>
            <a:off x="13381521" y="5896791"/>
            <a:ext cx="1202781" cy="311612"/>
            <a:chOff x="0" y="0"/>
            <a:chExt cx="607444" cy="157374"/>
          </a:xfrm>
        </p:grpSpPr>
        <p:sp>
          <p:nvSpPr>
            <p:cNvPr id="115" name="Freeform 11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16" name="TextBox 11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17" name="Group 117"/>
          <p:cNvGrpSpPr/>
          <p:nvPr/>
        </p:nvGrpSpPr>
        <p:grpSpPr>
          <a:xfrm>
            <a:off x="13383212" y="6298010"/>
            <a:ext cx="1202781" cy="311612"/>
            <a:chOff x="0" y="0"/>
            <a:chExt cx="607444" cy="157374"/>
          </a:xfrm>
        </p:grpSpPr>
        <p:sp>
          <p:nvSpPr>
            <p:cNvPr id="118" name="Freeform 11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19" name="TextBox 11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20" name="TextBox 120"/>
          <p:cNvSpPr txBox="1"/>
          <p:nvPr/>
        </p:nvSpPr>
        <p:spPr>
          <a:xfrm>
            <a:off x="13427908" y="5973941"/>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63%</a:t>
            </a:r>
          </a:p>
        </p:txBody>
      </p:sp>
      <p:sp>
        <p:nvSpPr>
          <p:cNvPr id="121" name="TextBox 121"/>
          <p:cNvSpPr txBox="1"/>
          <p:nvPr/>
        </p:nvSpPr>
        <p:spPr>
          <a:xfrm>
            <a:off x="13427908" y="6374964"/>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81%</a:t>
            </a:r>
          </a:p>
        </p:txBody>
      </p:sp>
      <p:grpSp>
        <p:nvGrpSpPr>
          <p:cNvPr id="122" name="Group 122"/>
          <p:cNvGrpSpPr/>
          <p:nvPr/>
        </p:nvGrpSpPr>
        <p:grpSpPr>
          <a:xfrm>
            <a:off x="9406317" y="5094745"/>
            <a:ext cx="2492469" cy="311612"/>
            <a:chOff x="0" y="0"/>
            <a:chExt cx="1258779" cy="157374"/>
          </a:xfrm>
        </p:grpSpPr>
        <p:sp>
          <p:nvSpPr>
            <p:cNvPr id="123" name="Freeform 123"/>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24" name="TextBox 124"/>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25" name="TextBox 125"/>
          <p:cNvSpPr txBox="1"/>
          <p:nvPr/>
        </p:nvSpPr>
        <p:spPr>
          <a:xfrm>
            <a:off x="9531734" y="5171895"/>
            <a:ext cx="2226437"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Particulares sin dto</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126" name="Group 126"/>
          <p:cNvGrpSpPr/>
          <p:nvPr/>
        </p:nvGrpSpPr>
        <p:grpSpPr>
          <a:xfrm>
            <a:off x="9406317" y="5495768"/>
            <a:ext cx="2492469" cy="311612"/>
            <a:chOff x="0" y="0"/>
            <a:chExt cx="1258779" cy="157374"/>
          </a:xfrm>
        </p:grpSpPr>
        <p:sp>
          <p:nvSpPr>
            <p:cNvPr id="127" name="Freeform 127"/>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28" name="TextBox 128"/>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29" name="TextBox 129"/>
          <p:cNvSpPr txBox="1"/>
          <p:nvPr/>
        </p:nvSpPr>
        <p:spPr>
          <a:xfrm>
            <a:off x="9546931" y="5591739"/>
            <a:ext cx="2211240"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Buenos clientes</a:t>
            </a:r>
          </a:p>
        </p:txBody>
      </p:sp>
      <p:grpSp>
        <p:nvGrpSpPr>
          <p:cNvPr id="130" name="Group 130"/>
          <p:cNvGrpSpPr/>
          <p:nvPr/>
        </p:nvGrpSpPr>
        <p:grpSpPr>
          <a:xfrm>
            <a:off x="9406317" y="5897959"/>
            <a:ext cx="2492469" cy="311612"/>
            <a:chOff x="0" y="0"/>
            <a:chExt cx="1258779" cy="157374"/>
          </a:xfrm>
        </p:grpSpPr>
        <p:sp>
          <p:nvSpPr>
            <p:cNvPr id="131" name="Freeform 13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32" name="TextBox 13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33" name="TextBox 133"/>
          <p:cNvSpPr txBox="1"/>
          <p:nvPr/>
        </p:nvSpPr>
        <p:spPr>
          <a:xfrm>
            <a:off x="9406317" y="5992972"/>
            <a:ext cx="246282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Flotas / Renting</a:t>
            </a:r>
          </a:p>
        </p:txBody>
      </p:sp>
      <p:grpSp>
        <p:nvGrpSpPr>
          <p:cNvPr id="134" name="Group 134"/>
          <p:cNvGrpSpPr/>
          <p:nvPr/>
        </p:nvGrpSpPr>
        <p:grpSpPr>
          <a:xfrm>
            <a:off x="9406317" y="6298981"/>
            <a:ext cx="2492469" cy="311612"/>
            <a:chOff x="0" y="0"/>
            <a:chExt cx="1258779" cy="157374"/>
          </a:xfrm>
        </p:grpSpPr>
        <p:sp>
          <p:nvSpPr>
            <p:cNvPr id="135" name="Freeform 13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36" name="TextBox 13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37" name="TextBox 137"/>
          <p:cNvSpPr txBox="1"/>
          <p:nvPr/>
        </p:nvSpPr>
        <p:spPr>
          <a:xfrm>
            <a:off x="9732252" y="6364958"/>
            <a:ext cx="1810954" cy="374617"/>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Aseguradoras</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138" name="Group 138"/>
          <p:cNvGrpSpPr/>
          <p:nvPr/>
        </p:nvGrpSpPr>
        <p:grpSpPr>
          <a:xfrm>
            <a:off x="13381521" y="4523772"/>
            <a:ext cx="1202781" cy="480394"/>
            <a:chOff x="0" y="0"/>
            <a:chExt cx="607444" cy="242615"/>
          </a:xfrm>
        </p:grpSpPr>
        <p:sp>
          <p:nvSpPr>
            <p:cNvPr id="139" name="Freeform 139"/>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140" name="TextBox 140"/>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grpSp>
        <p:nvGrpSpPr>
          <p:cNvPr id="141" name="Group 141"/>
          <p:cNvGrpSpPr/>
          <p:nvPr/>
        </p:nvGrpSpPr>
        <p:grpSpPr>
          <a:xfrm>
            <a:off x="12049700" y="5094745"/>
            <a:ext cx="1202781" cy="311612"/>
            <a:chOff x="0" y="0"/>
            <a:chExt cx="607444" cy="157374"/>
          </a:xfrm>
        </p:grpSpPr>
        <p:sp>
          <p:nvSpPr>
            <p:cNvPr id="142" name="Freeform 14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43" name="TextBox 14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44" name="Group 144"/>
          <p:cNvGrpSpPr/>
          <p:nvPr/>
        </p:nvGrpSpPr>
        <p:grpSpPr>
          <a:xfrm>
            <a:off x="12049700" y="5495768"/>
            <a:ext cx="1202781" cy="311612"/>
            <a:chOff x="0" y="0"/>
            <a:chExt cx="607444" cy="157374"/>
          </a:xfrm>
        </p:grpSpPr>
        <p:sp>
          <p:nvSpPr>
            <p:cNvPr id="145" name="Freeform 14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46" name="TextBox 14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47" name="TextBox 147"/>
          <p:cNvSpPr txBox="1"/>
          <p:nvPr/>
        </p:nvSpPr>
        <p:spPr>
          <a:xfrm>
            <a:off x="12096088" y="517189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0%</a:t>
            </a:r>
          </a:p>
        </p:txBody>
      </p:sp>
      <p:sp>
        <p:nvSpPr>
          <p:cNvPr id="148" name="TextBox 148"/>
          <p:cNvSpPr txBox="1"/>
          <p:nvPr/>
        </p:nvSpPr>
        <p:spPr>
          <a:xfrm>
            <a:off x="12096088" y="5572918"/>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36%</a:t>
            </a:r>
          </a:p>
        </p:txBody>
      </p:sp>
      <p:grpSp>
        <p:nvGrpSpPr>
          <p:cNvPr id="149" name="Group 149"/>
          <p:cNvGrpSpPr/>
          <p:nvPr/>
        </p:nvGrpSpPr>
        <p:grpSpPr>
          <a:xfrm>
            <a:off x="12049700" y="5896791"/>
            <a:ext cx="1202781" cy="311612"/>
            <a:chOff x="0" y="0"/>
            <a:chExt cx="607444" cy="157374"/>
          </a:xfrm>
        </p:grpSpPr>
        <p:sp>
          <p:nvSpPr>
            <p:cNvPr id="150" name="Freeform 15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1" name="TextBox 15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52" name="Group 152"/>
          <p:cNvGrpSpPr/>
          <p:nvPr/>
        </p:nvGrpSpPr>
        <p:grpSpPr>
          <a:xfrm>
            <a:off x="12049700" y="6297814"/>
            <a:ext cx="1202781" cy="311612"/>
            <a:chOff x="0" y="0"/>
            <a:chExt cx="607444" cy="157374"/>
          </a:xfrm>
        </p:grpSpPr>
        <p:sp>
          <p:nvSpPr>
            <p:cNvPr id="153" name="Freeform 15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4" name="TextBox 15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55" name="TextBox 155"/>
          <p:cNvSpPr txBox="1"/>
          <p:nvPr/>
        </p:nvSpPr>
        <p:spPr>
          <a:xfrm>
            <a:off x="12096088" y="5973941"/>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47%</a:t>
            </a:r>
          </a:p>
        </p:txBody>
      </p:sp>
      <p:sp>
        <p:nvSpPr>
          <p:cNvPr id="156" name="TextBox 156"/>
          <p:cNvSpPr txBox="1"/>
          <p:nvPr/>
        </p:nvSpPr>
        <p:spPr>
          <a:xfrm>
            <a:off x="12096088" y="6374964"/>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76%</a:t>
            </a:r>
          </a:p>
        </p:txBody>
      </p:sp>
      <p:grpSp>
        <p:nvGrpSpPr>
          <p:cNvPr id="157" name="Group 157"/>
          <p:cNvGrpSpPr/>
          <p:nvPr/>
        </p:nvGrpSpPr>
        <p:grpSpPr>
          <a:xfrm>
            <a:off x="12049700" y="4523772"/>
            <a:ext cx="1202781" cy="481365"/>
            <a:chOff x="0" y="0"/>
            <a:chExt cx="607444" cy="243105"/>
          </a:xfrm>
        </p:grpSpPr>
        <p:sp>
          <p:nvSpPr>
            <p:cNvPr id="158" name="Freeform 158"/>
            <p:cNvSpPr/>
            <p:nvPr/>
          </p:nvSpPr>
          <p:spPr>
            <a:xfrm>
              <a:off x="0" y="0"/>
              <a:ext cx="607444" cy="243105"/>
            </a:xfrm>
            <a:custGeom>
              <a:avLst/>
              <a:gdLst/>
              <a:ahLst/>
              <a:cxnLst/>
              <a:rect l="l" t="t" r="r" b="b"/>
              <a:pathLst>
                <a:path w="607444" h="243105">
                  <a:moveTo>
                    <a:pt x="0" y="0"/>
                  </a:moveTo>
                  <a:lnTo>
                    <a:pt x="607444" y="0"/>
                  </a:lnTo>
                  <a:lnTo>
                    <a:pt x="607444" y="243105"/>
                  </a:lnTo>
                  <a:lnTo>
                    <a:pt x="0" y="243105"/>
                  </a:lnTo>
                  <a:close/>
                </a:path>
              </a:pathLst>
            </a:custGeom>
            <a:solidFill>
              <a:srgbClr val="FFFFFF"/>
            </a:solidFill>
          </p:spPr>
          <p:txBody>
            <a:bodyPr/>
            <a:lstStyle/>
            <a:p>
              <a:endParaRPr lang="es-ES"/>
            </a:p>
          </p:txBody>
        </p:sp>
        <p:sp>
          <p:nvSpPr>
            <p:cNvPr id="159" name="TextBox 159"/>
            <p:cNvSpPr txBox="1"/>
            <p:nvPr/>
          </p:nvSpPr>
          <p:spPr>
            <a:xfrm>
              <a:off x="0" y="28575"/>
              <a:ext cx="607444" cy="214530"/>
            </a:xfrm>
            <a:prstGeom prst="rect">
              <a:avLst/>
            </a:prstGeom>
          </p:spPr>
          <p:txBody>
            <a:bodyPr lIns="48450" tIns="48450" rIns="48450" bIns="48450" rtlCol="0" anchor="ctr"/>
            <a:lstStyle/>
            <a:p>
              <a:pPr algn="ctr">
                <a:lnSpc>
                  <a:spcPts val="2634"/>
                </a:lnSpc>
              </a:pPr>
              <a:endParaRPr/>
            </a:p>
          </p:txBody>
        </p:sp>
      </p:grpSp>
      <p:grpSp>
        <p:nvGrpSpPr>
          <p:cNvPr id="160" name="Group 160"/>
          <p:cNvGrpSpPr/>
          <p:nvPr/>
        </p:nvGrpSpPr>
        <p:grpSpPr>
          <a:xfrm>
            <a:off x="13381521" y="6729931"/>
            <a:ext cx="1202781" cy="311612"/>
            <a:chOff x="0" y="0"/>
            <a:chExt cx="607444" cy="157374"/>
          </a:xfrm>
        </p:grpSpPr>
        <p:sp>
          <p:nvSpPr>
            <p:cNvPr id="161" name="Freeform 16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2" name="TextBox 16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3" name="TextBox 163"/>
          <p:cNvSpPr txBox="1"/>
          <p:nvPr/>
        </p:nvSpPr>
        <p:spPr>
          <a:xfrm>
            <a:off x="13427908" y="6807081"/>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17%</a:t>
            </a:r>
          </a:p>
        </p:txBody>
      </p:sp>
      <p:grpSp>
        <p:nvGrpSpPr>
          <p:cNvPr id="164" name="Group 164"/>
          <p:cNvGrpSpPr/>
          <p:nvPr/>
        </p:nvGrpSpPr>
        <p:grpSpPr>
          <a:xfrm>
            <a:off x="9406317" y="6731099"/>
            <a:ext cx="2492469" cy="311612"/>
            <a:chOff x="0" y="0"/>
            <a:chExt cx="1258779" cy="157374"/>
          </a:xfrm>
        </p:grpSpPr>
        <p:sp>
          <p:nvSpPr>
            <p:cNvPr id="165" name="Freeform 16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66" name="TextBox 16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67" name="TextBox 167"/>
          <p:cNvSpPr txBox="1"/>
          <p:nvPr/>
        </p:nvSpPr>
        <p:spPr>
          <a:xfrm>
            <a:off x="9504150" y="6811098"/>
            <a:ext cx="228160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Coches eléctricos</a:t>
            </a:r>
          </a:p>
        </p:txBody>
      </p:sp>
      <p:grpSp>
        <p:nvGrpSpPr>
          <p:cNvPr id="168" name="Group 168"/>
          <p:cNvGrpSpPr/>
          <p:nvPr/>
        </p:nvGrpSpPr>
        <p:grpSpPr>
          <a:xfrm>
            <a:off x="12049700" y="6729931"/>
            <a:ext cx="1202781" cy="311612"/>
            <a:chOff x="0" y="0"/>
            <a:chExt cx="607444" cy="157374"/>
          </a:xfrm>
        </p:grpSpPr>
        <p:sp>
          <p:nvSpPr>
            <p:cNvPr id="169" name="Freeform 16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70" name="TextBox 17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71" name="TextBox 171"/>
          <p:cNvSpPr txBox="1"/>
          <p:nvPr/>
        </p:nvSpPr>
        <p:spPr>
          <a:xfrm>
            <a:off x="12096088" y="6807081"/>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8%</a:t>
            </a:r>
          </a:p>
        </p:txBody>
      </p:sp>
      <p:grpSp>
        <p:nvGrpSpPr>
          <p:cNvPr id="172" name="Group 172"/>
          <p:cNvGrpSpPr/>
          <p:nvPr/>
        </p:nvGrpSpPr>
        <p:grpSpPr>
          <a:xfrm>
            <a:off x="12049700" y="4086710"/>
            <a:ext cx="3870043" cy="311612"/>
            <a:chOff x="0" y="0"/>
            <a:chExt cx="1954499" cy="157374"/>
          </a:xfrm>
        </p:grpSpPr>
        <p:sp>
          <p:nvSpPr>
            <p:cNvPr id="173" name="Freeform 173"/>
            <p:cNvSpPr/>
            <p:nvPr/>
          </p:nvSpPr>
          <p:spPr>
            <a:xfrm>
              <a:off x="0" y="0"/>
              <a:ext cx="1954499" cy="157374"/>
            </a:xfrm>
            <a:custGeom>
              <a:avLst/>
              <a:gdLst/>
              <a:ahLst/>
              <a:cxnLst/>
              <a:rect l="l" t="t" r="r" b="b"/>
              <a:pathLst>
                <a:path w="1954499" h="157374">
                  <a:moveTo>
                    <a:pt x="0" y="0"/>
                  </a:moveTo>
                  <a:lnTo>
                    <a:pt x="1954499" y="0"/>
                  </a:lnTo>
                  <a:lnTo>
                    <a:pt x="1954499" y="157374"/>
                  </a:lnTo>
                  <a:lnTo>
                    <a:pt x="0" y="157374"/>
                  </a:lnTo>
                  <a:close/>
                </a:path>
              </a:pathLst>
            </a:custGeom>
            <a:solidFill>
              <a:srgbClr val="369AA6"/>
            </a:solidFill>
          </p:spPr>
          <p:txBody>
            <a:bodyPr/>
            <a:lstStyle/>
            <a:p>
              <a:endParaRPr lang="es-ES"/>
            </a:p>
          </p:txBody>
        </p:sp>
        <p:sp>
          <p:nvSpPr>
            <p:cNvPr id="174" name="TextBox 174"/>
            <p:cNvSpPr txBox="1"/>
            <p:nvPr/>
          </p:nvSpPr>
          <p:spPr>
            <a:xfrm>
              <a:off x="0" y="28575"/>
              <a:ext cx="1954499" cy="128799"/>
            </a:xfrm>
            <a:prstGeom prst="rect">
              <a:avLst/>
            </a:prstGeom>
          </p:spPr>
          <p:txBody>
            <a:bodyPr lIns="48450" tIns="48450" rIns="48450" bIns="48450" rtlCol="0" anchor="ctr"/>
            <a:lstStyle/>
            <a:p>
              <a:pPr algn="ctr">
                <a:lnSpc>
                  <a:spcPts val="2634"/>
                </a:lnSpc>
              </a:pPr>
              <a:endParaRPr/>
            </a:p>
          </p:txBody>
        </p:sp>
      </p:grpSp>
      <p:grpSp>
        <p:nvGrpSpPr>
          <p:cNvPr id="175" name="Group 175"/>
          <p:cNvGrpSpPr/>
          <p:nvPr/>
        </p:nvGrpSpPr>
        <p:grpSpPr>
          <a:xfrm>
            <a:off x="14716962" y="5095913"/>
            <a:ext cx="1202781" cy="311612"/>
            <a:chOff x="0" y="0"/>
            <a:chExt cx="607444" cy="157374"/>
          </a:xfrm>
        </p:grpSpPr>
        <p:sp>
          <p:nvSpPr>
            <p:cNvPr id="176" name="Freeform 17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177" name="TextBox 17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78" name="Group 178"/>
          <p:cNvGrpSpPr/>
          <p:nvPr/>
        </p:nvGrpSpPr>
        <p:grpSpPr>
          <a:xfrm>
            <a:off x="14716962" y="5496936"/>
            <a:ext cx="1202781" cy="311612"/>
            <a:chOff x="0" y="0"/>
            <a:chExt cx="607444" cy="157374"/>
          </a:xfrm>
        </p:grpSpPr>
        <p:sp>
          <p:nvSpPr>
            <p:cNvPr id="179" name="Freeform 17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180" name="TextBox 18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81" name="TextBox 181"/>
          <p:cNvSpPr txBox="1"/>
          <p:nvPr/>
        </p:nvSpPr>
        <p:spPr>
          <a:xfrm>
            <a:off x="14763350" y="517306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0%</a:t>
            </a:r>
          </a:p>
        </p:txBody>
      </p:sp>
      <p:sp>
        <p:nvSpPr>
          <p:cNvPr id="182" name="TextBox 182"/>
          <p:cNvSpPr txBox="1"/>
          <p:nvPr/>
        </p:nvSpPr>
        <p:spPr>
          <a:xfrm>
            <a:off x="14763350" y="5574085"/>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37%</a:t>
            </a:r>
          </a:p>
        </p:txBody>
      </p:sp>
      <p:grpSp>
        <p:nvGrpSpPr>
          <p:cNvPr id="183" name="Group 183"/>
          <p:cNvGrpSpPr/>
          <p:nvPr/>
        </p:nvGrpSpPr>
        <p:grpSpPr>
          <a:xfrm>
            <a:off x="14716962" y="5897959"/>
            <a:ext cx="1202781" cy="311612"/>
            <a:chOff x="0" y="0"/>
            <a:chExt cx="607444" cy="157374"/>
          </a:xfrm>
        </p:grpSpPr>
        <p:sp>
          <p:nvSpPr>
            <p:cNvPr id="184" name="Freeform 18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185" name="TextBox 18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86" name="Group 186"/>
          <p:cNvGrpSpPr/>
          <p:nvPr/>
        </p:nvGrpSpPr>
        <p:grpSpPr>
          <a:xfrm>
            <a:off x="14716962" y="6298981"/>
            <a:ext cx="1202781" cy="311612"/>
            <a:chOff x="0" y="0"/>
            <a:chExt cx="607444" cy="157374"/>
          </a:xfrm>
        </p:grpSpPr>
        <p:sp>
          <p:nvSpPr>
            <p:cNvPr id="187" name="Freeform 18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188" name="TextBox 18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89" name="TextBox 189"/>
          <p:cNvSpPr txBox="1"/>
          <p:nvPr/>
        </p:nvSpPr>
        <p:spPr>
          <a:xfrm>
            <a:off x="14763350" y="597510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56%</a:t>
            </a:r>
          </a:p>
        </p:txBody>
      </p:sp>
      <p:sp>
        <p:nvSpPr>
          <p:cNvPr id="190" name="TextBox 190"/>
          <p:cNvSpPr txBox="1"/>
          <p:nvPr/>
        </p:nvSpPr>
        <p:spPr>
          <a:xfrm>
            <a:off x="14763350" y="6376131"/>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79%</a:t>
            </a:r>
          </a:p>
        </p:txBody>
      </p:sp>
      <p:grpSp>
        <p:nvGrpSpPr>
          <p:cNvPr id="191" name="Group 191"/>
          <p:cNvGrpSpPr/>
          <p:nvPr/>
        </p:nvGrpSpPr>
        <p:grpSpPr>
          <a:xfrm>
            <a:off x="14716962" y="4524940"/>
            <a:ext cx="1202781" cy="480394"/>
            <a:chOff x="0" y="0"/>
            <a:chExt cx="607444" cy="242615"/>
          </a:xfrm>
        </p:grpSpPr>
        <p:sp>
          <p:nvSpPr>
            <p:cNvPr id="192" name="Freeform 192"/>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369AA6"/>
            </a:solidFill>
          </p:spPr>
          <p:txBody>
            <a:bodyPr/>
            <a:lstStyle/>
            <a:p>
              <a:endParaRPr lang="es-ES"/>
            </a:p>
          </p:txBody>
        </p:sp>
        <p:sp>
          <p:nvSpPr>
            <p:cNvPr id="193" name="TextBox 193"/>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194" name="TextBox 194"/>
          <p:cNvSpPr txBox="1"/>
          <p:nvPr/>
        </p:nvSpPr>
        <p:spPr>
          <a:xfrm>
            <a:off x="14763350" y="4691637"/>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Total</a:t>
            </a:r>
          </a:p>
        </p:txBody>
      </p:sp>
      <p:grpSp>
        <p:nvGrpSpPr>
          <p:cNvPr id="195" name="Group 195"/>
          <p:cNvGrpSpPr/>
          <p:nvPr/>
        </p:nvGrpSpPr>
        <p:grpSpPr>
          <a:xfrm>
            <a:off x="14716962" y="6731099"/>
            <a:ext cx="1202781" cy="311612"/>
            <a:chOff x="0" y="0"/>
            <a:chExt cx="607444" cy="157374"/>
          </a:xfrm>
        </p:grpSpPr>
        <p:sp>
          <p:nvSpPr>
            <p:cNvPr id="196" name="Freeform 19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197" name="TextBox 19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98" name="TextBox 198"/>
          <p:cNvSpPr txBox="1"/>
          <p:nvPr/>
        </p:nvSpPr>
        <p:spPr>
          <a:xfrm>
            <a:off x="14763350" y="6808249"/>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13%</a:t>
            </a:r>
          </a:p>
        </p:txBody>
      </p:sp>
      <p:sp>
        <p:nvSpPr>
          <p:cNvPr id="199" name="TextBox 199"/>
          <p:cNvSpPr txBox="1"/>
          <p:nvPr/>
        </p:nvSpPr>
        <p:spPr>
          <a:xfrm>
            <a:off x="11943984" y="4149578"/>
            <a:ext cx="4077855"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 talleres que trabajan clientela de...</a:t>
            </a:r>
          </a:p>
        </p:txBody>
      </p:sp>
      <p:grpSp>
        <p:nvGrpSpPr>
          <p:cNvPr id="200" name="Group 200"/>
          <p:cNvGrpSpPr/>
          <p:nvPr/>
        </p:nvGrpSpPr>
        <p:grpSpPr>
          <a:xfrm>
            <a:off x="671649" y="3213515"/>
            <a:ext cx="8000016" cy="588167"/>
            <a:chOff x="0" y="0"/>
            <a:chExt cx="4040271" cy="297044"/>
          </a:xfrm>
        </p:grpSpPr>
        <p:sp>
          <p:nvSpPr>
            <p:cNvPr id="201" name="Freeform 201"/>
            <p:cNvSpPr/>
            <p:nvPr/>
          </p:nvSpPr>
          <p:spPr>
            <a:xfrm>
              <a:off x="0" y="0"/>
              <a:ext cx="4040271" cy="297044"/>
            </a:xfrm>
            <a:custGeom>
              <a:avLst/>
              <a:gdLst/>
              <a:ahLst/>
              <a:cxnLst/>
              <a:rect l="l" t="t" r="r" b="b"/>
              <a:pathLst>
                <a:path w="4040271" h="297044">
                  <a:moveTo>
                    <a:pt x="0" y="0"/>
                  </a:moveTo>
                  <a:lnTo>
                    <a:pt x="4040271" y="0"/>
                  </a:lnTo>
                  <a:lnTo>
                    <a:pt x="4040271" y="297044"/>
                  </a:lnTo>
                  <a:lnTo>
                    <a:pt x="0" y="297044"/>
                  </a:lnTo>
                  <a:close/>
                </a:path>
              </a:pathLst>
            </a:custGeom>
            <a:solidFill>
              <a:srgbClr val="0A3544"/>
            </a:solidFill>
          </p:spPr>
          <p:txBody>
            <a:bodyPr/>
            <a:lstStyle/>
            <a:p>
              <a:endParaRPr lang="es-ES"/>
            </a:p>
          </p:txBody>
        </p:sp>
        <p:sp>
          <p:nvSpPr>
            <p:cNvPr id="202" name="TextBox 202"/>
            <p:cNvSpPr txBox="1"/>
            <p:nvPr/>
          </p:nvSpPr>
          <p:spPr>
            <a:xfrm>
              <a:off x="0" y="28575"/>
              <a:ext cx="4040271" cy="268469"/>
            </a:xfrm>
            <a:prstGeom prst="rect">
              <a:avLst/>
            </a:prstGeom>
          </p:spPr>
          <p:txBody>
            <a:bodyPr lIns="48450" tIns="48450" rIns="48450" bIns="48450" rtlCol="0" anchor="ctr"/>
            <a:lstStyle/>
            <a:p>
              <a:pPr algn="ctr">
                <a:lnSpc>
                  <a:spcPts val="2634"/>
                </a:lnSpc>
              </a:pPr>
              <a:endParaRPr/>
            </a:p>
          </p:txBody>
        </p:sp>
      </p:grpSp>
      <p:sp>
        <p:nvSpPr>
          <p:cNvPr id="203" name="TextBox 203"/>
          <p:cNvSpPr txBox="1"/>
          <p:nvPr/>
        </p:nvSpPr>
        <p:spPr>
          <a:xfrm>
            <a:off x="2310549" y="3356389"/>
            <a:ext cx="5008450" cy="307777"/>
          </a:xfrm>
          <a:prstGeom prst="rect">
            <a:avLst/>
          </a:prstGeom>
        </p:spPr>
        <p:txBody>
          <a:bodyPr wrap="square" lIns="0" tIns="0" rIns="0" bIns="0" rtlCol="0" anchor="t">
            <a:spAutoFit/>
          </a:bodyPr>
          <a:lstStyle/>
          <a:p>
            <a:pPr algn="l">
              <a:lnSpc>
                <a:spcPts val="2362"/>
              </a:lnSpc>
              <a:spcBef>
                <a:spcPct val="0"/>
              </a:spcBef>
            </a:pPr>
            <a:r>
              <a:rPr lang="en-US" sz="2250" b="1" dirty="0">
                <a:solidFill>
                  <a:srgbClr val="FFFFFF"/>
                </a:solidFill>
                <a:latin typeface="Roboto Bold"/>
                <a:ea typeface="Roboto Bold"/>
                <a:cs typeface="Roboto Bold"/>
                <a:sym typeface="Roboto Bold"/>
              </a:rPr>
              <a:t>% de </a:t>
            </a:r>
            <a:r>
              <a:rPr lang="en-US" sz="2250" b="1" dirty="0" err="1">
                <a:solidFill>
                  <a:srgbClr val="FFFFFF"/>
                </a:solidFill>
                <a:latin typeface="Roboto Bold"/>
                <a:ea typeface="Roboto Bold"/>
                <a:cs typeface="Roboto Bold"/>
                <a:sym typeface="Roboto Bold"/>
              </a:rPr>
              <a:t>talleres</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que</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tienen</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clientes</a:t>
            </a:r>
            <a:r>
              <a:rPr lang="en-US" sz="2250" b="1" dirty="0">
                <a:solidFill>
                  <a:srgbClr val="FFFFFF"/>
                </a:solidFill>
                <a:latin typeface="Roboto Bold"/>
                <a:ea typeface="Roboto Bold"/>
                <a:cs typeface="Roboto Bold"/>
                <a:sym typeface="Roboto Bold"/>
              </a:rPr>
              <a:t> de....</a:t>
            </a:r>
          </a:p>
        </p:txBody>
      </p:sp>
      <p:grpSp>
        <p:nvGrpSpPr>
          <p:cNvPr id="204" name="Group 204"/>
          <p:cNvGrpSpPr/>
          <p:nvPr/>
        </p:nvGrpSpPr>
        <p:grpSpPr>
          <a:xfrm>
            <a:off x="9188676" y="3165168"/>
            <a:ext cx="8000016" cy="588167"/>
            <a:chOff x="0" y="0"/>
            <a:chExt cx="4040271" cy="297044"/>
          </a:xfrm>
        </p:grpSpPr>
        <p:sp>
          <p:nvSpPr>
            <p:cNvPr id="205" name="Freeform 205"/>
            <p:cNvSpPr/>
            <p:nvPr/>
          </p:nvSpPr>
          <p:spPr>
            <a:xfrm>
              <a:off x="0" y="0"/>
              <a:ext cx="4040271" cy="297044"/>
            </a:xfrm>
            <a:custGeom>
              <a:avLst/>
              <a:gdLst/>
              <a:ahLst/>
              <a:cxnLst/>
              <a:rect l="l" t="t" r="r" b="b"/>
              <a:pathLst>
                <a:path w="4040271" h="297044">
                  <a:moveTo>
                    <a:pt x="0" y="0"/>
                  </a:moveTo>
                  <a:lnTo>
                    <a:pt x="4040271" y="0"/>
                  </a:lnTo>
                  <a:lnTo>
                    <a:pt x="4040271" y="297044"/>
                  </a:lnTo>
                  <a:lnTo>
                    <a:pt x="0" y="297044"/>
                  </a:lnTo>
                  <a:close/>
                </a:path>
              </a:pathLst>
            </a:custGeom>
            <a:solidFill>
              <a:srgbClr val="0A3544"/>
            </a:solidFill>
          </p:spPr>
          <p:txBody>
            <a:bodyPr/>
            <a:lstStyle/>
            <a:p>
              <a:endParaRPr lang="es-ES"/>
            </a:p>
          </p:txBody>
        </p:sp>
        <p:sp>
          <p:nvSpPr>
            <p:cNvPr id="206" name="TextBox 206"/>
            <p:cNvSpPr txBox="1"/>
            <p:nvPr/>
          </p:nvSpPr>
          <p:spPr>
            <a:xfrm>
              <a:off x="0" y="28575"/>
              <a:ext cx="4040271" cy="268469"/>
            </a:xfrm>
            <a:prstGeom prst="rect">
              <a:avLst/>
            </a:prstGeom>
          </p:spPr>
          <p:txBody>
            <a:bodyPr lIns="48450" tIns="48450" rIns="48450" bIns="48450" rtlCol="0" anchor="ctr"/>
            <a:lstStyle/>
            <a:p>
              <a:pPr algn="ctr">
                <a:lnSpc>
                  <a:spcPts val="2634"/>
                </a:lnSpc>
              </a:pPr>
              <a:endParaRPr/>
            </a:p>
          </p:txBody>
        </p:sp>
      </p:grpSp>
      <p:sp>
        <p:nvSpPr>
          <p:cNvPr id="207" name="TextBox 207"/>
          <p:cNvSpPr txBox="1"/>
          <p:nvPr/>
        </p:nvSpPr>
        <p:spPr>
          <a:xfrm>
            <a:off x="10233850" y="3308042"/>
            <a:ext cx="6149147" cy="307777"/>
          </a:xfrm>
          <a:prstGeom prst="rect">
            <a:avLst/>
          </a:prstGeom>
        </p:spPr>
        <p:txBody>
          <a:bodyPr wrap="square" lIns="0" tIns="0" rIns="0" bIns="0" rtlCol="0" anchor="t">
            <a:spAutoFit/>
          </a:bodyPr>
          <a:lstStyle/>
          <a:p>
            <a:pPr algn="l">
              <a:lnSpc>
                <a:spcPts val="2362"/>
              </a:lnSpc>
              <a:spcBef>
                <a:spcPct val="0"/>
              </a:spcBef>
            </a:pPr>
            <a:r>
              <a:rPr lang="en-US" sz="2250" b="1" dirty="0">
                <a:solidFill>
                  <a:srgbClr val="FFFFFF"/>
                </a:solidFill>
                <a:latin typeface="Roboto Bold"/>
                <a:ea typeface="Roboto Bold"/>
                <a:cs typeface="Roboto Bold"/>
                <a:sym typeface="Roboto Bold"/>
              </a:rPr>
              <a:t>% de </a:t>
            </a:r>
            <a:r>
              <a:rPr lang="en-US" sz="2250" b="1" dirty="0" err="1">
                <a:solidFill>
                  <a:srgbClr val="FFFFFF"/>
                </a:solidFill>
                <a:latin typeface="Roboto Bold"/>
                <a:ea typeface="Roboto Bold"/>
                <a:cs typeface="Roboto Bold"/>
                <a:sym typeface="Roboto Bold"/>
              </a:rPr>
              <a:t>talleres</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que</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aplican</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distinta</a:t>
            </a:r>
            <a:r>
              <a:rPr lang="en-US" sz="2250" b="1" dirty="0">
                <a:solidFill>
                  <a:srgbClr val="FFFFFF"/>
                </a:solidFill>
                <a:latin typeface="Roboto Bold"/>
                <a:ea typeface="Roboto Bold"/>
                <a:cs typeface="Roboto Bold"/>
                <a:sym typeface="Roboto Bold"/>
              </a:rPr>
              <a:t> mano de </a:t>
            </a:r>
            <a:r>
              <a:rPr lang="en-US" sz="2250" b="1" dirty="0" err="1">
                <a:solidFill>
                  <a:srgbClr val="FFFFFF"/>
                </a:solidFill>
                <a:latin typeface="Roboto Bold"/>
                <a:ea typeface="Roboto Bold"/>
                <a:cs typeface="Roboto Bold"/>
                <a:sym typeface="Roboto Bold"/>
              </a:rPr>
              <a:t>obra</a:t>
            </a:r>
            <a:endParaRPr lang="en-US" sz="2250" b="1" dirty="0">
              <a:solidFill>
                <a:srgbClr val="FFFFFF"/>
              </a:solidFill>
              <a:latin typeface="Roboto Bold"/>
              <a:ea typeface="Roboto Bold"/>
              <a:cs typeface="Roboto Bold"/>
              <a:sym typeface="Roboto Bold"/>
            </a:endParaRPr>
          </a:p>
        </p:txBody>
      </p:sp>
      <p:sp>
        <p:nvSpPr>
          <p:cNvPr id="208" name="AutoShape 208"/>
          <p:cNvSpPr/>
          <p:nvPr/>
        </p:nvSpPr>
        <p:spPr>
          <a:xfrm flipV="1">
            <a:off x="8986269" y="3056679"/>
            <a:ext cx="0" cy="4671746"/>
          </a:xfrm>
          <a:prstGeom prst="line">
            <a:avLst/>
          </a:prstGeom>
          <a:ln w="47625" cap="flat">
            <a:solidFill>
              <a:srgbClr val="FFFFFF"/>
            </a:solidFill>
            <a:prstDash val="sysDot"/>
            <a:headEnd type="none" w="sm" len="sm"/>
            <a:tailEnd type="none" w="sm" len="sm"/>
          </a:ln>
        </p:spPr>
        <p:txBody>
          <a:bodyPr/>
          <a:lstStyle/>
          <a:p>
            <a:endParaRPr lang="es-ES"/>
          </a:p>
        </p:txBody>
      </p:sp>
      <p:sp>
        <p:nvSpPr>
          <p:cNvPr id="209" name="Freeform 209"/>
          <p:cNvSpPr/>
          <p:nvPr/>
        </p:nvSpPr>
        <p:spPr>
          <a:xfrm>
            <a:off x="825049" y="8151932"/>
            <a:ext cx="264277" cy="264277"/>
          </a:xfrm>
          <a:custGeom>
            <a:avLst/>
            <a:gdLst/>
            <a:ahLst/>
            <a:cxnLst/>
            <a:rect l="l" t="t" r="r" b="b"/>
            <a:pathLst>
              <a:path w="264277" h="264277">
                <a:moveTo>
                  <a:pt x="0" y="0"/>
                </a:moveTo>
                <a:lnTo>
                  <a:pt x="264277" y="0"/>
                </a:lnTo>
                <a:lnTo>
                  <a:pt x="264277"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10" name="TextBox 210"/>
          <p:cNvSpPr txBox="1"/>
          <p:nvPr/>
        </p:nvSpPr>
        <p:spPr>
          <a:xfrm>
            <a:off x="1304467" y="8104900"/>
            <a:ext cx="16069133"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El 39% de los talleres de chapa declaran trabajar algún coche eléctrico. El 13% aplica una mano de obra distinta a la oficial para esta tipología de cliente</a:t>
            </a:r>
          </a:p>
        </p:txBody>
      </p:sp>
      <p:sp>
        <p:nvSpPr>
          <p:cNvPr id="211" name="TextBox 211"/>
          <p:cNvSpPr txBox="1"/>
          <p:nvPr/>
        </p:nvSpPr>
        <p:spPr>
          <a:xfrm>
            <a:off x="13360018" y="4594537"/>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Mediano</a:t>
            </a:r>
          </a:p>
          <a:p>
            <a:pPr algn="ctr">
              <a:lnSpc>
                <a:spcPts val="1417"/>
              </a:lnSpc>
              <a:spcBef>
                <a:spcPct val="0"/>
              </a:spcBef>
            </a:pPr>
            <a:r>
              <a:rPr lang="en-US" sz="1349" b="1">
                <a:solidFill>
                  <a:srgbClr val="0A3544"/>
                </a:solidFill>
                <a:latin typeface="Roboto Bold"/>
                <a:ea typeface="Roboto Bold"/>
                <a:cs typeface="Roboto Bold"/>
                <a:sym typeface="Roboto Bold"/>
              </a:rPr>
              <a:t> (4 empl. o +)</a:t>
            </a:r>
          </a:p>
        </p:txBody>
      </p:sp>
      <p:sp>
        <p:nvSpPr>
          <p:cNvPr id="212" name="TextBox 212"/>
          <p:cNvSpPr txBox="1"/>
          <p:nvPr/>
        </p:nvSpPr>
        <p:spPr>
          <a:xfrm>
            <a:off x="12049700" y="4594537"/>
            <a:ext cx="1156394"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Pequeño</a:t>
            </a:r>
          </a:p>
          <a:p>
            <a:pPr algn="ctr">
              <a:lnSpc>
                <a:spcPts val="1417"/>
              </a:lnSpc>
              <a:spcBef>
                <a:spcPct val="0"/>
              </a:spcBef>
            </a:pPr>
            <a:r>
              <a:rPr lang="en-US" sz="1349" b="1">
                <a:solidFill>
                  <a:srgbClr val="0A3544"/>
                </a:solidFill>
                <a:latin typeface="Roboto Bold"/>
                <a:ea typeface="Roboto Bold"/>
                <a:cs typeface="Roboto Bold"/>
                <a:sym typeface="Roboto Bold"/>
              </a:rPr>
              <a:t> (1-2 empl.)</a:t>
            </a:r>
          </a:p>
        </p:txBody>
      </p:sp>
      <p:sp>
        <p:nvSpPr>
          <p:cNvPr id="213" name="Freeform 213"/>
          <p:cNvSpPr/>
          <p:nvPr/>
        </p:nvSpPr>
        <p:spPr>
          <a:xfrm>
            <a:off x="1630784" y="266857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14" name="TextBox 214"/>
          <p:cNvSpPr txBox="1"/>
          <p:nvPr/>
        </p:nvSpPr>
        <p:spPr>
          <a:xfrm>
            <a:off x="2024440" y="2620953"/>
            <a:ext cx="12284184"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A mayor tamaño del taller, mayor porcentaje de talleres que aplican distinta mano de obra y que trabajan clientela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15"/>
                                        </p:tgtEl>
                                      </p:cBhvr>
                                    </p:cmd>
                                  </p:childTnLst>
                                </p:cTn>
                              </p:par>
                            </p:childTnLst>
                          </p:cTn>
                        </p:par>
                      </p:childTnLst>
                    </p:cTn>
                  </p:par>
                </p:childTnLst>
              </p:cTn>
              <p:nextCondLst>
                <p:cond evt="onClick" delay="0">
                  <p:tgtEl>
                    <p:spTgt spid="215"/>
                  </p:tgtEl>
                </p:cond>
              </p:nextCondLst>
            </p:seq>
            <p:video>
              <p:cMediaNode vol="80000">
                <p:cTn id="12" repeatCount="indefinite" fill="hold" display="0">
                  <p:stCondLst>
                    <p:cond delay="indefinite"/>
                  </p:stCondLst>
                </p:cTn>
                <p:tgtEl>
                  <p:spTgt spid="215"/>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14" name="Diseño sin título (15)">
            <a:hlinkClick r:id="" action="ppaction://media"/>
            <a:extLst>
              <a:ext uri="{FF2B5EF4-FFF2-40B4-BE49-F238E27FC236}">
                <a16:creationId xmlns:a16="http://schemas.microsoft.com/office/drawing/2014/main" id="{6146EAA0-6EB1-A511-B2B0-1C55F11CD2C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1186901" y="2533644"/>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TextBox 3"/>
          <p:cNvSpPr txBox="1"/>
          <p:nvPr/>
        </p:nvSpPr>
        <p:spPr>
          <a:xfrm>
            <a:off x="1580557" y="2466969"/>
            <a:ext cx="15360077" cy="369654"/>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La mano de obra “real” aplicada por los talleres mecánicos de RED es un -11% inferior a la marcada como tarifa “oficial”. (38,8€ vs 43,6€)</a:t>
            </a:r>
          </a:p>
        </p:txBody>
      </p:sp>
      <p:sp>
        <p:nvSpPr>
          <p:cNvPr id="4" name="Freeform 4"/>
          <p:cNvSpPr/>
          <p:nvPr/>
        </p:nvSpPr>
        <p:spPr>
          <a:xfrm>
            <a:off x="1186901" y="3479560"/>
            <a:ext cx="264277" cy="264277"/>
          </a:xfrm>
          <a:custGeom>
            <a:avLst/>
            <a:gdLst/>
            <a:ahLst/>
            <a:cxnLst/>
            <a:rect l="l" t="t" r="r" b="b"/>
            <a:pathLst>
              <a:path w="264277" h="264277">
                <a:moveTo>
                  <a:pt x="0" y="0"/>
                </a:moveTo>
                <a:lnTo>
                  <a:pt x="264276" y="0"/>
                </a:lnTo>
                <a:lnTo>
                  <a:pt x="264276" y="264277"/>
                </a:lnTo>
                <a:lnTo>
                  <a:pt x="0" y="26427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5" name="TextBox 5"/>
          <p:cNvSpPr txBox="1"/>
          <p:nvPr/>
        </p:nvSpPr>
        <p:spPr>
          <a:xfrm>
            <a:off x="1580557" y="3412885"/>
            <a:ext cx="15160549" cy="738673"/>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La subida acumulada respecto a 2024 de la tarifa “oficial” ha sido de un +5% (43,6€ vs 41,4€) pero el aumento de la tarifa “real” aplicada ha aumentado un +6%</a:t>
            </a:r>
          </a:p>
        </p:txBody>
      </p:sp>
      <p:sp>
        <p:nvSpPr>
          <p:cNvPr id="6" name="Freeform 6"/>
          <p:cNvSpPr/>
          <p:nvPr/>
        </p:nvSpPr>
        <p:spPr>
          <a:xfrm>
            <a:off x="1186901" y="4694484"/>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7" name="TextBox 7"/>
          <p:cNvSpPr txBox="1"/>
          <p:nvPr/>
        </p:nvSpPr>
        <p:spPr>
          <a:xfrm>
            <a:off x="1580557" y="4627809"/>
            <a:ext cx="15160549" cy="724654"/>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8 de cada 10 talleres de chapa aplican una mano de obra distinta a las aseguradoras, haciendo que el precio final aplicado a estas (teniendo en cuenta el total de talleres) sea un 15% inferior a la tarifa oficial de dicho canal</a:t>
            </a:r>
          </a:p>
        </p:txBody>
      </p:sp>
      <p:sp>
        <p:nvSpPr>
          <p:cNvPr id="8" name="Freeform 8"/>
          <p:cNvSpPr/>
          <p:nvPr/>
        </p:nvSpPr>
        <p:spPr>
          <a:xfrm>
            <a:off x="1186901" y="6009420"/>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9" name="TextBox 9"/>
          <p:cNvSpPr txBox="1"/>
          <p:nvPr/>
        </p:nvSpPr>
        <p:spPr>
          <a:xfrm>
            <a:off x="1580557" y="5942745"/>
            <a:ext cx="15360077" cy="369654"/>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6 de cada 10 clientes (62%) de los talleres de chapa vienen por parte de la aseguradora directamente</a:t>
            </a:r>
          </a:p>
        </p:txBody>
      </p:sp>
      <p:sp>
        <p:nvSpPr>
          <p:cNvPr id="10" name="Freeform 10"/>
          <p:cNvSpPr/>
          <p:nvPr/>
        </p:nvSpPr>
        <p:spPr>
          <a:xfrm>
            <a:off x="1186901" y="7006883"/>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11" name="TextBox 11"/>
          <p:cNvSpPr txBox="1"/>
          <p:nvPr/>
        </p:nvSpPr>
        <p:spPr>
          <a:xfrm>
            <a:off x="1580557" y="6940208"/>
            <a:ext cx="15360077" cy="738673"/>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Aunque tanto la tarifa oficial como la finalmente aplicada es superior en talleres más grandes, el diferencial entre ellas es muy similar (-11%)</a:t>
            </a:r>
          </a:p>
        </p:txBody>
      </p:sp>
      <p:sp>
        <p:nvSpPr>
          <p:cNvPr id="12" name="AutoShape 12"/>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13" name="TextBox 13"/>
          <p:cNvSpPr txBox="1"/>
          <p:nvPr/>
        </p:nvSpPr>
        <p:spPr>
          <a:xfrm>
            <a:off x="1567616" y="1138327"/>
            <a:ext cx="5823784" cy="371897"/>
          </a:xfrm>
          <a:prstGeom prst="rect">
            <a:avLst/>
          </a:prstGeom>
        </p:spPr>
        <p:txBody>
          <a:bodyPr wrap="square" lIns="0" tIns="0" rIns="0" bIns="0" rtlCol="0" anchor="t">
            <a:spAutoFit/>
          </a:bodyPr>
          <a:lstStyle/>
          <a:p>
            <a:pPr algn="l">
              <a:lnSpc>
                <a:spcPts val="2865"/>
              </a:lnSpc>
              <a:spcBef>
                <a:spcPct val="0"/>
              </a:spcBef>
            </a:pPr>
            <a:r>
              <a:rPr lang="en-US" sz="2729" b="1" dirty="0">
                <a:solidFill>
                  <a:srgbClr val="FFFFFF"/>
                </a:solidFill>
                <a:latin typeface="Roboto Bold"/>
                <a:ea typeface="Roboto Bold"/>
                <a:cs typeface="Roboto Bold"/>
                <a:sym typeface="Roboto Bold"/>
              </a:rPr>
              <a:t>Key points taller de </a:t>
            </a:r>
            <a:r>
              <a:rPr lang="en-US" sz="2729" b="1" dirty="0" err="1">
                <a:solidFill>
                  <a:srgbClr val="FFFFFF"/>
                </a:solidFill>
                <a:latin typeface="Roboto Bold"/>
                <a:ea typeface="Roboto Bold"/>
                <a:cs typeface="Roboto Bold"/>
                <a:sym typeface="Roboto Bold"/>
              </a:rPr>
              <a:t>chapa</a:t>
            </a:r>
            <a:r>
              <a:rPr lang="en-US" sz="2729" b="1" dirty="0">
                <a:solidFill>
                  <a:srgbClr val="FFFFFF"/>
                </a:solidFill>
                <a:latin typeface="Roboto Bold"/>
                <a:ea typeface="Roboto Bold"/>
                <a:cs typeface="Roboto Bold"/>
                <a:sym typeface="Roboto Bold"/>
              </a:rPr>
              <a:t> y pintura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repeatCount="indefinite" fill="hold" display="0">
                  <p:stCondLst>
                    <p:cond delay="indefinite"/>
                  </p:stCondLst>
                </p:cTn>
                <p:tgtEl>
                  <p:spTgt spid="14"/>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9" name="Diseño sin título (15)">
            <a:hlinkClick r:id="" action="ppaction://media"/>
            <a:extLst>
              <a:ext uri="{FF2B5EF4-FFF2-40B4-BE49-F238E27FC236}">
                <a16:creationId xmlns:a16="http://schemas.microsoft.com/office/drawing/2014/main" id="{EA5B41FF-AF0F-C48B-86C2-2FBC58D2ACB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8269756" y="1414984"/>
            <a:ext cx="1748489" cy="1748489"/>
          </a:xfrm>
          <a:custGeom>
            <a:avLst/>
            <a:gdLst/>
            <a:ahLst/>
            <a:cxnLst/>
            <a:rect l="l" t="t" r="r" b="b"/>
            <a:pathLst>
              <a:path w="1748489" h="1748489">
                <a:moveTo>
                  <a:pt x="0" y="0"/>
                </a:moveTo>
                <a:lnTo>
                  <a:pt x="1748488" y="0"/>
                </a:lnTo>
                <a:lnTo>
                  <a:pt x="1748488" y="1748489"/>
                </a:lnTo>
                <a:lnTo>
                  <a:pt x="0" y="1748489"/>
                </a:lnTo>
                <a:lnTo>
                  <a:pt x="0" y="0"/>
                </a:lnTo>
                <a:close/>
              </a:path>
            </a:pathLst>
          </a:custGeom>
          <a:blipFill>
            <a:blip r:embed="rId5"/>
            <a:stretch>
              <a:fillRect/>
            </a:stretch>
          </a:blipFill>
        </p:spPr>
        <p:txBody>
          <a:bodyPr/>
          <a:lstStyle/>
          <a:p>
            <a:endParaRPr lang="es-ES"/>
          </a:p>
        </p:txBody>
      </p:sp>
      <p:sp>
        <p:nvSpPr>
          <p:cNvPr id="3" name="TextBox 3"/>
          <p:cNvSpPr txBox="1"/>
          <p:nvPr/>
        </p:nvSpPr>
        <p:spPr>
          <a:xfrm>
            <a:off x="6517950" y="3922078"/>
            <a:ext cx="5369250" cy="684663"/>
          </a:xfrm>
          <a:prstGeom prst="rect">
            <a:avLst/>
          </a:prstGeom>
        </p:spPr>
        <p:txBody>
          <a:bodyPr wrap="square" lIns="0" tIns="0" rIns="0" bIns="0" rtlCol="0" anchor="t">
            <a:spAutoFit/>
          </a:bodyPr>
          <a:lstStyle/>
          <a:p>
            <a:pPr algn="ctr">
              <a:lnSpc>
                <a:spcPts val="5152"/>
              </a:lnSpc>
              <a:spcBef>
                <a:spcPct val="0"/>
              </a:spcBef>
            </a:pPr>
            <a:r>
              <a:rPr lang="en-US" sz="4907" b="1" dirty="0">
                <a:solidFill>
                  <a:srgbClr val="FFFFFF"/>
                </a:solidFill>
                <a:latin typeface="Roboto Bold"/>
                <a:ea typeface="Roboto Bold"/>
                <a:cs typeface="Roboto Bold"/>
                <a:sym typeface="Roboto Bold"/>
              </a:rPr>
              <a:t>Nueva </a:t>
            </a:r>
            <a:r>
              <a:rPr lang="en-US" sz="4907" b="1" dirty="0" err="1">
                <a:solidFill>
                  <a:srgbClr val="FFFFFF"/>
                </a:solidFill>
                <a:latin typeface="Roboto Bold"/>
                <a:ea typeface="Roboto Bold"/>
                <a:cs typeface="Roboto Bold"/>
                <a:sym typeface="Roboto Bold"/>
              </a:rPr>
              <a:t>distribución</a:t>
            </a:r>
            <a:endParaRPr lang="en-US" sz="4907" b="1" dirty="0">
              <a:solidFill>
                <a:srgbClr val="FFFFFF"/>
              </a:solidFill>
              <a:latin typeface="Roboto Bold"/>
              <a:ea typeface="Roboto Bold"/>
              <a:cs typeface="Roboto Bold"/>
              <a:sym typeface="Roboto Bold"/>
            </a:endParaRPr>
          </a:p>
        </p:txBody>
      </p:sp>
      <p:sp>
        <p:nvSpPr>
          <p:cNvPr id="4" name="Freeform 4"/>
          <p:cNvSpPr/>
          <p:nvPr/>
        </p:nvSpPr>
        <p:spPr>
          <a:xfrm>
            <a:off x="863165" y="825334"/>
            <a:ext cx="1641729" cy="484310"/>
          </a:xfrm>
          <a:custGeom>
            <a:avLst/>
            <a:gdLst/>
            <a:ahLst/>
            <a:cxnLst/>
            <a:rect l="l" t="t" r="r" b="b"/>
            <a:pathLst>
              <a:path w="1641729" h="484310">
                <a:moveTo>
                  <a:pt x="0" y="0"/>
                </a:moveTo>
                <a:lnTo>
                  <a:pt x="1641729" y="0"/>
                </a:lnTo>
                <a:lnTo>
                  <a:pt x="1641729" y="484310"/>
                </a:lnTo>
                <a:lnTo>
                  <a:pt x="0" y="48431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 name="AutoShape 5"/>
          <p:cNvSpPr/>
          <p:nvPr/>
        </p:nvSpPr>
        <p:spPr>
          <a:xfrm>
            <a:off x="1141827" y="842671"/>
            <a:ext cx="1363067" cy="0"/>
          </a:xfrm>
          <a:prstGeom prst="line">
            <a:avLst/>
          </a:prstGeom>
          <a:ln w="9525" cap="flat">
            <a:solidFill>
              <a:srgbClr val="FF5C56"/>
            </a:solidFill>
            <a:prstDash val="solid"/>
            <a:headEnd type="none" w="sm" len="sm"/>
            <a:tailEnd type="none" w="sm" len="sm"/>
          </a:ln>
        </p:spPr>
        <p:txBody>
          <a:bodyPr/>
          <a:lstStyle/>
          <a:p>
            <a:endParaRPr lang="es-ES"/>
          </a:p>
        </p:txBody>
      </p:sp>
      <p:sp>
        <p:nvSpPr>
          <p:cNvPr id="6" name="TextBox 6"/>
          <p:cNvSpPr txBox="1"/>
          <p:nvPr/>
        </p:nvSpPr>
        <p:spPr>
          <a:xfrm>
            <a:off x="876550" y="573379"/>
            <a:ext cx="710342" cy="199194"/>
          </a:xfrm>
          <a:prstGeom prst="rect">
            <a:avLst/>
          </a:prstGeom>
        </p:spPr>
        <p:txBody>
          <a:bodyPr lIns="0" tIns="0" rIns="0" bIns="0" rtlCol="0" anchor="t">
            <a:spAutoFit/>
          </a:bodyPr>
          <a:lstStyle/>
          <a:p>
            <a:pPr algn="ctr">
              <a:lnSpc>
                <a:spcPts val="1441"/>
              </a:lnSpc>
            </a:pPr>
            <a:r>
              <a:rPr lang="en-US" sz="1372">
                <a:solidFill>
                  <a:srgbClr val="FF5C56"/>
                </a:solidFill>
                <a:latin typeface="Roboto"/>
                <a:ea typeface="Roboto"/>
                <a:cs typeface="Roboto"/>
                <a:sym typeface="Roboto"/>
              </a:rPr>
              <a:t>ESPACIO</a:t>
            </a:r>
          </a:p>
        </p:txBody>
      </p:sp>
      <p:sp>
        <p:nvSpPr>
          <p:cNvPr id="7" name="TextBox 7"/>
          <p:cNvSpPr txBox="1"/>
          <p:nvPr/>
        </p:nvSpPr>
        <p:spPr>
          <a:xfrm>
            <a:off x="1619617" y="573379"/>
            <a:ext cx="885277" cy="199194"/>
          </a:xfrm>
          <a:prstGeom prst="rect">
            <a:avLst/>
          </a:prstGeom>
        </p:spPr>
        <p:txBody>
          <a:bodyPr lIns="0" tIns="0" rIns="0" bIns="0" rtlCol="0" anchor="t">
            <a:spAutoFit/>
          </a:bodyPr>
          <a:lstStyle/>
          <a:p>
            <a:pPr algn="ctr">
              <a:lnSpc>
                <a:spcPts val="1441"/>
              </a:lnSpc>
            </a:pPr>
            <a:r>
              <a:rPr lang="en-US" sz="1372">
                <a:solidFill>
                  <a:srgbClr val="F5F5EF"/>
                </a:solidFill>
                <a:latin typeface="Roboto"/>
                <a:ea typeface="Roboto"/>
                <a:cs typeface="Roboto"/>
                <a:sym typeface="Roboto"/>
              </a:rPr>
              <a:t>POSVENTA</a:t>
            </a:r>
          </a:p>
        </p:txBody>
      </p:sp>
      <p:sp>
        <p:nvSpPr>
          <p:cNvPr id="8" name="TextBox 8"/>
          <p:cNvSpPr txBox="1"/>
          <p:nvPr/>
        </p:nvSpPr>
        <p:spPr>
          <a:xfrm>
            <a:off x="1586892" y="5076825"/>
            <a:ext cx="15360077" cy="898525"/>
          </a:xfrm>
          <a:prstGeom prst="rect">
            <a:avLst/>
          </a:prstGeom>
        </p:spPr>
        <p:txBody>
          <a:bodyPr lIns="0" tIns="0" rIns="0" bIns="0" rtlCol="0" anchor="t">
            <a:spAutoFit/>
          </a:bodyPr>
          <a:lstStyle/>
          <a:p>
            <a:pPr algn="ctr">
              <a:lnSpc>
                <a:spcPts val="3649"/>
              </a:lnSpc>
            </a:pPr>
            <a:r>
              <a:rPr lang="en-US" sz="2499">
                <a:solidFill>
                  <a:srgbClr val="FFFFFF"/>
                </a:solidFill>
                <a:latin typeface="Roboto"/>
                <a:ea typeface="Roboto"/>
                <a:cs typeface="Roboto"/>
                <a:sym typeface="Roboto"/>
              </a:rPr>
              <a:t>Se engloban en esta terminología centros como Midas, Norauto, Feu Vert, Aurgi…</a:t>
            </a:r>
          </a:p>
          <a:p>
            <a:pPr algn="ctr">
              <a:lnSpc>
                <a:spcPts val="3649"/>
              </a:lnSpc>
            </a:pPr>
            <a:endParaRPr lang="en-US" sz="2499">
              <a:solidFill>
                <a:srgbClr val="FFFFFF"/>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189" name="Diseño sin título (15)">
            <a:hlinkClick r:id="" action="ppaction://media"/>
            <a:extLst>
              <a:ext uri="{FF2B5EF4-FFF2-40B4-BE49-F238E27FC236}">
                <a16:creationId xmlns:a16="http://schemas.microsoft.com/office/drawing/2014/main" id="{ECCDE9C2-4576-121A-42C3-C08CE730847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grpSp>
        <p:nvGrpSpPr>
          <p:cNvPr id="2" name="Group 2"/>
          <p:cNvGrpSpPr/>
          <p:nvPr/>
        </p:nvGrpSpPr>
        <p:grpSpPr>
          <a:xfrm>
            <a:off x="1694856" y="3171629"/>
            <a:ext cx="2755199" cy="883328"/>
            <a:chOff x="0" y="0"/>
            <a:chExt cx="932939" cy="299104"/>
          </a:xfrm>
        </p:grpSpPr>
        <p:sp>
          <p:nvSpPr>
            <p:cNvPr id="3" name="Freeform 3"/>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F59423"/>
            </a:solidFill>
          </p:spPr>
          <p:txBody>
            <a:bodyPr/>
            <a:lstStyle/>
            <a:p>
              <a:endParaRPr lang="es-ES"/>
            </a:p>
          </p:txBody>
        </p:sp>
        <p:sp>
          <p:nvSpPr>
            <p:cNvPr id="4" name="TextBox 4"/>
            <p:cNvSpPr txBox="1"/>
            <p:nvPr/>
          </p:nvSpPr>
          <p:spPr>
            <a:xfrm>
              <a:off x="0" y="9525"/>
              <a:ext cx="932939" cy="289579"/>
            </a:xfrm>
            <a:prstGeom prst="rect">
              <a:avLst/>
            </a:prstGeom>
          </p:spPr>
          <p:txBody>
            <a:bodyPr lIns="67282" tIns="67282" rIns="67282" bIns="67282" rtlCol="0" anchor="ctr"/>
            <a:lstStyle/>
            <a:p>
              <a:pPr algn="ctr">
                <a:lnSpc>
                  <a:spcPts val="1445"/>
                </a:lnSpc>
              </a:pPr>
              <a:endParaRPr/>
            </a:p>
          </p:txBody>
        </p:sp>
      </p:grpSp>
      <p:grpSp>
        <p:nvGrpSpPr>
          <p:cNvPr id="5" name="Group 5"/>
          <p:cNvGrpSpPr/>
          <p:nvPr/>
        </p:nvGrpSpPr>
        <p:grpSpPr>
          <a:xfrm>
            <a:off x="5332203" y="2168915"/>
            <a:ext cx="1379983" cy="760691"/>
            <a:chOff x="0" y="0"/>
            <a:chExt cx="2814940" cy="1551686"/>
          </a:xfrm>
        </p:grpSpPr>
        <p:sp>
          <p:nvSpPr>
            <p:cNvPr id="6" name="Freeform 6"/>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grpSp>
        <p:nvGrpSpPr>
          <p:cNvPr id="7" name="Group 7"/>
          <p:cNvGrpSpPr/>
          <p:nvPr/>
        </p:nvGrpSpPr>
        <p:grpSpPr>
          <a:xfrm>
            <a:off x="1694856" y="5243706"/>
            <a:ext cx="2755199" cy="883328"/>
            <a:chOff x="0" y="0"/>
            <a:chExt cx="932939" cy="299104"/>
          </a:xfrm>
        </p:grpSpPr>
        <p:sp>
          <p:nvSpPr>
            <p:cNvPr id="8" name="Freeform 8"/>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369AA6"/>
            </a:solidFill>
          </p:spPr>
          <p:txBody>
            <a:bodyPr/>
            <a:lstStyle/>
            <a:p>
              <a:endParaRPr lang="es-ES"/>
            </a:p>
          </p:txBody>
        </p:sp>
        <p:sp>
          <p:nvSpPr>
            <p:cNvPr id="9" name="TextBox 9"/>
            <p:cNvSpPr txBox="1"/>
            <p:nvPr/>
          </p:nvSpPr>
          <p:spPr>
            <a:xfrm>
              <a:off x="0" y="9525"/>
              <a:ext cx="932939" cy="289579"/>
            </a:xfrm>
            <a:prstGeom prst="rect">
              <a:avLst/>
            </a:prstGeom>
          </p:spPr>
          <p:txBody>
            <a:bodyPr lIns="67282" tIns="67282" rIns="67282" bIns="67282" rtlCol="0" anchor="ctr"/>
            <a:lstStyle/>
            <a:p>
              <a:pPr algn="ctr">
                <a:lnSpc>
                  <a:spcPts val="1445"/>
                </a:lnSpc>
              </a:pPr>
              <a:endParaRPr/>
            </a:p>
          </p:txBody>
        </p:sp>
      </p:grpSp>
      <p:grpSp>
        <p:nvGrpSpPr>
          <p:cNvPr id="10" name="Group 10"/>
          <p:cNvGrpSpPr/>
          <p:nvPr/>
        </p:nvGrpSpPr>
        <p:grpSpPr>
          <a:xfrm>
            <a:off x="1694856" y="6691853"/>
            <a:ext cx="2755199" cy="883328"/>
            <a:chOff x="0" y="0"/>
            <a:chExt cx="932939" cy="299104"/>
          </a:xfrm>
        </p:grpSpPr>
        <p:sp>
          <p:nvSpPr>
            <p:cNvPr id="11" name="Freeform 11"/>
            <p:cNvSpPr/>
            <p:nvPr/>
          </p:nvSpPr>
          <p:spPr>
            <a:xfrm>
              <a:off x="0" y="0"/>
              <a:ext cx="932939" cy="299104"/>
            </a:xfrm>
            <a:custGeom>
              <a:avLst/>
              <a:gdLst/>
              <a:ahLst/>
              <a:cxnLst/>
              <a:rect l="l" t="t" r="r" b="b"/>
              <a:pathLst>
                <a:path w="932939" h="299104">
                  <a:moveTo>
                    <a:pt x="133978" y="0"/>
                  </a:moveTo>
                  <a:lnTo>
                    <a:pt x="798961" y="0"/>
                  </a:lnTo>
                  <a:cubicBezTo>
                    <a:pt x="834494" y="0"/>
                    <a:pt x="868572" y="14115"/>
                    <a:pt x="893697" y="39241"/>
                  </a:cubicBezTo>
                  <a:cubicBezTo>
                    <a:pt x="918823" y="64367"/>
                    <a:pt x="932939" y="98445"/>
                    <a:pt x="932939" y="133978"/>
                  </a:cubicBezTo>
                  <a:lnTo>
                    <a:pt x="932939" y="165126"/>
                  </a:lnTo>
                  <a:cubicBezTo>
                    <a:pt x="932939" y="239120"/>
                    <a:pt x="872955" y="299104"/>
                    <a:pt x="798961" y="299104"/>
                  </a:cubicBezTo>
                  <a:lnTo>
                    <a:pt x="133978" y="299104"/>
                  </a:lnTo>
                  <a:cubicBezTo>
                    <a:pt x="59984" y="299104"/>
                    <a:pt x="0" y="239120"/>
                    <a:pt x="0" y="165126"/>
                  </a:cubicBezTo>
                  <a:lnTo>
                    <a:pt x="0" y="133978"/>
                  </a:lnTo>
                  <a:cubicBezTo>
                    <a:pt x="0" y="59984"/>
                    <a:pt x="59984" y="0"/>
                    <a:pt x="133978" y="0"/>
                  </a:cubicBezTo>
                  <a:close/>
                </a:path>
              </a:pathLst>
            </a:custGeom>
            <a:solidFill>
              <a:srgbClr val="FF66C4"/>
            </a:solidFill>
          </p:spPr>
          <p:txBody>
            <a:bodyPr/>
            <a:lstStyle/>
            <a:p>
              <a:endParaRPr lang="es-ES"/>
            </a:p>
          </p:txBody>
        </p:sp>
        <p:sp>
          <p:nvSpPr>
            <p:cNvPr id="12" name="TextBox 12"/>
            <p:cNvSpPr txBox="1"/>
            <p:nvPr/>
          </p:nvSpPr>
          <p:spPr>
            <a:xfrm>
              <a:off x="0" y="9525"/>
              <a:ext cx="932939" cy="289579"/>
            </a:xfrm>
            <a:prstGeom prst="rect">
              <a:avLst/>
            </a:prstGeom>
          </p:spPr>
          <p:txBody>
            <a:bodyPr lIns="67282" tIns="67282" rIns="67282" bIns="67282" rtlCol="0" anchor="ctr"/>
            <a:lstStyle/>
            <a:p>
              <a:pPr algn="ctr">
                <a:lnSpc>
                  <a:spcPts val="1445"/>
                </a:lnSpc>
              </a:pPr>
              <a:endParaRPr/>
            </a:p>
          </p:txBody>
        </p:sp>
      </p:grpSp>
      <p:grpSp>
        <p:nvGrpSpPr>
          <p:cNvPr id="13" name="Group 13"/>
          <p:cNvGrpSpPr/>
          <p:nvPr/>
        </p:nvGrpSpPr>
        <p:grpSpPr>
          <a:xfrm>
            <a:off x="1694856" y="7835641"/>
            <a:ext cx="2755199" cy="1194059"/>
            <a:chOff x="0" y="0"/>
            <a:chExt cx="932939" cy="404321"/>
          </a:xfrm>
        </p:grpSpPr>
        <p:sp>
          <p:nvSpPr>
            <p:cNvPr id="14" name="Freeform 14"/>
            <p:cNvSpPr/>
            <p:nvPr/>
          </p:nvSpPr>
          <p:spPr>
            <a:xfrm>
              <a:off x="0" y="0"/>
              <a:ext cx="932939" cy="404321"/>
            </a:xfrm>
            <a:custGeom>
              <a:avLst/>
              <a:gdLst/>
              <a:ahLst/>
              <a:cxnLst/>
              <a:rect l="l" t="t" r="r" b="b"/>
              <a:pathLst>
                <a:path w="932939" h="404321">
                  <a:moveTo>
                    <a:pt x="133978" y="0"/>
                  </a:moveTo>
                  <a:lnTo>
                    <a:pt x="798961" y="0"/>
                  </a:lnTo>
                  <a:cubicBezTo>
                    <a:pt x="834494" y="0"/>
                    <a:pt x="868572" y="14115"/>
                    <a:pt x="893697" y="39241"/>
                  </a:cubicBezTo>
                  <a:cubicBezTo>
                    <a:pt x="918823" y="64367"/>
                    <a:pt x="932939" y="98445"/>
                    <a:pt x="932939" y="133978"/>
                  </a:cubicBezTo>
                  <a:lnTo>
                    <a:pt x="932939" y="270343"/>
                  </a:lnTo>
                  <a:cubicBezTo>
                    <a:pt x="932939" y="344337"/>
                    <a:pt x="872955" y="404321"/>
                    <a:pt x="798961" y="404321"/>
                  </a:cubicBezTo>
                  <a:lnTo>
                    <a:pt x="133978" y="404321"/>
                  </a:lnTo>
                  <a:cubicBezTo>
                    <a:pt x="59984" y="404321"/>
                    <a:pt x="0" y="344337"/>
                    <a:pt x="0" y="270343"/>
                  </a:cubicBezTo>
                  <a:lnTo>
                    <a:pt x="0" y="133978"/>
                  </a:lnTo>
                  <a:cubicBezTo>
                    <a:pt x="0" y="59984"/>
                    <a:pt x="59984" y="0"/>
                    <a:pt x="133978" y="0"/>
                  </a:cubicBezTo>
                  <a:close/>
                </a:path>
              </a:pathLst>
            </a:custGeom>
            <a:solidFill>
              <a:srgbClr val="0CB664"/>
            </a:solidFill>
          </p:spPr>
          <p:txBody>
            <a:bodyPr/>
            <a:lstStyle/>
            <a:p>
              <a:endParaRPr lang="es-ES"/>
            </a:p>
          </p:txBody>
        </p:sp>
        <p:sp>
          <p:nvSpPr>
            <p:cNvPr id="15" name="TextBox 15"/>
            <p:cNvSpPr txBox="1"/>
            <p:nvPr/>
          </p:nvSpPr>
          <p:spPr>
            <a:xfrm>
              <a:off x="0" y="9525"/>
              <a:ext cx="932939" cy="394796"/>
            </a:xfrm>
            <a:prstGeom prst="rect">
              <a:avLst/>
            </a:prstGeom>
          </p:spPr>
          <p:txBody>
            <a:bodyPr lIns="67282" tIns="67282" rIns="67282" bIns="67282" rtlCol="0" anchor="ctr"/>
            <a:lstStyle/>
            <a:p>
              <a:pPr algn="ctr">
                <a:lnSpc>
                  <a:spcPts val="1445"/>
                </a:lnSpc>
              </a:pPr>
              <a:endParaRPr/>
            </a:p>
          </p:txBody>
        </p:sp>
      </p:grpSp>
      <p:grpSp>
        <p:nvGrpSpPr>
          <p:cNvPr id="16" name="Group 16"/>
          <p:cNvGrpSpPr/>
          <p:nvPr/>
        </p:nvGrpSpPr>
        <p:grpSpPr>
          <a:xfrm>
            <a:off x="1694856" y="2003763"/>
            <a:ext cx="2755199" cy="904321"/>
            <a:chOff x="0" y="0"/>
            <a:chExt cx="5620154" cy="1844666"/>
          </a:xfrm>
        </p:grpSpPr>
        <p:sp>
          <p:nvSpPr>
            <p:cNvPr id="17" name="Freeform 17"/>
            <p:cNvSpPr/>
            <p:nvPr/>
          </p:nvSpPr>
          <p:spPr>
            <a:xfrm>
              <a:off x="0" y="0"/>
              <a:ext cx="5620154" cy="1844666"/>
            </a:xfrm>
            <a:custGeom>
              <a:avLst/>
              <a:gdLst/>
              <a:ahLst/>
              <a:cxnLst/>
              <a:rect l="l" t="t" r="r" b="b"/>
              <a:pathLst>
                <a:path w="5620154" h="1844666">
                  <a:moveTo>
                    <a:pt x="0" y="0"/>
                  </a:moveTo>
                  <a:lnTo>
                    <a:pt x="0" y="1844666"/>
                  </a:lnTo>
                  <a:lnTo>
                    <a:pt x="5620154" y="1844666"/>
                  </a:lnTo>
                  <a:lnTo>
                    <a:pt x="5620154" y="0"/>
                  </a:lnTo>
                  <a:lnTo>
                    <a:pt x="0" y="0"/>
                  </a:lnTo>
                  <a:close/>
                  <a:moveTo>
                    <a:pt x="5559194" y="1783706"/>
                  </a:moveTo>
                  <a:lnTo>
                    <a:pt x="59690" y="1783706"/>
                  </a:lnTo>
                  <a:lnTo>
                    <a:pt x="59690" y="59690"/>
                  </a:lnTo>
                  <a:lnTo>
                    <a:pt x="5559194" y="59690"/>
                  </a:lnTo>
                  <a:lnTo>
                    <a:pt x="5559194" y="1783706"/>
                  </a:lnTo>
                  <a:close/>
                </a:path>
              </a:pathLst>
            </a:custGeom>
            <a:solidFill>
              <a:srgbClr val="009CDF"/>
            </a:solidFill>
          </p:spPr>
          <p:txBody>
            <a:bodyPr/>
            <a:lstStyle/>
            <a:p>
              <a:endParaRPr lang="es-ES"/>
            </a:p>
          </p:txBody>
        </p:sp>
      </p:grpSp>
      <p:sp>
        <p:nvSpPr>
          <p:cNvPr id="18" name="AutoShape 18"/>
          <p:cNvSpPr/>
          <p:nvPr/>
        </p:nvSpPr>
        <p:spPr>
          <a:xfrm flipV="1">
            <a:off x="4953610"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19" name="AutoShape 19"/>
          <p:cNvSpPr/>
          <p:nvPr/>
        </p:nvSpPr>
        <p:spPr>
          <a:xfrm flipV="1">
            <a:off x="7110466"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20" name="Group 20"/>
          <p:cNvGrpSpPr/>
          <p:nvPr/>
        </p:nvGrpSpPr>
        <p:grpSpPr>
          <a:xfrm>
            <a:off x="5437930" y="3180958"/>
            <a:ext cx="1184044" cy="1448148"/>
            <a:chOff x="0" y="0"/>
            <a:chExt cx="348985" cy="426827"/>
          </a:xfrm>
        </p:grpSpPr>
        <p:sp>
          <p:nvSpPr>
            <p:cNvPr id="21" name="Freeform 21"/>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22" name="TextBox 22"/>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23" name="Group 23"/>
          <p:cNvGrpSpPr/>
          <p:nvPr/>
        </p:nvGrpSpPr>
        <p:grpSpPr>
          <a:xfrm>
            <a:off x="5347718" y="3450026"/>
            <a:ext cx="1364469" cy="532568"/>
            <a:chOff x="0" y="0"/>
            <a:chExt cx="402164" cy="156969"/>
          </a:xfrm>
        </p:grpSpPr>
        <p:sp>
          <p:nvSpPr>
            <p:cNvPr id="24" name="Freeform 24"/>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25" name="TextBox 25"/>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26" name="Group 26"/>
          <p:cNvGrpSpPr/>
          <p:nvPr/>
        </p:nvGrpSpPr>
        <p:grpSpPr>
          <a:xfrm>
            <a:off x="5430173" y="5287953"/>
            <a:ext cx="1184044" cy="1019024"/>
            <a:chOff x="0" y="0"/>
            <a:chExt cx="348985" cy="300347"/>
          </a:xfrm>
        </p:grpSpPr>
        <p:sp>
          <p:nvSpPr>
            <p:cNvPr id="27" name="Freeform 27"/>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28" name="TextBox 28"/>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29" name="Group 29"/>
          <p:cNvGrpSpPr/>
          <p:nvPr/>
        </p:nvGrpSpPr>
        <p:grpSpPr>
          <a:xfrm>
            <a:off x="5593518" y="5954544"/>
            <a:ext cx="877039" cy="768687"/>
            <a:chOff x="0" y="0"/>
            <a:chExt cx="927370" cy="812800"/>
          </a:xfrm>
        </p:grpSpPr>
        <p:sp>
          <p:nvSpPr>
            <p:cNvPr id="30" name="Freeform 3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31" name="TextBox 31"/>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32" name="Group 32"/>
          <p:cNvGrpSpPr/>
          <p:nvPr/>
        </p:nvGrpSpPr>
        <p:grpSpPr>
          <a:xfrm>
            <a:off x="5322360" y="6974582"/>
            <a:ext cx="1379983" cy="575915"/>
            <a:chOff x="0" y="0"/>
            <a:chExt cx="2814940" cy="1174772"/>
          </a:xfrm>
        </p:grpSpPr>
        <p:sp>
          <p:nvSpPr>
            <p:cNvPr id="33" name="Freeform 33"/>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sp>
        <p:nvSpPr>
          <p:cNvPr id="34" name="TextBox 34"/>
          <p:cNvSpPr txBox="1"/>
          <p:nvPr/>
        </p:nvSpPr>
        <p:spPr>
          <a:xfrm>
            <a:off x="5154999" y="2358423"/>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100%</a:t>
            </a:r>
          </a:p>
        </p:txBody>
      </p:sp>
      <p:sp>
        <p:nvSpPr>
          <p:cNvPr id="35" name="TextBox 35"/>
          <p:cNvSpPr txBox="1"/>
          <p:nvPr/>
        </p:nvSpPr>
        <p:spPr>
          <a:xfrm>
            <a:off x="5154999" y="4093754"/>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26%</a:t>
            </a:r>
          </a:p>
        </p:txBody>
      </p:sp>
      <p:sp>
        <p:nvSpPr>
          <p:cNvPr id="36" name="TextBox 36"/>
          <p:cNvSpPr txBox="1"/>
          <p:nvPr/>
        </p:nvSpPr>
        <p:spPr>
          <a:xfrm>
            <a:off x="5152913" y="5455521"/>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_ _</a:t>
            </a:r>
          </a:p>
        </p:txBody>
      </p:sp>
      <p:sp>
        <p:nvSpPr>
          <p:cNvPr id="37" name="TextBox 37"/>
          <p:cNvSpPr txBox="1"/>
          <p:nvPr/>
        </p:nvSpPr>
        <p:spPr>
          <a:xfrm>
            <a:off x="5332203" y="6242359"/>
            <a:ext cx="1399669" cy="253131"/>
          </a:xfrm>
          <a:prstGeom prst="rect">
            <a:avLst/>
          </a:prstGeom>
        </p:spPr>
        <p:txBody>
          <a:bodyPr lIns="0" tIns="0" rIns="0" bIns="0" rtlCol="0" anchor="t">
            <a:spAutoFit/>
          </a:bodyPr>
          <a:lstStyle/>
          <a:p>
            <a:pPr algn="ctr">
              <a:lnSpc>
                <a:spcPts val="1927"/>
              </a:lnSpc>
            </a:pPr>
            <a:r>
              <a:rPr lang="en-US" sz="1633" dirty="0">
                <a:solidFill>
                  <a:srgbClr val="FFFFFF"/>
                </a:solidFill>
                <a:latin typeface="Roboto"/>
                <a:ea typeface="Roboto"/>
                <a:cs typeface="Roboto"/>
                <a:sym typeface="Roboto"/>
              </a:rPr>
              <a:t>49€/h</a:t>
            </a:r>
          </a:p>
        </p:txBody>
      </p:sp>
      <p:sp>
        <p:nvSpPr>
          <p:cNvPr id="38" name="TextBox 38"/>
          <p:cNvSpPr txBox="1"/>
          <p:nvPr/>
        </p:nvSpPr>
        <p:spPr>
          <a:xfrm>
            <a:off x="5145156" y="7085695"/>
            <a:ext cx="1754078" cy="350331"/>
          </a:xfrm>
          <a:prstGeom prst="rect">
            <a:avLst/>
          </a:prstGeom>
        </p:spPr>
        <p:txBody>
          <a:bodyPr lIns="0" tIns="0" rIns="0" bIns="0" rtlCol="0" anchor="t">
            <a:spAutoFit/>
          </a:bodyPr>
          <a:lstStyle/>
          <a:p>
            <a:pPr algn="ctr">
              <a:lnSpc>
                <a:spcPts val="2669"/>
              </a:lnSpc>
            </a:pPr>
            <a:r>
              <a:rPr lang="en-US" sz="2261" b="1" dirty="0">
                <a:solidFill>
                  <a:srgbClr val="FFFFFF"/>
                </a:solidFill>
                <a:latin typeface="Roboto Bold"/>
                <a:ea typeface="Roboto Bold"/>
                <a:cs typeface="Roboto Bold"/>
                <a:sym typeface="Roboto Bold"/>
              </a:rPr>
              <a:t>49,0 €/h</a:t>
            </a:r>
          </a:p>
        </p:txBody>
      </p:sp>
      <p:grpSp>
        <p:nvGrpSpPr>
          <p:cNvPr id="39" name="Group 39"/>
          <p:cNvGrpSpPr/>
          <p:nvPr/>
        </p:nvGrpSpPr>
        <p:grpSpPr>
          <a:xfrm>
            <a:off x="5591433" y="8117402"/>
            <a:ext cx="877039" cy="768687"/>
            <a:chOff x="0" y="0"/>
            <a:chExt cx="927370" cy="812800"/>
          </a:xfrm>
        </p:grpSpPr>
        <p:sp>
          <p:nvSpPr>
            <p:cNvPr id="40" name="Freeform 40"/>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41" name="TextBox 41"/>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42" name="TextBox 42"/>
          <p:cNvSpPr txBox="1"/>
          <p:nvPr/>
        </p:nvSpPr>
        <p:spPr>
          <a:xfrm>
            <a:off x="5330118" y="8392602"/>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+7%</a:t>
            </a:r>
          </a:p>
        </p:txBody>
      </p:sp>
      <p:sp>
        <p:nvSpPr>
          <p:cNvPr id="43" name="TextBox 43"/>
          <p:cNvSpPr txBox="1"/>
          <p:nvPr/>
        </p:nvSpPr>
        <p:spPr>
          <a:xfrm>
            <a:off x="1965058" y="3449021"/>
            <a:ext cx="2214794" cy="328543"/>
          </a:xfrm>
          <a:prstGeom prst="rect">
            <a:avLst/>
          </a:prstGeom>
        </p:spPr>
        <p:txBody>
          <a:bodyPr lIns="0" tIns="0" rIns="0" bIns="0" rtlCol="0" anchor="t">
            <a:spAutoFit/>
          </a:bodyPr>
          <a:lstStyle/>
          <a:p>
            <a:pPr algn="ctr">
              <a:lnSpc>
                <a:spcPts val="2588"/>
              </a:lnSpc>
            </a:pPr>
            <a:r>
              <a:rPr lang="en-US" sz="2193">
                <a:solidFill>
                  <a:srgbClr val="FFFFFF"/>
                </a:solidFill>
                <a:latin typeface="Roboto"/>
                <a:ea typeface="Roboto"/>
                <a:cs typeface="Roboto"/>
                <a:sym typeface="Roboto"/>
              </a:rPr>
              <a:t>Reparto clientela</a:t>
            </a:r>
          </a:p>
        </p:txBody>
      </p:sp>
      <p:sp>
        <p:nvSpPr>
          <p:cNvPr id="44" name="TextBox 44"/>
          <p:cNvSpPr txBox="1"/>
          <p:nvPr/>
        </p:nvSpPr>
        <p:spPr>
          <a:xfrm>
            <a:off x="1965058" y="5358782"/>
            <a:ext cx="2214794" cy="651514"/>
          </a:xfrm>
          <a:prstGeom prst="rect">
            <a:avLst/>
          </a:prstGeom>
        </p:spPr>
        <p:txBody>
          <a:bodyPr lIns="0" tIns="0" rIns="0" bIns="0" rtlCol="0" anchor="t">
            <a:spAutoFit/>
          </a:bodyPr>
          <a:lstStyle/>
          <a:p>
            <a:pPr algn="ctr">
              <a:lnSpc>
                <a:spcPts val="2588"/>
              </a:lnSpc>
            </a:pPr>
            <a:r>
              <a:rPr lang="en-US" sz="2193">
                <a:solidFill>
                  <a:srgbClr val="FFFFFF"/>
                </a:solidFill>
                <a:latin typeface="Roboto"/>
                <a:ea typeface="Roboto"/>
                <a:cs typeface="Roboto"/>
                <a:sym typeface="Roboto"/>
              </a:rPr>
              <a:t>Talleres con tarifa especial</a:t>
            </a:r>
          </a:p>
        </p:txBody>
      </p:sp>
      <p:sp>
        <p:nvSpPr>
          <p:cNvPr id="45" name="TextBox 45"/>
          <p:cNvSpPr txBox="1"/>
          <p:nvPr/>
        </p:nvSpPr>
        <p:spPr>
          <a:xfrm>
            <a:off x="1965058" y="6807761"/>
            <a:ext cx="2214794" cy="651514"/>
          </a:xfrm>
          <a:prstGeom prst="rect">
            <a:avLst/>
          </a:prstGeom>
        </p:spPr>
        <p:txBody>
          <a:bodyPr lIns="0" tIns="0" rIns="0" bIns="0" rtlCol="0" anchor="t">
            <a:spAutoFit/>
          </a:bodyPr>
          <a:lstStyle/>
          <a:p>
            <a:pPr algn="ctr">
              <a:lnSpc>
                <a:spcPts val="2588"/>
              </a:lnSpc>
            </a:pPr>
            <a:r>
              <a:rPr lang="en-US" sz="2193">
                <a:solidFill>
                  <a:srgbClr val="FFFFFF"/>
                </a:solidFill>
                <a:latin typeface="Roboto"/>
                <a:ea typeface="Roboto"/>
                <a:cs typeface="Roboto"/>
                <a:sym typeface="Roboto"/>
              </a:rPr>
              <a:t>Tarifa media aplicada</a:t>
            </a:r>
          </a:p>
        </p:txBody>
      </p:sp>
      <p:sp>
        <p:nvSpPr>
          <p:cNvPr id="46" name="TextBox 46"/>
          <p:cNvSpPr txBox="1"/>
          <p:nvPr/>
        </p:nvSpPr>
        <p:spPr>
          <a:xfrm>
            <a:off x="2042741" y="7950244"/>
            <a:ext cx="2059429" cy="974484"/>
          </a:xfrm>
          <a:prstGeom prst="rect">
            <a:avLst/>
          </a:prstGeom>
        </p:spPr>
        <p:txBody>
          <a:bodyPr lIns="0" tIns="0" rIns="0" bIns="0" rtlCol="0" anchor="t">
            <a:spAutoFit/>
          </a:bodyPr>
          <a:lstStyle/>
          <a:p>
            <a:pPr algn="ctr">
              <a:lnSpc>
                <a:spcPts val="2588"/>
              </a:lnSpc>
            </a:pPr>
            <a:r>
              <a:rPr lang="en-US" sz="2193">
                <a:solidFill>
                  <a:srgbClr val="FFFFFF"/>
                </a:solidFill>
                <a:latin typeface="Roboto"/>
                <a:ea typeface="Roboto"/>
                <a:cs typeface="Roboto"/>
                <a:sym typeface="Roboto"/>
              </a:rPr>
              <a:t>Incremento tarifa aplicada 2026 vs 2024</a:t>
            </a:r>
          </a:p>
        </p:txBody>
      </p:sp>
      <p:sp>
        <p:nvSpPr>
          <p:cNvPr id="47" name="TextBox 47"/>
          <p:cNvSpPr txBox="1"/>
          <p:nvPr/>
        </p:nvSpPr>
        <p:spPr>
          <a:xfrm>
            <a:off x="1895144" y="2193240"/>
            <a:ext cx="2354624" cy="525365"/>
          </a:xfrm>
          <a:prstGeom prst="rect">
            <a:avLst/>
          </a:prstGeom>
        </p:spPr>
        <p:txBody>
          <a:bodyPr lIns="0" tIns="0" rIns="0" bIns="0" rtlCol="0" anchor="t">
            <a:spAutoFit/>
          </a:bodyPr>
          <a:lstStyle/>
          <a:p>
            <a:pPr algn="ctr">
              <a:lnSpc>
                <a:spcPts val="2065"/>
              </a:lnSpc>
            </a:pPr>
            <a:r>
              <a:rPr lang="en-US" sz="1750">
                <a:solidFill>
                  <a:srgbClr val="FFFFFF"/>
                </a:solidFill>
                <a:latin typeface="Roboto"/>
                <a:ea typeface="Roboto"/>
                <a:cs typeface="Roboto"/>
                <a:sym typeface="Roboto"/>
              </a:rPr>
              <a:t>Talleres que trabajan con este tipo de cliente</a:t>
            </a:r>
          </a:p>
        </p:txBody>
      </p:sp>
      <p:sp>
        <p:nvSpPr>
          <p:cNvPr id="48" name="TextBox 48"/>
          <p:cNvSpPr txBox="1"/>
          <p:nvPr/>
        </p:nvSpPr>
        <p:spPr>
          <a:xfrm>
            <a:off x="5332203" y="3585019"/>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Particulares</a:t>
            </a:r>
          </a:p>
        </p:txBody>
      </p:sp>
      <p:sp>
        <p:nvSpPr>
          <p:cNvPr id="49" name="TextBox 49"/>
          <p:cNvSpPr txBox="1"/>
          <p:nvPr/>
        </p:nvSpPr>
        <p:spPr>
          <a:xfrm>
            <a:off x="1192087" y="883536"/>
            <a:ext cx="9970981" cy="384721"/>
          </a:xfrm>
          <a:prstGeom prst="rect">
            <a:avLst/>
          </a:prstGeom>
        </p:spPr>
        <p:txBody>
          <a:bodyPr wrap="square" lIns="0" tIns="0" rIns="0" bIns="0" rtlCol="0" anchor="t">
            <a:spAutoFit/>
          </a:bodyPr>
          <a:lstStyle/>
          <a:p>
            <a:pPr algn="l">
              <a:lnSpc>
                <a:spcPts val="3036"/>
              </a:lnSpc>
              <a:spcBef>
                <a:spcPct val="0"/>
              </a:spcBef>
            </a:pPr>
            <a:r>
              <a:rPr lang="en-US" sz="2891" b="1" dirty="0" err="1">
                <a:solidFill>
                  <a:srgbClr val="FFFFFF"/>
                </a:solidFill>
                <a:latin typeface="Roboto Bold"/>
                <a:ea typeface="Roboto Bold"/>
                <a:cs typeface="Roboto Bold"/>
                <a:sym typeface="Roboto Bold"/>
              </a:rPr>
              <a:t>Precio</a:t>
            </a:r>
            <a:r>
              <a:rPr lang="en-US" sz="2891" b="1" dirty="0">
                <a:solidFill>
                  <a:srgbClr val="FFFFFF"/>
                </a:solidFill>
                <a:latin typeface="Roboto Bold"/>
                <a:ea typeface="Roboto Bold"/>
                <a:cs typeface="Roboto Bold"/>
                <a:sym typeface="Roboto Bold"/>
              </a:rPr>
              <a:t> de la mano de </a:t>
            </a:r>
            <a:r>
              <a:rPr lang="en-US" sz="2891" b="1" dirty="0" err="1">
                <a:solidFill>
                  <a:srgbClr val="FFFFFF"/>
                </a:solidFill>
                <a:latin typeface="Roboto Bold"/>
                <a:ea typeface="Roboto Bold"/>
                <a:cs typeface="Roboto Bold"/>
                <a:sym typeface="Roboto Bold"/>
              </a:rPr>
              <a:t>obra</a:t>
            </a:r>
            <a:r>
              <a:rPr lang="en-US" sz="2891" b="1" dirty="0">
                <a:solidFill>
                  <a:srgbClr val="FFFFFF"/>
                </a:solidFill>
                <a:latin typeface="Roboto Bold"/>
                <a:ea typeface="Roboto Bold"/>
                <a:cs typeface="Roboto Bold"/>
                <a:sym typeface="Roboto Bold"/>
              </a:rPr>
              <a:t> – Tarifa </a:t>
            </a:r>
            <a:r>
              <a:rPr lang="en-US" sz="2891" b="1" dirty="0" err="1">
                <a:solidFill>
                  <a:srgbClr val="FFFFFF"/>
                </a:solidFill>
                <a:latin typeface="Roboto Bold"/>
                <a:ea typeface="Roboto Bold"/>
                <a:cs typeface="Roboto Bold"/>
                <a:sym typeface="Roboto Bold"/>
              </a:rPr>
              <a:t>oficial</a:t>
            </a:r>
            <a:r>
              <a:rPr lang="en-US" sz="2891" b="1" dirty="0">
                <a:solidFill>
                  <a:srgbClr val="FFFFFF"/>
                </a:solidFill>
                <a:latin typeface="Roboto Bold"/>
                <a:ea typeface="Roboto Bold"/>
                <a:cs typeface="Roboto Bold"/>
                <a:sym typeface="Roboto Bold"/>
              </a:rPr>
              <a:t> vs Tarifa </a:t>
            </a:r>
            <a:r>
              <a:rPr lang="en-US" sz="2891" b="1" dirty="0" err="1">
                <a:solidFill>
                  <a:srgbClr val="FFFFFF"/>
                </a:solidFill>
                <a:latin typeface="Roboto Bold"/>
                <a:ea typeface="Roboto Bold"/>
                <a:cs typeface="Roboto Bold"/>
                <a:sym typeface="Roboto Bold"/>
              </a:rPr>
              <a:t>aplicada</a:t>
            </a:r>
            <a:endParaRPr lang="en-US" sz="2891" b="1" dirty="0">
              <a:solidFill>
                <a:srgbClr val="FFFFFF"/>
              </a:solidFill>
              <a:latin typeface="Roboto Bold"/>
              <a:ea typeface="Roboto Bold"/>
              <a:cs typeface="Roboto Bold"/>
              <a:sym typeface="Roboto Bold"/>
            </a:endParaRPr>
          </a:p>
        </p:txBody>
      </p:sp>
      <p:sp>
        <p:nvSpPr>
          <p:cNvPr id="50" name="Freeform 50"/>
          <p:cNvSpPr/>
          <p:nvPr/>
        </p:nvSpPr>
        <p:spPr>
          <a:xfrm>
            <a:off x="6899234" y="1483391"/>
            <a:ext cx="214998" cy="187854"/>
          </a:xfrm>
          <a:custGeom>
            <a:avLst/>
            <a:gdLst/>
            <a:ahLst/>
            <a:cxnLst/>
            <a:rect l="l" t="t" r="r" b="b"/>
            <a:pathLst>
              <a:path w="214998" h="187854">
                <a:moveTo>
                  <a:pt x="0" y="0"/>
                </a:moveTo>
                <a:lnTo>
                  <a:pt x="214998" y="0"/>
                </a:lnTo>
                <a:lnTo>
                  <a:pt x="214998" y="187855"/>
                </a:lnTo>
                <a:lnTo>
                  <a:pt x="0" y="18785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51" name="Freeform 51"/>
          <p:cNvSpPr/>
          <p:nvPr/>
        </p:nvSpPr>
        <p:spPr>
          <a:xfrm>
            <a:off x="7153946" y="1483391"/>
            <a:ext cx="261363" cy="187854"/>
          </a:xfrm>
          <a:custGeom>
            <a:avLst/>
            <a:gdLst/>
            <a:ahLst/>
            <a:cxnLst/>
            <a:rect l="l" t="t" r="r" b="b"/>
            <a:pathLst>
              <a:path w="261363" h="187854">
                <a:moveTo>
                  <a:pt x="0" y="0"/>
                </a:moveTo>
                <a:lnTo>
                  <a:pt x="261363" y="0"/>
                </a:lnTo>
                <a:lnTo>
                  <a:pt x="261363" y="187855"/>
                </a:lnTo>
                <a:lnTo>
                  <a:pt x="0" y="18785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2" name="Freeform 52"/>
          <p:cNvSpPr/>
          <p:nvPr/>
        </p:nvSpPr>
        <p:spPr>
          <a:xfrm>
            <a:off x="7456302" y="1483391"/>
            <a:ext cx="316862" cy="192494"/>
          </a:xfrm>
          <a:custGeom>
            <a:avLst/>
            <a:gdLst/>
            <a:ahLst/>
            <a:cxnLst/>
            <a:rect l="l" t="t" r="r" b="b"/>
            <a:pathLst>
              <a:path w="316862" h="192494">
                <a:moveTo>
                  <a:pt x="0" y="0"/>
                </a:moveTo>
                <a:lnTo>
                  <a:pt x="316862" y="0"/>
                </a:lnTo>
                <a:lnTo>
                  <a:pt x="316862" y="192494"/>
                </a:lnTo>
                <a:lnTo>
                  <a:pt x="0" y="19249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3" name="AutoShape 53"/>
          <p:cNvSpPr/>
          <p:nvPr/>
        </p:nvSpPr>
        <p:spPr>
          <a:xfrm>
            <a:off x="7868607" y="1577318"/>
            <a:ext cx="898441" cy="0"/>
          </a:xfrm>
          <a:prstGeom prst="line">
            <a:avLst/>
          </a:prstGeom>
          <a:ln w="47625" cap="flat">
            <a:solidFill>
              <a:srgbClr val="FF5C56"/>
            </a:solidFill>
            <a:prstDash val="solid"/>
            <a:headEnd type="none" w="sm" len="sm"/>
            <a:tailEnd type="none" w="sm" len="sm"/>
          </a:ln>
        </p:spPr>
        <p:txBody>
          <a:bodyPr/>
          <a:lstStyle/>
          <a:p>
            <a:endParaRPr lang="es-ES"/>
          </a:p>
        </p:txBody>
      </p:sp>
      <p:sp>
        <p:nvSpPr>
          <p:cNvPr id="54" name="AutoShape 54"/>
          <p:cNvSpPr/>
          <p:nvPr/>
        </p:nvSpPr>
        <p:spPr>
          <a:xfrm>
            <a:off x="1382588" y="1564581"/>
            <a:ext cx="5397910" cy="0"/>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55" name="Group 55"/>
          <p:cNvGrpSpPr/>
          <p:nvPr/>
        </p:nvGrpSpPr>
        <p:grpSpPr>
          <a:xfrm>
            <a:off x="7721075" y="2168915"/>
            <a:ext cx="1379983" cy="760691"/>
            <a:chOff x="0" y="0"/>
            <a:chExt cx="2814940" cy="1551686"/>
          </a:xfrm>
        </p:grpSpPr>
        <p:sp>
          <p:nvSpPr>
            <p:cNvPr id="56" name="Freeform 56"/>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57" name="AutoShape 57"/>
          <p:cNvSpPr/>
          <p:nvPr/>
        </p:nvSpPr>
        <p:spPr>
          <a:xfrm flipV="1">
            <a:off x="7342482"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58" name="AutoShape 58"/>
          <p:cNvSpPr/>
          <p:nvPr/>
        </p:nvSpPr>
        <p:spPr>
          <a:xfrm flipV="1">
            <a:off x="9499338"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59" name="Group 59"/>
          <p:cNvGrpSpPr/>
          <p:nvPr/>
        </p:nvGrpSpPr>
        <p:grpSpPr>
          <a:xfrm>
            <a:off x="7826802" y="3180958"/>
            <a:ext cx="1184044" cy="1448148"/>
            <a:chOff x="0" y="0"/>
            <a:chExt cx="348985" cy="426827"/>
          </a:xfrm>
        </p:grpSpPr>
        <p:sp>
          <p:nvSpPr>
            <p:cNvPr id="60" name="Freeform 60"/>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61" name="TextBox 61"/>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62" name="Group 62"/>
          <p:cNvGrpSpPr/>
          <p:nvPr/>
        </p:nvGrpSpPr>
        <p:grpSpPr>
          <a:xfrm>
            <a:off x="7736590" y="3450026"/>
            <a:ext cx="1364469" cy="532568"/>
            <a:chOff x="0" y="0"/>
            <a:chExt cx="402164" cy="156969"/>
          </a:xfrm>
        </p:grpSpPr>
        <p:sp>
          <p:nvSpPr>
            <p:cNvPr id="63" name="Freeform 63"/>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64" name="TextBox 64"/>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65" name="Group 65"/>
          <p:cNvGrpSpPr/>
          <p:nvPr/>
        </p:nvGrpSpPr>
        <p:grpSpPr>
          <a:xfrm>
            <a:off x="7819045" y="5287953"/>
            <a:ext cx="1184044" cy="1019024"/>
            <a:chOff x="0" y="0"/>
            <a:chExt cx="348985" cy="300347"/>
          </a:xfrm>
        </p:grpSpPr>
        <p:sp>
          <p:nvSpPr>
            <p:cNvPr id="66" name="Freeform 66"/>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67" name="TextBox 67"/>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68" name="Group 68"/>
          <p:cNvGrpSpPr/>
          <p:nvPr/>
        </p:nvGrpSpPr>
        <p:grpSpPr>
          <a:xfrm>
            <a:off x="7673300" y="5954544"/>
            <a:ext cx="877039" cy="768687"/>
            <a:chOff x="0" y="0"/>
            <a:chExt cx="927370" cy="812800"/>
          </a:xfrm>
        </p:grpSpPr>
        <p:sp>
          <p:nvSpPr>
            <p:cNvPr id="69" name="Freeform 6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70" name="TextBox 70"/>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71" name="Group 71"/>
          <p:cNvGrpSpPr/>
          <p:nvPr/>
        </p:nvGrpSpPr>
        <p:grpSpPr>
          <a:xfrm>
            <a:off x="8111819" y="6160004"/>
            <a:ext cx="1184044" cy="396966"/>
            <a:chOff x="0" y="0"/>
            <a:chExt cx="348985" cy="117002"/>
          </a:xfrm>
        </p:grpSpPr>
        <p:sp>
          <p:nvSpPr>
            <p:cNvPr id="72" name="Freeform 72"/>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73" name="TextBox 73"/>
            <p:cNvSpPr txBox="1"/>
            <p:nvPr/>
          </p:nvSpPr>
          <p:spPr>
            <a:xfrm>
              <a:off x="0" y="9525"/>
              <a:ext cx="348985" cy="107477"/>
            </a:xfrm>
            <a:prstGeom prst="rect">
              <a:avLst/>
            </a:prstGeom>
          </p:spPr>
          <p:txBody>
            <a:bodyPr lIns="67282" tIns="67282" rIns="67282" bIns="67282" rtlCol="0" anchor="ctr"/>
            <a:lstStyle/>
            <a:p>
              <a:pPr algn="ctr">
                <a:lnSpc>
                  <a:spcPts val="1445"/>
                </a:lnSpc>
              </a:pPr>
              <a:endParaRPr/>
            </a:p>
          </p:txBody>
        </p:sp>
      </p:grpSp>
      <p:grpSp>
        <p:nvGrpSpPr>
          <p:cNvPr id="74" name="Group 74"/>
          <p:cNvGrpSpPr/>
          <p:nvPr/>
        </p:nvGrpSpPr>
        <p:grpSpPr>
          <a:xfrm>
            <a:off x="7711232" y="6974582"/>
            <a:ext cx="1379983" cy="575915"/>
            <a:chOff x="0" y="0"/>
            <a:chExt cx="2814940" cy="1174772"/>
          </a:xfrm>
        </p:grpSpPr>
        <p:sp>
          <p:nvSpPr>
            <p:cNvPr id="75" name="Freeform 75"/>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76" name="Group 76"/>
          <p:cNvGrpSpPr/>
          <p:nvPr/>
        </p:nvGrpSpPr>
        <p:grpSpPr>
          <a:xfrm>
            <a:off x="7826802" y="7580194"/>
            <a:ext cx="345701" cy="345701"/>
            <a:chOff x="0" y="0"/>
            <a:chExt cx="812800" cy="812800"/>
          </a:xfrm>
        </p:grpSpPr>
        <p:sp>
          <p:nvSpPr>
            <p:cNvPr id="77" name="Freeform 77"/>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78" name="TextBox 78"/>
            <p:cNvSpPr txBox="1"/>
            <p:nvPr/>
          </p:nvSpPr>
          <p:spPr>
            <a:xfrm>
              <a:off x="203200" y="19050"/>
              <a:ext cx="406400" cy="692150"/>
            </a:xfrm>
            <a:prstGeom prst="rect">
              <a:avLst/>
            </a:prstGeom>
          </p:spPr>
          <p:txBody>
            <a:bodyPr lIns="67282" tIns="67282" rIns="67282" bIns="67282" rtlCol="0" anchor="ctr"/>
            <a:lstStyle/>
            <a:p>
              <a:pPr algn="ctr">
                <a:lnSpc>
                  <a:spcPts val="1488"/>
                </a:lnSpc>
              </a:pPr>
              <a:endParaRPr/>
            </a:p>
          </p:txBody>
        </p:sp>
      </p:grpSp>
      <p:sp>
        <p:nvSpPr>
          <p:cNvPr id="79" name="TextBox 79"/>
          <p:cNvSpPr txBox="1"/>
          <p:nvPr/>
        </p:nvSpPr>
        <p:spPr>
          <a:xfrm>
            <a:off x="7543871" y="2358423"/>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100%</a:t>
            </a:r>
          </a:p>
        </p:txBody>
      </p:sp>
      <p:sp>
        <p:nvSpPr>
          <p:cNvPr id="80" name="TextBox 80"/>
          <p:cNvSpPr txBox="1"/>
          <p:nvPr/>
        </p:nvSpPr>
        <p:spPr>
          <a:xfrm>
            <a:off x="7543871" y="4093754"/>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65%</a:t>
            </a:r>
          </a:p>
        </p:txBody>
      </p:sp>
      <p:sp>
        <p:nvSpPr>
          <p:cNvPr id="81" name="TextBox 81"/>
          <p:cNvSpPr txBox="1"/>
          <p:nvPr/>
        </p:nvSpPr>
        <p:spPr>
          <a:xfrm>
            <a:off x="7541785" y="5455521"/>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44%</a:t>
            </a:r>
          </a:p>
        </p:txBody>
      </p:sp>
      <p:sp>
        <p:nvSpPr>
          <p:cNvPr id="82" name="TextBox 82"/>
          <p:cNvSpPr txBox="1"/>
          <p:nvPr/>
        </p:nvSpPr>
        <p:spPr>
          <a:xfrm>
            <a:off x="7758581" y="6236507"/>
            <a:ext cx="936717" cy="243656"/>
          </a:xfrm>
          <a:prstGeom prst="rect">
            <a:avLst/>
          </a:prstGeom>
        </p:spPr>
        <p:txBody>
          <a:bodyPr wrap="square" lIns="0" tIns="0" rIns="0" bIns="0" rtlCol="0" anchor="t">
            <a:spAutoFit/>
          </a:bodyPr>
          <a:lstStyle/>
          <a:p>
            <a:pPr algn="ctr">
              <a:lnSpc>
                <a:spcPts val="1927"/>
              </a:lnSpc>
            </a:pPr>
            <a:r>
              <a:rPr lang="en-US" sz="1633" dirty="0">
                <a:solidFill>
                  <a:srgbClr val="FFFFFF"/>
                </a:solidFill>
                <a:latin typeface="Roboto"/>
                <a:ea typeface="Roboto"/>
                <a:cs typeface="Roboto"/>
                <a:sym typeface="Roboto"/>
              </a:rPr>
              <a:t>46,6€/h</a:t>
            </a:r>
          </a:p>
        </p:txBody>
      </p:sp>
      <p:sp>
        <p:nvSpPr>
          <p:cNvPr id="83" name="TextBox 83"/>
          <p:cNvSpPr txBox="1"/>
          <p:nvPr/>
        </p:nvSpPr>
        <p:spPr>
          <a:xfrm>
            <a:off x="8250722" y="6227196"/>
            <a:ext cx="1399669" cy="253131"/>
          </a:xfrm>
          <a:prstGeom prst="rect">
            <a:avLst/>
          </a:prstGeom>
        </p:spPr>
        <p:txBody>
          <a:bodyPr lIns="0" tIns="0" rIns="0" bIns="0" rtlCol="0" anchor="t">
            <a:spAutoFit/>
          </a:bodyPr>
          <a:lstStyle/>
          <a:p>
            <a:pPr algn="ctr">
              <a:lnSpc>
                <a:spcPts val="1927"/>
              </a:lnSpc>
            </a:pPr>
            <a:r>
              <a:rPr lang="en-US" sz="1633" b="1">
                <a:solidFill>
                  <a:srgbClr val="FFFFFF"/>
                </a:solidFill>
                <a:latin typeface="Roboto Bold"/>
                <a:ea typeface="Roboto Bold"/>
                <a:cs typeface="Roboto Bold"/>
                <a:sym typeface="Roboto Bold"/>
              </a:rPr>
              <a:t>-5%</a:t>
            </a:r>
          </a:p>
        </p:txBody>
      </p:sp>
      <p:sp>
        <p:nvSpPr>
          <p:cNvPr id="84" name="TextBox 84"/>
          <p:cNvSpPr txBox="1"/>
          <p:nvPr/>
        </p:nvSpPr>
        <p:spPr>
          <a:xfrm>
            <a:off x="7534028" y="7085695"/>
            <a:ext cx="1754078" cy="350331"/>
          </a:xfrm>
          <a:prstGeom prst="rect">
            <a:avLst/>
          </a:prstGeom>
        </p:spPr>
        <p:txBody>
          <a:bodyPr lIns="0" tIns="0" rIns="0" bIns="0" rtlCol="0" anchor="t">
            <a:spAutoFit/>
          </a:bodyPr>
          <a:lstStyle/>
          <a:p>
            <a:pPr algn="ctr">
              <a:lnSpc>
                <a:spcPts val="2669"/>
              </a:lnSpc>
            </a:pPr>
            <a:r>
              <a:rPr lang="en-US" sz="2261" b="1" dirty="0">
                <a:solidFill>
                  <a:srgbClr val="FFFFFF"/>
                </a:solidFill>
                <a:latin typeface="Roboto Bold"/>
                <a:ea typeface="Roboto Bold"/>
                <a:cs typeface="Roboto Bold"/>
                <a:sym typeface="Roboto Bold"/>
              </a:rPr>
              <a:t>47,9 €/h</a:t>
            </a:r>
          </a:p>
        </p:txBody>
      </p:sp>
      <p:sp>
        <p:nvSpPr>
          <p:cNvPr id="85" name="TextBox 85"/>
          <p:cNvSpPr txBox="1"/>
          <p:nvPr/>
        </p:nvSpPr>
        <p:spPr>
          <a:xfrm>
            <a:off x="7850504" y="7621754"/>
            <a:ext cx="1399669" cy="253131"/>
          </a:xfrm>
          <a:prstGeom prst="rect">
            <a:avLst/>
          </a:prstGeom>
        </p:spPr>
        <p:txBody>
          <a:bodyPr lIns="0" tIns="0" rIns="0" bIns="0" rtlCol="0" anchor="t">
            <a:spAutoFit/>
          </a:bodyPr>
          <a:lstStyle/>
          <a:p>
            <a:pPr algn="ctr">
              <a:lnSpc>
                <a:spcPts val="1927"/>
              </a:lnSpc>
            </a:pPr>
            <a:r>
              <a:rPr lang="en-US" sz="1633" b="1" i="1">
                <a:solidFill>
                  <a:srgbClr val="FFFFFF"/>
                </a:solidFill>
                <a:latin typeface="Roboto Bold Italics"/>
                <a:ea typeface="Roboto Bold Italics"/>
                <a:cs typeface="Roboto Bold Italics"/>
                <a:sym typeface="Roboto Bold Italics"/>
              </a:rPr>
              <a:t>-2%</a:t>
            </a:r>
          </a:p>
        </p:txBody>
      </p:sp>
      <p:grpSp>
        <p:nvGrpSpPr>
          <p:cNvPr id="86" name="Group 86"/>
          <p:cNvGrpSpPr/>
          <p:nvPr/>
        </p:nvGrpSpPr>
        <p:grpSpPr>
          <a:xfrm>
            <a:off x="7980305" y="8117402"/>
            <a:ext cx="877039" cy="768687"/>
            <a:chOff x="0" y="0"/>
            <a:chExt cx="927370" cy="812800"/>
          </a:xfrm>
        </p:grpSpPr>
        <p:sp>
          <p:nvSpPr>
            <p:cNvPr id="87" name="Freeform 8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88" name="TextBox 88"/>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89" name="TextBox 89"/>
          <p:cNvSpPr txBox="1"/>
          <p:nvPr/>
        </p:nvSpPr>
        <p:spPr>
          <a:xfrm>
            <a:off x="7718990" y="8392602"/>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+10%</a:t>
            </a:r>
          </a:p>
        </p:txBody>
      </p:sp>
      <p:sp>
        <p:nvSpPr>
          <p:cNvPr id="90" name="TextBox 90"/>
          <p:cNvSpPr txBox="1"/>
          <p:nvPr/>
        </p:nvSpPr>
        <p:spPr>
          <a:xfrm>
            <a:off x="7746173" y="3475162"/>
            <a:ext cx="1399669" cy="492439"/>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Buenos clientes</a:t>
            </a:r>
          </a:p>
        </p:txBody>
      </p:sp>
      <p:grpSp>
        <p:nvGrpSpPr>
          <p:cNvPr id="91" name="Group 91"/>
          <p:cNvGrpSpPr/>
          <p:nvPr/>
        </p:nvGrpSpPr>
        <p:grpSpPr>
          <a:xfrm>
            <a:off x="10104677" y="2190179"/>
            <a:ext cx="1379983" cy="760691"/>
            <a:chOff x="0" y="0"/>
            <a:chExt cx="2814940" cy="1551686"/>
          </a:xfrm>
        </p:grpSpPr>
        <p:sp>
          <p:nvSpPr>
            <p:cNvPr id="92" name="Freeform 92"/>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93" name="AutoShape 93"/>
          <p:cNvSpPr/>
          <p:nvPr/>
        </p:nvSpPr>
        <p:spPr>
          <a:xfrm flipV="1">
            <a:off x="9726083" y="2116249"/>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94" name="AutoShape 94"/>
          <p:cNvSpPr/>
          <p:nvPr/>
        </p:nvSpPr>
        <p:spPr>
          <a:xfrm flipV="1">
            <a:off x="11882940" y="2116249"/>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95" name="Group 95"/>
          <p:cNvGrpSpPr/>
          <p:nvPr/>
        </p:nvGrpSpPr>
        <p:grpSpPr>
          <a:xfrm>
            <a:off x="10210404" y="3202222"/>
            <a:ext cx="1184044" cy="1448148"/>
            <a:chOff x="0" y="0"/>
            <a:chExt cx="348985" cy="426827"/>
          </a:xfrm>
        </p:grpSpPr>
        <p:sp>
          <p:nvSpPr>
            <p:cNvPr id="96" name="Freeform 96"/>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97" name="TextBox 97"/>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98" name="Group 98"/>
          <p:cNvGrpSpPr/>
          <p:nvPr/>
        </p:nvGrpSpPr>
        <p:grpSpPr>
          <a:xfrm>
            <a:off x="10120192" y="3471289"/>
            <a:ext cx="1364469" cy="532568"/>
            <a:chOff x="0" y="0"/>
            <a:chExt cx="402164" cy="156969"/>
          </a:xfrm>
        </p:grpSpPr>
        <p:sp>
          <p:nvSpPr>
            <p:cNvPr id="99" name="Freeform 99"/>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00" name="TextBox 100"/>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101" name="Group 101"/>
          <p:cNvGrpSpPr/>
          <p:nvPr/>
        </p:nvGrpSpPr>
        <p:grpSpPr>
          <a:xfrm>
            <a:off x="10202647" y="5309217"/>
            <a:ext cx="1184044" cy="1019024"/>
            <a:chOff x="0" y="0"/>
            <a:chExt cx="348985" cy="300347"/>
          </a:xfrm>
        </p:grpSpPr>
        <p:sp>
          <p:nvSpPr>
            <p:cNvPr id="102" name="Freeform 102"/>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03" name="TextBox 103"/>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104" name="Group 104"/>
          <p:cNvGrpSpPr/>
          <p:nvPr/>
        </p:nvGrpSpPr>
        <p:grpSpPr>
          <a:xfrm>
            <a:off x="10056902" y="5975807"/>
            <a:ext cx="877039" cy="768687"/>
            <a:chOff x="0" y="0"/>
            <a:chExt cx="927370" cy="812800"/>
          </a:xfrm>
        </p:grpSpPr>
        <p:sp>
          <p:nvSpPr>
            <p:cNvPr id="105" name="Freeform 10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06" name="TextBox 106"/>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107" name="Group 107"/>
          <p:cNvGrpSpPr/>
          <p:nvPr/>
        </p:nvGrpSpPr>
        <p:grpSpPr>
          <a:xfrm>
            <a:off x="10495421" y="6181267"/>
            <a:ext cx="1184044" cy="396966"/>
            <a:chOff x="0" y="0"/>
            <a:chExt cx="348985" cy="117002"/>
          </a:xfrm>
        </p:grpSpPr>
        <p:sp>
          <p:nvSpPr>
            <p:cNvPr id="108" name="Freeform 108"/>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09" name="TextBox 109"/>
            <p:cNvSpPr txBox="1"/>
            <p:nvPr/>
          </p:nvSpPr>
          <p:spPr>
            <a:xfrm>
              <a:off x="0" y="9525"/>
              <a:ext cx="348985" cy="107477"/>
            </a:xfrm>
            <a:prstGeom prst="rect">
              <a:avLst/>
            </a:prstGeom>
          </p:spPr>
          <p:txBody>
            <a:bodyPr lIns="67282" tIns="67282" rIns="67282" bIns="67282" rtlCol="0" anchor="ctr"/>
            <a:lstStyle/>
            <a:p>
              <a:pPr algn="ctr">
                <a:lnSpc>
                  <a:spcPts val="1445"/>
                </a:lnSpc>
              </a:pPr>
              <a:endParaRPr/>
            </a:p>
          </p:txBody>
        </p:sp>
      </p:grpSp>
      <p:grpSp>
        <p:nvGrpSpPr>
          <p:cNvPr id="110" name="Group 110"/>
          <p:cNvGrpSpPr/>
          <p:nvPr/>
        </p:nvGrpSpPr>
        <p:grpSpPr>
          <a:xfrm>
            <a:off x="10094834" y="6995845"/>
            <a:ext cx="1379983" cy="575915"/>
            <a:chOff x="0" y="0"/>
            <a:chExt cx="2814940" cy="1174772"/>
          </a:xfrm>
        </p:grpSpPr>
        <p:sp>
          <p:nvSpPr>
            <p:cNvPr id="111" name="Freeform 111"/>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12" name="Group 112"/>
          <p:cNvGrpSpPr/>
          <p:nvPr/>
        </p:nvGrpSpPr>
        <p:grpSpPr>
          <a:xfrm>
            <a:off x="10210404" y="7601458"/>
            <a:ext cx="345701" cy="345701"/>
            <a:chOff x="0" y="0"/>
            <a:chExt cx="812800" cy="812800"/>
          </a:xfrm>
        </p:grpSpPr>
        <p:sp>
          <p:nvSpPr>
            <p:cNvPr id="113" name="Freeform 113"/>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E6BB16"/>
            </a:solidFill>
          </p:spPr>
          <p:txBody>
            <a:bodyPr/>
            <a:lstStyle/>
            <a:p>
              <a:endParaRPr lang="es-ES"/>
            </a:p>
          </p:txBody>
        </p:sp>
        <p:sp>
          <p:nvSpPr>
            <p:cNvPr id="114" name="TextBox 114"/>
            <p:cNvSpPr txBox="1"/>
            <p:nvPr/>
          </p:nvSpPr>
          <p:spPr>
            <a:xfrm>
              <a:off x="203200" y="19050"/>
              <a:ext cx="406400" cy="692150"/>
            </a:xfrm>
            <a:prstGeom prst="rect">
              <a:avLst/>
            </a:prstGeom>
          </p:spPr>
          <p:txBody>
            <a:bodyPr lIns="67282" tIns="67282" rIns="67282" bIns="67282" rtlCol="0" anchor="ctr"/>
            <a:lstStyle/>
            <a:p>
              <a:pPr algn="ctr">
                <a:lnSpc>
                  <a:spcPts val="1488"/>
                </a:lnSpc>
              </a:pPr>
              <a:endParaRPr/>
            </a:p>
          </p:txBody>
        </p:sp>
      </p:grpSp>
      <p:sp>
        <p:nvSpPr>
          <p:cNvPr id="115" name="TextBox 115"/>
          <p:cNvSpPr txBox="1"/>
          <p:nvPr/>
        </p:nvSpPr>
        <p:spPr>
          <a:xfrm>
            <a:off x="9927473" y="2379687"/>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78%</a:t>
            </a:r>
          </a:p>
        </p:txBody>
      </p:sp>
      <p:sp>
        <p:nvSpPr>
          <p:cNvPr id="116" name="TextBox 116"/>
          <p:cNvSpPr txBox="1"/>
          <p:nvPr/>
        </p:nvSpPr>
        <p:spPr>
          <a:xfrm>
            <a:off x="9927473" y="4115018"/>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8%</a:t>
            </a:r>
          </a:p>
        </p:txBody>
      </p:sp>
      <p:sp>
        <p:nvSpPr>
          <p:cNvPr id="117" name="TextBox 117"/>
          <p:cNvSpPr txBox="1"/>
          <p:nvPr/>
        </p:nvSpPr>
        <p:spPr>
          <a:xfrm>
            <a:off x="9925387" y="5476784"/>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66%</a:t>
            </a:r>
          </a:p>
        </p:txBody>
      </p:sp>
      <p:sp>
        <p:nvSpPr>
          <p:cNvPr id="118" name="TextBox 118"/>
          <p:cNvSpPr txBox="1"/>
          <p:nvPr/>
        </p:nvSpPr>
        <p:spPr>
          <a:xfrm>
            <a:off x="9795586" y="6263623"/>
            <a:ext cx="1399669" cy="253131"/>
          </a:xfrm>
          <a:prstGeom prst="rect">
            <a:avLst/>
          </a:prstGeom>
        </p:spPr>
        <p:txBody>
          <a:bodyPr lIns="0" tIns="0" rIns="0" bIns="0" rtlCol="0" anchor="t">
            <a:spAutoFit/>
          </a:bodyPr>
          <a:lstStyle/>
          <a:p>
            <a:pPr algn="ctr">
              <a:lnSpc>
                <a:spcPts val="1927"/>
              </a:lnSpc>
            </a:pPr>
            <a:r>
              <a:rPr lang="en-US" sz="1633" dirty="0">
                <a:solidFill>
                  <a:srgbClr val="FFFFFF"/>
                </a:solidFill>
                <a:latin typeface="Roboto"/>
                <a:ea typeface="Roboto"/>
                <a:cs typeface="Roboto"/>
                <a:sym typeface="Roboto"/>
              </a:rPr>
              <a:t>41,3€/h</a:t>
            </a:r>
          </a:p>
        </p:txBody>
      </p:sp>
      <p:sp>
        <p:nvSpPr>
          <p:cNvPr id="119" name="TextBox 119"/>
          <p:cNvSpPr txBox="1"/>
          <p:nvPr/>
        </p:nvSpPr>
        <p:spPr>
          <a:xfrm>
            <a:off x="10634324" y="6248459"/>
            <a:ext cx="1399669" cy="253131"/>
          </a:xfrm>
          <a:prstGeom prst="rect">
            <a:avLst/>
          </a:prstGeom>
        </p:spPr>
        <p:txBody>
          <a:bodyPr lIns="0" tIns="0" rIns="0" bIns="0" rtlCol="0" anchor="t">
            <a:spAutoFit/>
          </a:bodyPr>
          <a:lstStyle/>
          <a:p>
            <a:pPr algn="ctr">
              <a:lnSpc>
                <a:spcPts val="1927"/>
              </a:lnSpc>
            </a:pPr>
            <a:r>
              <a:rPr lang="en-US" sz="1633" b="1">
                <a:solidFill>
                  <a:srgbClr val="FFFFFF"/>
                </a:solidFill>
                <a:latin typeface="Roboto Bold"/>
                <a:ea typeface="Roboto Bold"/>
                <a:cs typeface="Roboto Bold"/>
                <a:sym typeface="Roboto Bold"/>
              </a:rPr>
              <a:t>-16%</a:t>
            </a:r>
          </a:p>
        </p:txBody>
      </p:sp>
      <p:sp>
        <p:nvSpPr>
          <p:cNvPr id="120" name="TextBox 120"/>
          <p:cNvSpPr txBox="1"/>
          <p:nvPr/>
        </p:nvSpPr>
        <p:spPr>
          <a:xfrm>
            <a:off x="9917630" y="7106958"/>
            <a:ext cx="1754078" cy="350331"/>
          </a:xfrm>
          <a:prstGeom prst="rect">
            <a:avLst/>
          </a:prstGeom>
        </p:spPr>
        <p:txBody>
          <a:bodyPr lIns="0" tIns="0" rIns="0" bIns="0" rtlCol="0" anchor="t">
            <a:spAutoFit/>
          </a:bodyPr>
          <a:lstStyle/>
          <a:p>
            <a:pPr algn="ctr">
              <a:lnSpc>
                <a:spcPts val="2669"/>
              </a:lnSpc>
            </a:pPr>
            <a:r>
              <a:rPr lang="en-US" sz="2261" b="1" dirty="0">
                <a:solidFill>
                  <a:srgbClr val="FFFFFF"/>
                </a:solidFill>
                <a:latin typeface="Roboto Bold"/>
                <a:ea typeface="Roboto Bold"/>
                <a:cs typeface="Roboto Bold"/>
                <a:sym typeface="Roboto Bold"/>
              </a:rPr>
              <a:t>46,3 €/h</a:t>
            </a:r>
          </a:p>
        </p:txBody>
      </p:sp>
      <p:sp>
        <p:nvSpPr>
          <p:cNvPr id="121" name="TextBox 121"/>
          <p:cNvSpPr txBox="1"/>
          <p:nvPr/>
        </p:nvSpPr>
        <p:spPr>
          <a:xfrm>
            <a:off x="10234106" y="7643018"/>
            <a:ext cx="1399669" cy="253131"/>
          </a:xfrm>
          <a:prstGeom prst="rect">
            <a:avLst/>
          </a:prstGeom>
        </p:spPr>
        <p:txBody>
          <a:bodyPr lIns="0" tIns="0" rIns="0" bIns="0" rtlCol="0" anchor="t">
            <a:spAutoFit/>
          </a:bodyPr>
          <a:lstStyle/>
          <a:p>
            <a:pPr algn="ctr">
              <a:lnSpc>
                <a:spcPts val="1927"/>
              </a:lnSpc>
            </a:pPr>
            <a:r>
              <a:rPr lang="en-US" sz="1633" b="1" i="1">
                <a:solidFill>
                  <a:srgbClr val="FFFFFF"/>
                </a:solidFill>
                <a:latin typeface="Roboto Bold Italics"/>
                <a:ea typeface="Roboto Bold Italics"/>
                <a:cs typeface="Roboto Bold Italics"/>
                <a:sym typeface="Roboto Bold Italics"/>
              </a:rPr>
              <a:t>-5%</a:t>
            </a:r>
          </a:p>
        </p:txBody>
      </p:sp>
      <p:grpSp>
        <p:nvGrpSpPr>
          <p:cNvPr id="122" name="Group 122"/>
          <p:cNvGrpSpPr/>
          <p:nvPr/>
        </p:nvGrpSpPr>
        <p:grpSpPr>
          <a:xfrm>
            <a:off x="10363907" y="8138665"/>
            <a:ext cx="877039" cy="768687"/>
            <a:chOff x="0" y="0"/>
            <a:chExt cx="927370" cy="812800"/>
          </a:xfrm>
        </p:grpSpPr>
        <p:sp>
          <p:nvSpPr>
            <p:cNvPr id="123" name="Freeform 123"/>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24" name="TextBox 124"/>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125" name="TextBox 125"/>
          <p:cNvSpPr txBox="1"/>
          <p:nvPr/>
        </p:nvSpPr>
        <p:spPr>
          <a:xfrm>
            <a:off x="10102591" y="8413866"/>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+8%</a:t>
            </a:r>
          </a:p>
        </p:txBody>
      </p:sp>
      <p:sp>
        <p:nvSpPr>
          <p:cNvPr id="126" name="TextBox 126"/>
          <p:cNvSpPr txBox="1"/>
          <p:nvPr/>
        </p:nvSpPr>
        <p:spPr>
          <a:xfrm>
            <a:off x="10104677" y="3606282"/>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Renting/flotas</a:t>
            </a:r>
          </a:p>
        </p:txBody>
      </p:sp>
      <p:grpSp>
        <p:nvGrpSpPr>
          <p:cNvPr id="127" name="Group 127"/>
          <p:cNvGrpSpPr/>
          <p:nvPr/>
        </p:nvGrpSpPr>
        <p:grpSpPr>
          <a:xfrm>
            <a:off x="12488279" y="2168915"/>
            <a:ext cx="1379983" cy="760691"/>
            <a:chOff x="0" y="0"/>
            <a:chExt cx="2814940" cy="1551686"/>
          </a:xfrm>
        </p:grpSpPr>
        <p:sp>
          <p:nvSpPr>
            <p:cNvPr id="128" name="Freeform 128"/>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129" name="AutoShape 129"/>
          <p:cNvSpPr/>
          <p:nvPr/>
        </p:nvSpPr>
        <p:spPr>
          <a:xfrm flipV="1">
            <a:off x="12109685"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130" name="AutoShape 130"/>
          <p:cNvSpPr/>
          <p:nvPr/>
        </p:nvSpPr>
        <p:spPr>
          <a:xfrm flipV="1">
            <a:off x="14266542" y="2094985"/>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131" name="Group 131"/>
          <p:cNvGrpSpPr/>
          <p:nvPr/>
        </p:nvGrpSpPr>
        <p:grpSpPr>
          <a:xfrm>
            <a:off x="12594006" y="3180958"/>
            <a:ext cx="1184044" cy="1448148"/>
            <a:chOff x="0" y="0"/>
            <a:chExt cx="348985" cy="426827"/>
          </a:xfrm>
        </p:grpSpPr>
        <p:sp>
          <p:nvSpPr>
            <p:cNvPr id="132" name="Freeform 132"/>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133" name="TextBox 133"/>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134" name="Group 134"/>
          <p:cNvGrpSpPr/>
          <p:nvPr/>
        </p:nvGrpSpPr>
        <p:grpSpPr>
          <a:xfrm>
            <a:off x="12503794" y="3450026"/>
            <a:ext cx="1364469" cy="532568"/>
            <a:chOff x="0" y="0"/>
            <a:chExt cx="402164" cy="156969"/>
          </a:xfrm>
        </p:grpSpPr>
        <p:sp>
          <p:nvSpPr>
            <p:cNvPr id="135" name="Freeform 135"/>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36" name="TextBox 136"/>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sp>
        <p:nvSpPr>
          <p:cNvPr id="137" name="TextBox 137"/>
          <p:cNvSpPr txBox="1"/>
          <p:nvPr/>
        </p:nvSpPr>
        <p:spPr>
          <a:xfrm>
            <a:off x="12311075" y="2348898"/>
            <a:ext cx="1754078" cy="309873"/>
          </a:xfrm>
          <a:prstGeom prst="rect">
            <a:avLst/>
          </a:prstGeom>
        </p:spPr>
        <p:txBody>
          <a:bodyPr lIns="0" tIns="0" rIns="0" bIns="0" rtlCol="0" anchor="t">
            <a:spAutoFit/>
          </a:bodyPr>
          <a:lstStyle/>
          <a:p>
            <a:pPr algn="ctr">
              <a:lnSpc>
                <a:spcPts val="2384"/>
              </a:lnSpc>
            </a:pPr>
            <a:r>
              <a:rPr lang="en-US" sz="2020" b="1">
                <a:solidFill>
                  <a:srgbClr val="FFFFFF"/>
                </a:solidFill>
                <a:latin typeface="Roboto Bold"/>
                <a:ea typeface="Roboto Bold"/>
                <a:cs typeface="Roboto Bold"/>
                <a:sym typeface="Roboto Bold"/>
              </a:rPr>
              <a:t>No aplica</a:t>
            </a:r>
          </a:p>
        </p:txBody>
      </p:sp>
      <p:sp>
        <p:nvSpPr>
          <p:cNvPr id="138" name="TextBox 138"/>
          <p:cNvSpPr txBox="1"/>
          <p:nvPr/>
        </p:nvSpPr>
        <p:spPr>
          <a:xfrm>
            <a:off x="12311075" y="4093754"/>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_</a:t>
            </a:r>
          </a:p>
        </p:txBody>
      </p:sp>
      <p:sp>
        <p:nvSpPr>
          <p:cNvPr id="139" name="TextBox 139"/>
          <p:cNvSpPr txBox="1"/>
          <p:nvPr/>
        </p:nvSpPr>
        <p:spPr>
          <a:xfrm>
            <a:off x="12488279" y="3585019"/>
            <a:ext cx="1399669" cy="253057"/>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Aseguradora</a:t>
            </a:r>
          </a:p>
        </p:txBody>
      </p:sp>
      <p:grpSp>
        <p:nvGrpSpPr>
          <p:cNvPr id="140" name="Group 140"/>
          <p:cNvGrpSpPr/>
          <p:nvPr/>
        </p:nvGrpSpPr>
        <p:grpSpPr>
          <a:xfrm>
            <a:off x="14871881" y="2190179"/>
            <a:ext cx="1379983" cy="760691"/>
            <a:chOff x="0" y="0"/>
            <a:chExt cx="2814940" cy="1551686"/>
          </a:xfrm>
        </p:grpSpPr>
        <p:sp>
          <p:nvSpPr>
            <p:cNvPr id="141" name="Freeform 141"/>
            <p:cNvSpPr/>
            <p:nvPr/>
          </p:nvSpPr>
          <p:spPr>
            <a:xfrm>
              <a:off x="0" y="0"/>
              <a:ext cx="2814940" cy="1551686"/>
            </a:xfrm>
            <a:custGeom>
              <a:avLst/>
              <a:gdLst/>
              <a:ahLst/>
              <a:cxnLst/>
              <a:rect l="l" t="t" r="r" b="b"/>
              <a:pathLst>
                <a:path w="2814940" h="1551686">
                  <a:moveTo>
                    <a:pt x="0" y="0"/>
                  </a:moveTo>
                  <a:lnTo>
                    <a:pt x="0" y="1551686"/>
                  </a:lnTo>
                  <a:lnTo>
                    <a:pt x="2814940" y="1551686"/>
                  </a:lnTo>
                  <a:lnTo>
                    <a:pt x="2814940" y="0"/>
                  </a:lnTo>
                  <a:lnTo>
                    <a:pt x="0" y="0"/>
                  </a:lnTo>
                  <a:close/>
                  <a:moveTo>
                    <a:pt x="2753980" y="1490726"/>
                  </a:moveTo>
                  <a:lnTo>
                    <a:pt x="59690" y="1490726"/>
                  </a:lnTo>
                  <a:lnTo>
                    <a:pt x="59690" y="59690"/>
                  </a:lnTo>
                  <a:lnTo>
                    <a:pt x="2753980" y="59690"/>
                  </a:lnTo>
                  <a:lnTo>
                    <a:pt x="2753980" y="1490726"/>
                  </a:lnTo>
                  <a:close/>
                </a:path>
              </a:pathLst>
            </a:custGeom>
            <a:solidFill>
              <a:srgbClr val="009CDF"/>
            </a:solidFill>
          </p:spPr>
          <p:txBody>
            <a:bodyPr/>
            <a:lstStyle/>
            <a:p>
              <a:endParaRPr lang="es-ES"/>
            </a:p>
          </p:txBody>
        </p:sp>
      </p:grpSp>
      <p:sp>
        <p:nvSpPr>
          <p:cNvPr id="142" name="AutoShape 142"/>
          <p:cNvSpPr/>
          <p:nvPr/>
        </p:nvSpPr>
        <p:spPr>
          <a:xfrm flipV="1">
            <a:off x="14493287" y="2116249"/>
            <a:ext cx="0" cy="6618442"/>
          </a:xfrm>
          <a:prstGeom prst="line">
            <a:avLst/>
          </a:prstGeom>
          <a:ln w="47625" cap="flat">
            <a:solidFill>
              <a:srgbClr val="FFFFFF"/>
            </a:solidFill>
            <a:prstDash val="sysDot"/>
            <a:headEnd type="none" w="sm" len="sm"/>
            <a:tailEnd type="none" w="sm" len="sm"/>
          </a:ln>
        </p:spPr>
        <p:txBody>
          <a:bodyPr/>
          <a:lstStyle/>
          <a:p>
            <a:endParaRPr lang="es-ES"/>
          </a:p>
        </p:txBody>
      </p:sp>
      <p:sp>
        <p:nvSpPr>
          <p:cNvPr id="143" name="AutoShape 143"/>
          <p:cNvSpPr/>
          <p:nvPr/>
        </p:nvSpPr>
        <p:spPr>
          <a:xfrm flipV="1">
            <a:off x="16650144" y="2116249"/>
            <a:ext cx="0" cy="6618442"/>
          </a:xfrm>
          <a:prstGeom prst="line">
            <a:avLst/>
          </a:prstGeom>
          <a:ln w="47625" cap="flat">
            <a:solidFill>
              <a:srgbClr val="FFFFFF"/>
            </a:solidFill>
            <a:prstDash val="sysDot"/>
            <a:headEnd type="none" w="sm" len="sm"/>
            <a:tailEnd type="none" w="sm" len="sm"/>
          </a:ln>
        </p:spPr>
        <p:txBody>
          <a:bodyPr/>
          <a:lstStyle/>
          <a:p>
            <a:endParaRPr lang="es-ES"/>
          </a:p>
        </p:txBody>
      </p:sp>
      <p:grpSp>
        <p:nvGrpSpPr>
          <p:cNvPr id="144" name="Group 144"/>
          <p:cNvGrpSpPr/>
          <p:nvPr/>
        </p:nvGrpSpPr>
        <p:grpSpPr>
          <a:xfrm>
            <a:off x="14977608" y="3202222"/>
            <a:ext cx="1184044" cy="1448148"/>
            <a:chOff x="0" y="0"/>
            <a:chExt cx="348985" cy="426827"/>
          </a:xfrm>
        </p:grpSpPr>
        <p:sp>
          <p:nvSpPr>
            <p:cNvPr id="145" name="Freeform 145"/>
            <p:cNvSpPr/>
            <p:nvPr/>
          </p:nvSpPr>
          <p:spPr>
            <a:xfrm>
              <a:off x="0" y="0"/>
              <a:ext cx="348985" cy="426827"/>
            </a:xfrm>
            <a:custGeom>
              <a:avLst/>
              <a:gdLst/>
              <a:ahLst/>
              <a:cxnLst/>
              <a:rect l="l" t="t" r="r" b="b"/>
              <a:pathLst>
                <a:path w="348985" h="426827">
                  <a:moveTo>
                    <a:pt x="174493" y="0"/>
                  </a:moveTo>
                  <a:lnTo>
                    <a:pt x="174493" y="0"/>
                  </a:lnTo>
                  <a:cubicBezTo>
                    <a:pt x="270862" y="0"/>
                    <a:pt x="348985" y="78123"/>
                    <a:pt x="348985" y="174493"/>
                  </a:cubicBezTo>
                  <a:lnTo>
                    <a:pt x="348985" y="252335"/>
                  </a:lnTo>
                  <a:cubicBezTo>
                    <a:pt x="348985" y="348704"/>
                    <a:pt x="270862" y="426827"/>
                    <a:pt x="174493" y="426827"/>
                  </a:cubicBezTo>
                  <a:lnTo>
                    <a:pt x="174493" y="426827"/>
                  </a:lnTo>
                  <a:cubicBezTo>
                    <a:pt x="78123" y="426827"/>
                    <a:pt x="0" y="348704"/>
                    <a:pt x="0" y="252335"/>
                  </a:cubicBezTo>
                  <a:lnTo>
                    <a:pt x="0" y="174493"/>
                  </a:lnTo>
                  <a:cubicBezTo>
                    <a:pt x="0" y="78123"/>
                    <a:pt x="78123" y="0"/>
                    <a:pt x="174493" y="0"/>
                  </a:cubicBezTo>
                  <a:close/>
                </a:path>
              </a:pathLst>
            </a:custGeom>
            <a:solidFill>
              <a:srgbClr val="F59423"/>
            </a:solidFill>
          </p:spPr>
          <p:txBody>
            <a:bodyPr/>
            <a:lstStyle/>
            <a:p>
              <a:endParaRPr lang="es-ES"/>
            </a:p>
          </p:txBody>
        </p:sp>
        <p:sp>
          <p:nvSpPr>
            <p:cNvPr id="146" name="TextBox 146"/>
            <p:cNvSpPr txBox="1"/>
            <p:nvPr/>
          </p:nvSpPr>
          <p:spPr>
            <a:xfrm>
              <a:off x="0" y="9525"/>
              <a:ext cx="348985" cy="417302"/>
            </a:xfrm>
            <a:prstGeom prst="rect">
              <a:avLst/>
            </a:prstGeom>
          </p:spPr>
          <p:txBody>
            <a:bodyPr lIns="67282" tIns="67282" rIns="67282" bIns="67282" rtlCol="0" anchor="ctr"/>
            <a:lstStyle/>
            <a:p>
              <a:pPr algn="ctr">
                <a:lnSpc>
                  <a:spcPts val="1445"/>
                </a:lnSpc>
              </a:pPr>
              <a:endParaRPr/>
            </a:p>
          </p:txBody>
        </p:sp>
      </p:grpSp>
      <p:grpSp>
        <p:nvGrpSpPr>
          <p:cNvPr id="147" name="Group 147"/>
          <p:cNvGrpSpPr/>
          <p:nvPr/>
        </p:nvGrpSpPr>
        <p:grpSpPr>
          <a:xfrm>
            <a:off x="14887395" y="3471289"/>
            <a:ext cx="1364469" cy="532568"/>
            <a:chOff x="0" y="0"/>
            <a:chExt cx="402164" cy="156969"/>
          </a:xfrm>
        </p:grpSpPr>
        <p:sp>
          <p:nvSpPr>
            <p:cNvPr id="148" name="Freeform 148"/>
            <p:cNvSpPr/>
            <p:nvPr/>
          </p:nvSpPr>
          <p:spPr>
            <a:xfrm>
              <a:off x="0" y="0"/>
              <a:ext cx="402164" cy="156969"/>
            </a:xfrm>
            <a:custGeom>
              <a:avLst/>
              <a:gdLst/>
              <a:ahLst/>
              <a:cxnLst/>
              <a:rect l="l" t="t" r="r" b="b"/>
              <a:pathLst>
                <a:path w="402164" h="156969">
                  <a:moveTo>
                    <a:pt x="78485" y="0"/>
                  </a:moveTo>
                  <a:lnTo>
                    <a:pt x="323679" y="0"/>
                  </a:lnTo>
                  <a:cubicBezTo>
                    <a:pt x="344494" y="0"/>
                    <a:pt x="364457" y="8269"/>
                    <a:pt x="379176" y="22988"/>
                  </a:cubicBezTo>
                  <a:cubicBezTo>
                    <a:pt x="393895" y="37706"/>
                    <a:pt x="402164" y="57669"/>
                    <a:pt x="402164" y="78485"/>
                  </a:cubicBezTo>
                  <a:lnTo>
                    <a:pt x="402164" y="78485"/>
                  </a:lnTo>
                  <a:cubicBezTo>
                    <a:pt x="402164" y="121830"/>
                    <a:pt x="367025" y="156969"/>
                    <a:pt x="323679" y="156969"/>
                  </a:cubicBezTo>
                  <a:lnTo>
                    <a:pt x="78485" y="156969"/>
                  </a:lnTo>
                  <a:cubicBezTo>
                    <a:pt x="57669" y="156969"/>
                    <a:pt x="37706" y="148700"/>
                    <a:pt x="22988" y="133982"/>
                  </a:cubicBezTo>
                  <a:cubicBezTo>
                    <a:pt x="8269" y="119263"/>
                    <a:pt x="0" y="99300"/>
                    <a:pt x="0" y="78485"/>
                  </a:cubicBezTo>
                  <a:lnTo>
                    <a:pt x="0" y="78485"/>
                  </a:lnTo>
                  <a:cubicBezTo>
                    <a:pt x="0" y="57669"/>
                    <a:pt x="8269" y="37706"/>
                    <a:pt x="22988" y="22988"/>
                  </a:cubicBezTo>
                  <a:cubicBezTo>
                    <a:pt x="37706" y="8269"/>
                    <a:pt x="57669" y="0"/>
                    <a:pt x="78485" y="0"/>
                  </a:cubicBezTo>
                  <a:close/>
                </a:path>
              </a:pathLst>
            </a:custGeom>
            <a:solidFill>
              <a:srgbClr val="A7531F"/>
            </a:solidFill>
          </p:spPr>
          <p:txBody>
            <a:bodyPr/>
            <a:lstStyle/>
            <a:p>
              <a:endParaRPr lang="es-ES"/>
            </a:p>
          </p:txBody>
        </p:sp>
        <p:sp>
          <p:nvSpPr>
            <p:cNvPr id="149" name="TextBox 149"/>
            <p:cNvSpPr txBox="1"/>
            <p:nvPr/>
          </p:nvSpPr>
          <p:spPr>
            <a:xfrm>
              <a:off x="0" y="9525"/>
              <a:ext cx="402164" cy="147444"/>
            </a:xfrm>
            <a:prstGeom prst="rect">
              <a:avLst/>
            </a:prstGeom>
          </p:spPr>
          <p:txBody>
            <a:bodyPr lIns="67282" tIns="67282" rIns="67282" bIns="67282" rtlCol="0" anchor="ctr"/>
            <a:lstStyle/>
            <a:p>
              <a:pPr algn="ctr">
                <a:lnSpc>
                  <a:spcPts val="1445"/>
                </a:lnSpc>
              </a:pPr>
              <a:endParaRPr/>
            </a:p>
          </p:txBody>
        </p:sp>
      </p:grpSp>
      <p:grpSp>
        <p:nvGrpSpPr>
          <p:cNvPr id="150" name="Group 150"/>
          <p:cNvGrpSpPr/>
          <p:nvPr/>
        </p:nvGrpSpPr>
        <p:grpSpPr>
          <a:xfrm>
            <a:off x="14969850" y="5309217"/>
            <a:ext cx="1184044" cy="1019024"/>
            <a:chOff x="0" y="0"/>
            <a:chExt cx="348985" cy="300347"/>
          </a:xfrm>
        </p:grpSpPr>
        <p:sp>
          <p:nvSpPr>
            <p:cNvPr id="151" name="Freeform 151"/>
            <p:cNvSpPr/>
            <p:nvPr/>
          </p:nvSpPr>
          <p:spPr>
            <a:xfrm>
              <a:off x="0" y="0"/>
              <a:ext cx="348985" cy="300347"/>
            </a:xfrm>
            <a:custGeom>
              <a:avLst/>
              <a:gdLst/>
              <a:ahLst/>
              <a:cxnLst/>
              <a:rect l="l" t="t" r="r" b="b"/>
              <a:pathLst>
                <a:path w="348985" h="300347">
                  <a:moveTo>
                    <a:pt x="150174" y="0"/>
                  </a:moveTo>
                  <a:lnTo>
                    <a:pt x="198812" y="0"/>
                  </a:lnTo>
                  <a:cubicBezTo>
                    <a:pt x="281750" y="0"/>
                    <a:pt x="348985" y="67235"/>
                    <a:pt x="348985" y="150174"/>
                  </a:cubicBezTo>
                  <a:lnTo>
                    <a:pt x="348985" y="150174"/>
                  </a:lnTo>
                  <a:cubicBezTo>
                    <a:pt x="348985" y="190002"/>
                    <a:pt x="333163" y="228199"/>
                    <a:pt x="305000" y="256363"/>
                  </a:cubicBezTo>
                  <a:cubicBezTo>
                    <a:pt x="276837" y="284526"/>
                    <a:pt x="238640" y="300347"/>
                    <a:pt x="198812" y="300347"/>
                  </a:cubicBezTo>
                  <a:lnTo>
                    <a:pt x="150174" y="300347"/>
                  </a:lnTo>
                  <a:cubicBezTo>
                    <a:pt x="67235" y="300347"/>
                    <a:pt x="0" y="233112"/>
                    <a:pt x="0" y="150174"/>
                  </a:cubicBezTo>
                  <a:lnTo>
                    <a:pt x="0" y="150174"/>
                  </a:lnTo>
                  <a:cubicBezTo>
                    <a:pt x="0" y="67235"/>
                    <a:pt x="67235" y="0"/>
                    <a:pt x="150174" y="0"/>
                  </a:cubicBezTo>
                  <a:close/>
                </a:path>
              </a:pathLst>
            </a:custGeom>
            <a:solidFill>
              <a:srgbClr val="369AA6"/>
            </a:solidFill>
          </p:spPr>
          <p:txBody>
            <a:bodyPr/>
            <a:lstStyle/>
            <a:p>
              <a:endParaRPr lang="es-ES"/>
            </a:p>
          </p:txBody>
        </p:sp>
        <p:sp>
          <p:nvSpPr>
            <p:cNvPr id="152" name="TextBox 152"/>
            <p:cNvSpPr txBox="1"/>
            <p:nvPr/>
          </p:nvSpPr>
          <p:spPr>
            <a:xfrm>
              <a:off x="0" y="9525"/>
              <a:ext cx="348985" cy="290822"/>
            </a:xfrm>
            <a:prstGeom prst="rect">
              <a:avLst/>
            </a:prstGeom>
          </p:spPr>
          <p:txBody>
            <a:bodyPr lIns="67282" tIns="67282" rIns="67282" bIns="67282" rtlCol="0" anchor="ctr"/>
            <a:lstStyle/>
            <a:p>
              <a:pPr algn="ctr">
                <a:lnSpc>
                  <a:spcPts val="1445"/>
                </a:lnSpc>
              </a:pPr>
              <a:endParaRPr/>
            </a:p>
          </p:txBody>
        </p:sp>
      </p:grpSp>
      <p:grpSp>
        <p:nvGrpSpPr>
          <p:cNvPr id="153" name="Group 153"/>
          <p:cNvGrpSpPr/>
          <p:nvPr/>
        </p:nvGrpSpPr>
        <p:grpSpPr>
          <a:xfrm>
            <a:off x="14824105" y="5975807"/>
            <a:ext cx="877039" cy="768687"/>
            <a:chOff x="0" y="0"/>
            <a:chExt cx="927370" cy="812800"/>
          </a:xfrm>
        </p:grpSpPr>
        <p:sp>
          <p:nvSpPr>
            <p:cNvPr id="154" name="Freeform 15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506E9A"/>
            </a:solidFill>
          </p:spPr>
          <p:txBody>
            <a:bodyPr/>
            <a:lstStyle/>
            <a:p>
              <a:endParaRPr lang="es-ES"/>
            </a:p>
          </p:txBody>
        </p:sp>
        <p:sp>
          <p:nvSpPr>
            <p:cNvPr id="155" name="TextBox 155"/>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grpSp>
        <p:nvGrpSpPr>
          <p:cNvPr id="156" name="Group 156"/>
          <p:cNvGrpSpPr/>
          <p:nvPr/>
        </p:nvGrpSpPr>
        <p:grpSpPr>
          <a:xfrm>
            <a:off x="15262625" y="6181267"/>
            <a:ext cx="1184044" cy="396966"/>
            <a:chOff x="0" y="0"/>
            <a:chExt cx="348985" cy="117002"/>
          </a:xfrm>
        </p:grpSpPr>
        <p:sp>
          <p:nvSpPr>
            <p:cNvPr id="157" name="Freeform 157"/>
            <p:cNvSpPr/>
            <p:nvPr/>
          </p:nvSpPr>
          <p:spPr>
            <a:xfrm>
              <a:off x="0" y="0"/>
              <a:ext cx="348985" cy="117002"/>
            </a:xfrm>
            <a:custGeom>
              <a:avLst/>
              <a:gdLst/>
              <a:ahLst/>
              <a:cxnLst/>
              <a:rect l="l" t="t" r="r" b="b"/>
              <a:pathLst>
                <a:path w="348985" h="117002">
                  <a:moveTo>
                    <a:pt x="58501" y="0"/>
                  </a:moveTo>
                  <a:lnTo>
                    <a:pt x="290484" y="0"/>
                  </a:lnTo>
                  <a:cubicBezTo>
                    <a:pt x="322793" y="0"/>
                    <a:pt x="348985" y="26192"/>
                    <a:pt x="348985" y="58501"/>
                  </a:cubicBezTo>
                  <a:lnTo>
                    <a:pt x="348985" y="58501"/>
                  </a:lnTo>
                  <a:cubicBezTo>
                    <a:pt x="348985" y="74016"/>
                    <a:pt x="342822" y="88896"/>
                    <a:pt x="331851" y="99867"/>
                  </a:cubicBezTo>
                  <a:cubicBezTo>
                    <a:pt x="320880" y="110838"/>
                    <a:pt x="306000" y="117002"/>
                    <a:pt x="290484" y="117002"/>
                  </a:cubicBezTo>
                  <a:lnTo>
                    <a:pt x="58501" y="117002"/>
                  </a:lnTo>
                  <a:cubicBezTo>
                    <a:pt x="42985" y="117002"/>
                    <a:pt x="28106" y="110838"/>
                    <a:pt x="17135" y="99867"/>
                  </a:cubicBezTo>
                  <a:cubicBezTo>
                    <a:pt x="6163" y="88896"/>
                    <a:pt x="0" y="74016"/>
                    <a:pt x="0" y="58501"/>
                  </a:cubicBezTo>
                  <a:lnTo>
                    <a:pt x="0" y="58501"/>
                  </a:lnTo>
                  <a:cubicBezTo>
                    <a:pt x="0" y="42985"/>
                    <a:pt x="6163" y="28106"/>
                    <a:pt x="17135" y="17135"/>
                  </a:cubicBezTo>
                  <a:cubicBezTo>
                    <a:pt x="28106" y="6163"/>
                    <a:pt x="42985" y="0"/>
                    <a:pt x="58501" y="0"/>
                  </a:cubicBezTo>
                  <a:close/>
                </a:path>
              </a:pathLst>
            </a:custGeom>
            <a:solidFill>
              <a:srgbClr val="506E9A"/>
            </a:solidFill>
          </p:spPr>
          <p:txBody>
            <a:bodyPr/>
            <a:lstStyle/>
            <a:p>
              <a:endParaRPr lang="es-ES"/>
            </a:p>
          </p:txBody>
        </p:sp>
        <p:sp>
          <p:nvSpPr>
            <p:cNvPr id="158" name="TextBox 158"/>
            <p:cNvSpPr txBox="1"/>
            <p:nvPr/>
          </p:nvSpPr>
          <p:spPr>
            <a:xfrm>
              <a:off x="0" y="9525"/>
              <a:ext cx="348985" cy="107477"/>
            </a:xfrm>
            <a:prstGeom prst="rect">
              <a:avLst/>
            </a:prstGeom>
          </p:spPr>
          <p:txBody>
            <a:bodyPr lIns="67282" tIns="67282" rIns="67282" bIns="67282" rtlCol="0" anchor="ctr"/>
            <a:lstStyle/>
            <a:p>
              <a:pPr algn="ctr">
                <a:lnSpc>
                  <a:spcPts val="1445"/>
                </a:lnSpc>
              </a:pPr>
              <a:endParaRPr/>
            </a:p>
          </p:txBody>
        </p:sp>
      </p:grpSp>
      <p:grpSp>
        <p:nvGrpSpPr>
          <p:cNvPr id="159" name="Group 159"/>
          <p:cNvGrpSpPr/>
          <p:nvPr/>
        </p:nvGrpSpPr>
        <p:grpSpPr>
          <a:xfrm>
            <a:off x="14862038" y="6995845"/>
            <a:ext cx="1379983" cy="575915"/>
            <a:chOff x="0" y="0"/>
            <a:chExt cx="2814940" cy="1174772"/>
          </a:xfrm>
        </p:grpSpPr>
        <p:sp>
          <p:nvSpPr>
            <p:cNvPr id="160" name="Freeform 160"/>
            <p:cNvSpPr/>
            <p:nvPr/>
          </p:nvSpPr>
          <p:spPr>
            <a:xfrm>
              <a:off x="0" y="0"/>
              <a:ext cx="2814940" cy="1174772"/>
            </a:xfrm>
            <a:custGeom>
              <a:avLst/>
              <a:gdLst/>
              <a:ahLst/>
              <a:cxnLst/>
              <a:rect l="l" t="t" r="r" b="b"/>
              <a:pathLst>
                <a:path w="2814940" h="1174772">
                  <a:moveTo>
                    <a:pt x="0" y="0"/>
                  </a:moveTo>
                  <a:lnTo>
                    <a:pt x="0" y="1174772"/>
                  </a:lnTo>
                  <a:lnTo>
                    <a:pt x="2814940" y="1174772"/>
                  </a:lnTo>
                  <a:lnTo>
                    <a:pt x="2814940" y="0"/>
                  </a:lnTo>
                  <a:lnTo>
                    <a:pt x="0" y="0"/>
                  </a:lnTo>
                  <a:close/>
                  <a:moveTo>
                    <a:pt x="2753980" y="1113812"/>
                  </a:moveTo>
                  <a:lnTo>
                    <a:pt x="59690" y="1113812"/>
                  </a:lnTo>
                  <a:lnTo>
                    <a:pt x="59690" y="59690"/>
                  </a:lnTo>
                  <a:lnTo>
                    <a:pt x="2753980" y="59690"/>
                  </a:lnTo>
                  <a:lnTo>
                    <a:pt x="2753980" y="1113812"/>
                  </a:lnTo>
                  <a:close/>
                </a:path>
              </a:pathLst>
            </a:custGeom>
            <a:solidFill>
              <a:srgbClr val="FF66C4"/>
            </a:solidFill>
          </p:spPr>
          <p:txBody>
            <a:bodyPr/>
            <a:lstStyle/>
            <a:p>
              <a:endParaRPr lang="es-ES"/>
            </a:p>
          </p:txBody>
        </p:sp>
      </p:grpSp>
      <p:grpSp>
        <p:nvGrpSpPr>
          <p:cNvPr id="161" name="Group 161"/>
          <p:cNvGrpSpPr/>
          <p:nvPr/>
        </p:nvGrpSpPr>
        <p:grpSpPr>
          <a:xfrm rot="-10800000">
            <a:off x="14977608" y="7601458"/>
            <a:ext cx="345701" cy="345701"/>
            <a:chOff x="0" y="0"/>
            <a:chExt cx="812800" cy="812800"/>
          </a:xfrm>
        </p:grpSpPr>
        <p:sp>
          <p:nvSpPr>
            <p:cNvPr id="162" name="Freeform 162"/>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D8D8D8"/>
            </a:solidFill>
          </p:spPr>
          <p:txBody>
            <a:bodyPr/>
            <a:lstStyle/>
            <a:p>
              <a:endParaRPr lang="es-ES"/>
            </a:p>
          </p:txBody>
        </p:sp>
        <p:sp>
          <p:nvSpPr>
            <p:cNvPr id="163" name="TextBox 163"/>
            <p:cNvSpPr txBox="1"/>
            <p:nvPr/>
          </p:nvSpPr>
          <p:spPr>
            <a:xfrm>
              <a:off x="203200" y="19050"/>
              <a:ext cx="406400" cy="692150"/>
            </a:xfrm>
            <a:prstGeom prst="rect">
              <a:avLst/>
            </a:prstGeom>
          </p:spPr>
          <p:txBody>
            <a:bodyPr lIns="67282" tIns="67282" rIns="67282" bIns="67282" rtlCol="0" anchor="ctr"/>
            <a:lstStyle/>
            <a:p>
              <a:pPr algn="ctr">
                <a:lnSpc>
                  <a:spcPts val="1488"/>
                </a:lnSpc>
              </a:pPr>
              <a:endParaRPr/>
            </a:p>
          </p:txBody>
        </p:sp>
      </p:grpSp>
      <p:sp>
        <p:nvSpPr>
          <p:cNvPr id="164" name="TextBox 164"/>
          <p:cNvSpPr txBox="1"/>
          <p:nvPr/>
        </p:nvSpPr>
        <p:spPr>
          <a:xfrm>
            <a:off x="14694676" y="2379687"/>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52%</a:t>
            </a:r>
          </a:p>
        </p:txBody>
      </p:sp>
      <p:sp>
        <p:nvSpPr>
          <p:cNvPr id="165" name="TextBox 165"/>
          <p:cNvSpPr txBox="1"/>
          <p:nvPr/>
        </p:nvSpPr>
        <p:spPr>
          <a:xfrm>
            <a:off x="14694676" y="4115018"/>
            <a:ext cx="1754078" cy="377445"/>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1%</a:t>
            </a:r>
          </a:p>
        </p:txBody>
      </p:sp>
      <p:sp>
        <p:nvSpPr>
          <p:cNvPr id="166" name="TextBox 166"/>
          <p:cNvSpPr txBox="1"/>
          <p:nvPr/>
        </p:nvSpPr>
        <p:spPr>
          <a:xfrm>
            <a:off x="14692591" y="5476784"/>
            <a:ext cx="1754078" cy="377370"/>
          </a:xfrm>
          <a:prstGeom prst="rect">
            <a:avLst/>
          </a:prstGeom>
        </p:spPr>
        <p:txBody>
          <a:bodyPr lIns="0" tIns="0" rIns="0" bIns="0" rtlCol="0" anchor="t">
            <a:spAutoFit/>
          </a:bodyPr>
          <a:lstStyle/>
          <a:p>
            <a:pPr algn="ctr">
              <a:lnSpc>
                <a:spcPts val="2974"/>
              </a:lnSpc>
            </a:pPr>
            <a:r>
              <a:rPr lang="en-US" sz="2520" b="1">
                <a:solidFill>
                  <a:srgbClr val="FFFFFF"/>
                </a:solidFill>
                <a:latin typeface="Roboto Bold"/>
                <a:ea typeface="Roboto Bold"/>
                <a:cs typeface="Roboto Bold"/>
                <a:sym typeface="Roboto Bold"/>
              </a:rPr>
              <a:t>25%</a:t>
            </a:r>
          </a:p>
        </p:txBody>
      </p:sp>
      <p:sp>
        <p:nvSpPr>
          <p:cNvPr id="167" name="TextBox 167"/>
          <p:cNvSpPr txBox="1"/>
          <p:nvPr/>
        </p:nvSpPr>
        <p:spPr>
          <a:xfrm>
            <a:off x="14562790" y="6263623"/>
            <a:ext cx="1399669" cy="253131"/>
          </a:xfrm>
          <a:prstGeom prst="rect">
            <a:avLst/>
          </a:prstGeom>
        </p:spPr>
        <p:txBody>
          <a:bodyPr lIns="0" tIns="0" rIns="0" bIns="0" rtlCol="0" anchor="t">
            <a:spAutoFit/>
          </a:bodyPr>
          <a:lstStyle/>
          <a:p>
            <a:pPr algn="ctr">
              <a:lnSpc>
                <a:spcPts val="1927"/>
              </a:lnSpc>
            </a:pPr>
            <a:r>
              <a:rPr lang="en-US" sz="1633" dirty="0">
                <a:solidFill>
                  <a:srgbClr val="FFFFFF"/>
                </a:solidFill>
                <a:latin typeface="Roboto"/>
                <a:ea typeface="Roboto"/>
                <a:cs typeface="Roboto"/>
                <a:sym typeface="Roboto"/>
              </a:rPr>
              <a:t>65,7€/h</a:t>
            </a:r>
          </a:p>
        </p:txBody>
      </p:sp>
      <p:sp>
        <p:nvSpPr>
          <p:cNvPr id="168" name="TextBox 168"/>
          <p:cNvSpPr txBox="1"/>
          <p:nvPr/>
        </p:nvSpPr>
        <p:spPr>
          <a:xfrm>
            <a:off x="15401527" y="6248459"/>
            <a:ext cx="1399669" cy="253131"/>
          </a:xfrm>
          <a:prstGeom prst="rect">
            <a:avLst/>
          </a:prstGeom>
        </p:spPr>
        <p:txBody>
          <a:bodyPr lIns="0" tIns="0" rIns="0" bIns="0" rtlCol="0" anchor="t">
            <a:spAutoFit/>
          </a:bodyPr>
          <a:lstStyle/>
          <a:p>
            <a:pPr algn="ctr">
              <a:lnSpc>
                <a:spcPts val="1927"/>
              </a:lnSpc>
            </a:pPr>
            <a:r>
              <a:rPr lang="en-US" sz="1633" b="1" dirty="0">
                <a:solidFill>
                  <a:srgbClr val="FFFFFF"/>
                </a:solidFill>
                <a:latin typeface="Roboto Bold"/>
                <a:ea typeface="Roboto Bold"/>
                <a:cs typeface="Roboto Bold"/>
                <a:sym typeface="Roboto Bold"/>
              </a:rPr>
              <a:t>+34%</a:t>
            </a:r>
          </a:p>
        </p:txBody>
      </p:sp>
      <p:sp>
        <p:nvSpPr>
          <p:cNvPr id="169" name="TextBox 169"/>
          <p:cNvSpPr txBox="1"/>
          <p:nvPr/>
        </p:nvSpPr>
        <p:spPr>
          <a:xfrm>
            <a:off x="14684833" y="7106958"/>
            <a:ext cx="1754078" cy="350331"/>
          </a:xfrm>
          <a:prstGeom prst="rect">
            <a:avLst/>
          </a:prstGeom>
        </p:spPr>
        <p:txBody>
          <a:bodyPr lIns="0" tIns="0" rIns="0" bIns="0" rtlCol="0" anchor="t">
            <a:spAutoFit/>
          </a:bodyPr>
          <a:lstStyle/>
          <a:p>
            <a:pPr algn="ctr">
              <a:lnSpc>
                <a:spcPts val="2669"/>
              </a:lnSpc>
            </a:pPr>
            <a:r>
              <a:rPr lang="en-US" sz="2261" b="1" dirty="0">
                <a:solidFill>
                  <a:srgbClr val="FFFFFF"/>
                </a:solidFill>
                <a:latin typeface="Roboto Bold"/>
                <a:ea typeface="Roboto Bold"/>
                <a:cs typeface="Roboto Bold"/>
                <a:sym typeface="Roboto Bold"/>
              </a:rPr>
              <a:t>52,0 €/h</a:t>
            </a:r>
          </a:p>
        </p:txBody>
      </p:sp>
      <p:sp>
        <p:nvSpPr>
          <p:cNvPr id="170" name="TextBox 170"/>
          <p:cNvSpPr txBox="1"/>
          <p:nvPr/>
        </p:nvSpPr>
        <p:spPr>
          <a:xfrm>
            <a:off x="15001310" y="7643018"/>
            <a:ext cx="1399669" cy="253131"/>
          </a:xfrm>
          <a:prstGeom prst="rect">
            <a:avLst/>
          </a:prstGeom>
        </p:spPr>
        <p:txBody>
          <a:bodyPr lIns="0" tIns="0" rIns="0" bIns="0" rtlCol="0" anchor="t">
            <a:spAutoFit/>
          </a:bodyPr>
          <a:lstStyle/>
          <a:p>
            <a:pPr algn="ctr">
              <a:lnSpc>
                <a:spcPts val="1927"/>
              </a:lnSpc>
            </a:pPr>
            <a:r>
              <a:rPr lang="en-US" sz="1633" b="1" i="1">
                <a:solidFill>
                  <a:srgbClr val="FFFFFF"/>
                </a:solidFill>
                <a:latin typeface="Roboto Bold Italics"/>
                <a:ea typeface="Roboto Bold Italics"/>
                <a:cs typeface="Roboto Bold Italics"/>
                <a:sym typeface="Roboto Bold Italics"/>
              </a:rPr>
              <a:t>+6%</a:t>
            </a:r>
          </a:p>
        </p:txBody>
      </p:sp>
      <p:grpSp>
        <p:nvGrpSpPr>
          <p:cNvPr id="171" name="Group 171"/>
          <p:cNvGrpSpPr/>
          <p:nvPr/>
        </p:nvGrpSpPr>
        <p:grpSpPr>
          <a:xfrm>
            <a:off x="15131110" y="8138665"/>
            <a:ext cx="877039" cy="768687"/>
            <a:chOff x="0" y="0"/>
            <a:chExt cx="927370" cy="812800"/>
          </a:xfrm>
        </p:grpSpPr>
        <p:sp>
          <p:nvSpPr>
            <p:cNvPr id="172" name="Freeform 17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73" name="TextBox 173"/>
            <p:cNvSpPr txBox="1"/>
            <p:nvPr/>
          </p:nvSpPr>
          <p:spPr>
            <a:xfrm>
              <a:off x="86941" y="95250"/>
              <a:ext cx="753488" cy="641350"/>
            </a:xfrm>
            <a:prstGeom prst="rect">
              <a:avLst/>
            </a:prstGeom>
          </p:spPr>
          <p:txBody>
            <a:bodyPr lIns="67282" tIns="67282" rIns="67282" bIns="67282" rtlCol="0" anchor="ctr"/>
            <a:lstStyle/>
            <a:p>
              <a:pPr algn="ctr">
                <a:lnSpc>
                  <a:spcPts val="1488"/>
                </a:lnSpc>
              </a:pPr>
              <a:endParaRPr/>
            </a:p>
          </p:txBody>
        </p:sp>
      </p:grpSp>
      <p:sp>
        <p:nvSpPr>
          <p:cNvPr id="174" name="TextBox 174"/>
          <p:cNvSpPr txBox="1"/>
          <p:nvPr/>
        </p:nvSpPr>
        <p:spPr>
          <a:xfrm>
            <a:off x="14869795" y="8413866"/>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+8%</a:t>
            </a:r>
          </a:p>
        </p:txBody>
      </p:sp>
      <p:sp>
        <p:nvSpPr>
          <p:cNvPr id="175" name="TextBox 175"/>
          <p:cNvSpPr txBox="1"/>
          <p:nvPr/>
        </p:nvSpPr>
        <p:spPr>
          <a:xfrm>
            <a:off x="14871881" y="3606282"/>
            <a:ext cx="1399669" cy="253131"/>
          </a:xfrm>
          <a:prstGeom prst="rect">
            <a:avLst/>
          </a:prstGeom>
        </p:spPr>
        <p:txBody>
          <a:bodyPr lIns="0" tIns="0" rIns="0" bIns="0" rtlCol="0" anchor="t">
            <a:spAutoFit/>
          </a:bodyPr>
          <a:lstStyle/>
          <a:p>
            <a:pPr algn="ctr">
              <a:lnSpc>
                <a:spcPts val="1927"/>
              </a:lnSpc>
            </a:pPr>
            <a:r>
              <a:rPr lang="en-US" sz="1633">
                <a:solidFill>
                  <a:srgbClr val="FFFFFF"/>
                </a:solidFill>
                <a:latin typeface="Roboto"/>
                <a:ea typeface="Roboto"/>
                <a:cs typeface="Roboto"/>
                <a:sym typeface="Roboto"/>
              </a:rPr>
              <a:t>Coche EV</a:t>
            </a:r>
          </a:p>
        </p:txBody>
      </p:sp>
      <p:grpSp>
        <p:nvGrpSpPr>
          <p:cNvPr id="176" name="Group 176"/>
          <p:cNvGrpSpPr/>
          <p:nvPr/>
        </p:nvGrpSpPr>
        <p:grpSpPr>
          <a:xfrm>
            <a:off x="8465108" y="4190818"/>
            <a:ext cx="2293266" cy="1374729"/>
            <a:chOff x="0" y="0"/>
            <a:chExt cx="3057687" cy="1832972"/>
          </a:xfrm>
        </p:grpSpPr>
        <p:grpSp>
          <p:nvGrpSpPr>
            <p:cNvPr id="177" name="Group 177"/>
            <p:cNvGrpSpPr/>
            <p:nvPr/>
          </p:nvGrpSpPr>
          <p:grpSpPr>
            <a:xfrm>
              <a:off x="503889" y="0"/>
              <a:ext cx="2091344" cy="1832972"/>
              <a:chOff x="0" y="0"/>
              <a:chExt cx="927370" cy="812800"/>
            </a:xfrm>
          </p:grpSpPr>
          <p:sp>
            <p:nvSpPr>
              <p:cNvPr id="178" name="Freeform 178"/>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179" name="TextBox 179"/>
              <p:cNvSpPr txBox="1"/>
              <p:nvPr/>
            </p:nvSpPr>
            <p:spPr>
              <a:xfrm>
                <a:off x="86941" y="95250"/>
                <a:ext cx="753488" cy="641350"/>
              </a:xfrm>
              <a:prstGeom prst="rect">
                <a:avLst/>
              </a:prstGeom>
            </p:spPr>
            <p:txBody>
              <a:bodyPr lIns="50800" tIns="50800" rIns="50800" bIns="50800" rtlCol="0" anchor="ctr"/>
              <a:lstStyle/>
              <a:p>
                <a:pPr algn="ctr">
                  <a:lnSpc>
                    <a:spcPts val="1488"/>
                  </a:lnSpc>
                </a:pPr>
                <a:endParaRPr/>
              </a:p>
            </p:txBody>
          </p:sp>
        </p:grpSp>
        <p:grpSp>
          <p:nvGrpSpPr>
            <p:cNvPr id="180" name="Group 180"/>
            <p:cNvGrpSpPr/>
            <p:nvPr/>
          </p:nvGrpSpPr>
          <p:grpSpPr>
            <a:xfrm>
              <a:off x="591581" y="76858"/>
              <a:ext cx="1915961" cy="1679256"/>
              <a:chOff x="0" y="0"/>
              <a:chExt cx="927370" cy="812800"/>
            </a:xfrm>
          </p:grpSpPr>
          <p:sp>
            <p:nvSpPr>
              <p:cNvPr id="181" name="Freeform 181"/>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1C8044"/>
              </a:solidFill>
            </p:spPr>
            <p:txBody>
              <a:bodyPr/>
              <a:lstStyle/>
              <a:p>
                <a:endParaRPr lang="es-ES"/>
              </a:p>
            </p:txBody>
          </p:sp>
          <p:sp>
            <p:nvSpPr>
              <p:cNvPr id="182" name="TextBox 182"/>
              <p:cNvSpPr txBox="1"/>
              <p:nvPr/>
            </p:nvSpPr>
            <p:spPr>
              <a:xfrm>
                <a:off x="86941" y="95250"/>
                <a:ext cx="753488" cy="641350"/>
              </a:xfrm>
              <a:prstGeom prst="rect">
                <a:avLst/>
              </a:prstGeom>
            </p:spPr>
            <p:txBody>
              <a:bodyPr lIns="50800" tIns="50800" rIns="50800" bIns="50800" rtlCol="0" anchor="ctr"/>
              <a:lstStyle/>
              <a:p>
                <a:pPr algn="ctr">
                  <a:lnSpc>
                    <a:spcPts val="1488"/>
                  </a:lnSpc>
                </a:pPr>
                <a:endParaRPr/>
              </a:p>
            </p:txBody>
          </p:sp>
        </p:grpSp>
        <p:sp>
          <p:nvSpPr>
            <p:cNvPr id="183" name="TextBox 183"/>
            <p:cNvSpPr txBox="1"/>
            <p:nvPr/>
          </p:nvSpPr>
          <p:spPr>
            <a:xfrm>
              <a:off x="0" y="860926"/>
              <a:ext cx="3057687" cy="545078"/>
            </a:xfrm>
            <a:prstGeom prst="rect">
              <a:avLst/>
            </a:prstGeom>
          </p:spPr>
          <p:txBody>
            <a:bodyPr lIns="0" tIns="0" rIns="0" bIns="0" rtlCol="0" anchor="t">
              <a:spAutoFit/>
            </a:bodyPr>
            <a:lstStyle/>
            <a:p>
              <a:pPr algn="ctr">
                <a:lnSpc>
                  <a:spcPts val="3158"/>
                </a:lnSpc>
              </a:pPr>
              <a:r>
                <a:rPr lang="en-US" sz="2676" b="1">
                  <a:solidFill>
                    <a:srgbClr val="FFFFFF"/>
                  </a:solidFill>
                  <a:latin typeface="Roboto Bold"/>
                  <a:ea typeface="Roboto Bold"/>
                  <a:cs typeface="Roboto Bold"/>
                  <a:sym typeface="Roboto Bold"/>
                </a:rPr>
                <a:t>49€/h</a:t>
              </a:r>
            </a:p>
          </p:txBody>
        </p:sp>
        <p:sp>
          <p:nvSpPr>
            <p:cNvPr id="184" name="TextBox 184"/>
            <p:cNvSpPr txBox="1"/>
            <p:nvPr/>
          </p:nvSpPr>
          <p:spPr>
            <a:xfrm>
              <a:off x="0" y="385546"/>
              <a:ext cx="3057687" cy="404049"/>
            </a:xfrm>
            <a:prstGeom prst="rect">
              <a:avLst/>
            </a:prstGeom>
          </p:spPr>
          <p:txBody>
            <a:bodyPr lIns="0" tIns="0" rIns="0" bIns="0" rtlCol="0" anchor="t">
              <a:spAutoFit/>
            </a:bodyPr>
            <a:lstStyle/>
            <a:p>
              <a:pPr algn="ctr">
                <a:lnSpc>
                  <a:spcPts val="2316"/>
                </a:lnSpc>
              </a:pPr>
              <a:r>
                <a:rPr lang="en-US" sz="1963" b="1">
                  <a:solidFill>
                    <a:srgbClr val="FFFFFF"/>
                  </a:solidFill>
                  <a:latin typeface="Roboto Bold"/>
                  <a:ea typeface="Roboto Bold"/>
                  <a:cs typeface="Roboto Bold"/>
                  <a:sym typeface="Roboto Bold"/>
                </a:rPr>
                <a:t>Tarifa</a:t>
              </a:r>
            </a:p>
          </p:txBody>
        </p:sp>
      </p:grpSp>
      <p:sp>
        <p:nvSpPr>
          <p:cNvPr id="186" name="TextBox 186"/>
          <p:cNvSpPr txBox="1"/>
          <p:nvPr/>
        </p:nvSpPr>
        <p:spPr>
          <a:xfrm>
            <a:off x="8789761" y="6439278"/>
            <a:ext cx="321590" cy="102752"/>
          </a:xfrm>
          <a:prstGeom prst="rect">
            <a:avLst/>
          </a:prstGeom>
        </p:spPr>
        <p:txBody>
          <a:bodyPr lIns="0" tIns="0" rIns="0" bIns="0" rtlCol="0" anchor="t">
            <a:spAutoFit/>
          </a:bodyPr>
          <a:lstStyle/>
          <a:p>
            <a:pPr algn="ctr">
              <a:lnSpc>
                <a:spcPts val="726"/>
              </a:lnSpc>
            </a:pPr>
            <a:r>
              <a:rPr lang="en-US" sz="615">
                <a:solidFill>
                  <a:srgbClr val="FFFFFF"/>
                </a:solidFill>
                <a:latin typeface="Roboto"/>
                <a:ea typeface="Roboto"/>
                <a:cs typeface="Roboto"/>
                <a:sym typeface="Roboto"/>
              </a:rPr>
              <a:t>vs oficial</a:t>
            </a:r>
          </a:p>
        </p:txBody>
      </p:sp>
      <p:sp>
        <p:nvSpPr>
          <p:cNvPr id="187" name="TextBox 187"/>
          <p:cNvSpPr txBox="1"/>
          <p:nvPr/>
        </p:nvSpPr>
        <p:spPr>
          <a:xfrm>
            <a:off x="11163070" y="6460541"/>
            <a:ext cx="321590" cy="102752"/>
          </a:xfrm>
          <a:prstGeom prst="rect">
            <a:avLst/>
          </a:prstGeom>
        </p:spPr>
        <p:txBody>
          <a:bodyPr lIns="0" tIns="0" rIns="0" bIns="0" rtlCol="0" anchor="t">
            <a:spAutoFit/>
          </a:bodyPr>
          <a:lstStyle/>
          <a:p>
            <a:pPr algn="ctr">
              <a:lnSpc>
                <a:spcPts val="726"/>
              </a:lnSpc>
            </a:pPr>
            <a:r>
              <a:rPr lang="en-US" sz="615">
                <a:solidFill>
                  <a:srgbClr val="FFFFFF"/>
                </a:solidFill>
                <a:latin typeface="Roboto"/>
                <a:ea typeface="Roboto"/>
                <a:cs typeface="Roboto"/>
                <a:sym typeface="Roboto"/>
              </a:rPr>
              <a:t>vs oficial</a:t>
            </a:r>
          </a:p>
        </p:txBody>
      </p:sp>
      <p:sp>
        <p:nvSpPr>
          <p:cNvPr id="188" name="TextBox 188"/>
          <p:cNvSpPr txBox="1"/>
          <p:nvPr/>
        </p:nvSpPr>
        <p:spPr>
          <a:xfrm>
            <a:off x="15915605" y="6460541"/>
            <a:ext cx="321590" cy="102752"/>
          </a:xfrm>
          <a:prstGeom prst="rect">
            <a:avLst/>
          </a:prstGeom>
        </p:spPr>
        <p:txBody>
          <a:bodyPr lIns="0" tIns="0" rIns="0" bIns="0" rtlCol="0" anchor="t">
            <a:spAutoFit/>
          </a:bodyPr>
          <a:lstStyle/>
          <a:p>
            <a:pPr algn="ctr">
              <a:lnSpc>
                <a:spcPts val="726"/>
              </a:lnSpc>
            </a:pPr>
            <a:r>
              <a:rPr lang="en-US" sz="615">
                <a:solidFill>
                  <a:srgbClr val="FFFFFF"/>
                </a:solidFill>
                <a:latin typeface="Roboto"/>
                <a:ea typeface="Roboto"/>
                <a:cs typeface="Roboto"/>
                <a:sym typeface="Roboto"/>
              </a:rPr>
              <a:t>vs oficial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18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0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8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18"/>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5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5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8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6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6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8"/>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74"/>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84"/>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85"/>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10"/>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20"/>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11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21"/>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59"/>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69"/>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16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170"/>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3"/>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46"/>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39"/>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42"/>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86"/>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89"/>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122"/>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25"/>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71"/>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5" restart="whenNotActive" fill="hold" evtFilter="cancelBubble" nodeType="interactiveSeq">
                <p:stCondLst>
                  <p:cond evt="onClick" delay="0">
                    <p:tgtEl>
                      <p:spTgt spid="189"/>
                    </p:tgtEl>
                  </p:cond>
                </p:stCondLst>
                <p:endSync evt="end" delay="0">
                  <p:rtn val="all"/>
                </p:endSync>
                <p:childTnLst>
                  <p:par>
                    <p:cTn id="126" fill="hold">
                      <p:stCondLst>
                        <p:cond delay="0"/>
                      </p:stCondLst>
                      <p:childTnLst>
                        <p:par>
                          <p:cTn id="127" fill="hold">
                            <p:stCondLst>
                              <p:cond delay="0"/>
                            </p:stCondLst>
                            <p:childTnLst>
                              <p:par>
                                <p:cTn id="128" presetID="2" presetClass="mediacall" presetSubtype="0" fill="hold" nodeType="clickEffect">
                                  <p:stCondLst>
                                    <p:cond delay="0"/>
                                  </p:stCondLst>
                                  <p:childTnLst>
                                    <p:cmd type="call" cmd="togglePause">
                                      <p:cBhvr>
                                        <p:cTn id="129" dur="1" fill="hold"/>
                                        <p:tgtEl>
                                          <p:spTgt spid="189"/>
                                        </p:tgtEl>
                                      </p:cBhvr>
                                    </p:cmd>
                                  </p:childTnLst>
                                </p:cTn>
                              </p:par>
                            </p:childTnLst>
                          </p:cTn>
                        </p:par>
                      </p:childTnLst>
                    </p:cTn>
                  </p:par>
                </p:childTnLst>
              </p:cTn>
              <p:nextCondLst>
                <p:cond evt="onClick" delay="0">
                  <p:tgtEl>
                    <p:spTgt spid="189"/>
                  </p:tgtEl>
                </p:cond>
              </p:nextCondLst>
            </p:seq>
            <p:video>
              <p:cMediaNode vol="80000">
                <p:cTn id="130" repeatCount="indefinite" fill="hold" display="0">
                  <p:stCondLst>
                    <p:cond delay="indefinite"/>
                  </p:stCondLst>
                </p:cTn>
                <p:tgtEl>
                  <p:spTgt spid="189"/>
                </p:tgtEl>
              </p:cMediaNode>
            </p:video>
          </p:childTnLst>
        </p:cTn>
      </p:par>
    </p:tnLst>
    <p:bldLst>
      <p:bldP spid="36" grpId="0"/>
      <p:bldP spid="37" grpId="0"/>
      <p:bldP spid="38" grpId="0"/>
      <p:bldP spid="42" grpId="0"/>
      <p:bldP spid="44" grpId="0"/>
      <p:bldP spid="45" grpId="0"/>
      <p:bldP spid="46" grpId="0"/>
      <p:bldP spid="81" grpId="0"/>
      <p:bldP spid="82" grpId="0"/>
      <p:bldP spid="83" grpId="0"/>
      <p:bldP spid="84" grpId="0"/>
      <p:bldP spid="85" grpId="0"/>
      <p:bldP spid="89" grpId="0"/>
      <p:bldP spid="117" grpId="0"/>
      <p:bldP spid="118" grpId="0"/>
      <p:bldP spid="119" grpId="0"/>
      <p:bldP spid="120" grpId="0"/>
      <p:bldP spid="121" grpId="0"/>
      <p:bldP spid="125" grpId="0"/>
      <p:bldP spid="166" grpId="0"/>
      <p:bldP spid="167" grpId="0"/>
      <p:bldP spid="168" grpId="0"/>
      <p:bldP spid="169" grpId="0"/>
      <p:bldP spid="170" grpId="0"/>
      <p:bldP spid="174" grpId="0"/>
      <p:bldP spid="186" grpId="0"/>
      <p:bldP spid="187" grpId="0"/>
      <p:bldP spid="188"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71" name="Diseño sin título (15)">
            <a:hlinkClick r:id="" action="ppaction://media"/>
            <a:extLst>
              <a:ext uri="{FF2B5EF4-FFF2-40B4-BE49-F238E27FC236}">
                <a16:creationId xmlns:a16="http://schemas.microsoft.com/office/drawing/2014/main" id="{3E7F7770-AC59-629D-6237-879DF6A1233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Freeform 8"/>
          <p:cNvSpPr/>
          <p:nvPr/>
        </p:nvSpPr>
        <p:spPr>
          <a:xfrm rot="2956943">
            <a:off x="3250998" y="3170379"/>
            <a:ext cx="1809457" cy="1809457"/>
          </a:xfrm>
          <a:custGeom>
            <a:avLst/>
            <a:gdLst/>
            <a:ahLst/>
            <a:cxnLst/>
            <a:rect l="l" t="t" r="r" b="b"/>
            <a:pathLst>
              <a:path w="1809457" h="1809457">
                <a:moveTo>
                  <a:pt x="0" y="0"/>
                </a:moveTo>
                <a:lnTo>
                  <a:pt x="1809457" y="0"/>
                </a:lnTo>
                <a:lnTo>
                  <a:pt x="1809457" y="1809458"/>
                </a:lnTo>
                <a:lnTo>
                  <a:pt x="0" y="1809458"/>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9" name="TextBox 9"/>
          <p:cNvSpPr txBox="1"/>
          <p:nvPr/>
        </p:nvSpPr>
        <p:spPr>
          <a:xfrm>
            <a:off x="1630784" y="1143738"/>
            <a:ext cx="13456816" cy="371897"/>
          </a:xfrm>
          <a:prstGeom prst="rect">
            <a:avLst/>
          </a:prstGeom>
        </p:spPr>
        <p:txBody>
          <a:bodyPr wrap="square" lIns="0" tIns="0" rIns="0" bIns="0" rtlCol="0" anchor="t">
            <a:spAutoFit/>
          </a:bodyPr>
          <a:lstStyle/>
          <a:p>
            <a:pPr algn="l">
              <a:lnSpc>
                <a:spcPts val="2865"/>
              </a:lnSpc>
              <a:spcBef>
                <a:spcPct val="0"/>
              </a:spcBef>
            </a:pPr>
            <a:r>
              <a:rPr lang="en-US" sz="2729" b="1" dirty="0" err="1">
                <a:solidFill>
                  <a:srgbClr val="FFFFFF"/>
                </a:solidFill>
                <a:latin typeface="Roboto Bold"/>
                <a:ea typeface="Roboto Bold"/>
                <a:cs typeface="Roboto Bold"/>
                <a:sym typeface="Roboto Bold"/>
              </a:rPr>
              <a:t>Diferencia</a:t>
            </a:r>
            <a:r>
              <a:rPr lang="en-US" sz="2729" b="1" dirty="0">
                <a:solidFill>
                  <a:srgbClr val="FFFFFF"/>
                </a:solidFill>
                <a:latin typeface="Roboto Bold"/>
                <a:ea typeface="Roboto Bold"/>
                <a:cs typeface="Roboto Bold"/>
                <a:sym typeface="Roboto Bold"/>
              </a:rPr>
              <a:t> entre la </a:t>
            </a:r>
            <a:r>
              <a:rPr lang="en-US" sz="2729" b="1" dirty="0" err="1">
                <a:solidFill>
                  <a:srgbClr val="FFFFFF"/>
                </a:solidFill>
                <a:latin typeface="Roboto Bold"/>
                <a:ea typeface="Roboto Bold"/>
                <a:cs typeface="Roboto Bold"/>
                <a:sym typeface="Roboto Bold"/>
              </a:rPr>
              <a:t>tarifa</a:t>
            </a:r>
            <a:r>
              <a:rPr lang="en-US" sz="2729" b="1" dirty="0">
                <a:solidFill>
                  <a:srgbClr val="FFFFFF"/>
                </a:solidFill>
                <a:latin typeface="Roboto Bold"/>
                <a:ea typeface="Roboto Bold"/>
                <a:cs typeface="Roboto Bold"/>
                <a:sym typeface="Roboto Bold"/>
              </a:rPr>
              <a:t> de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aplicada</a:t>
            </a:r>
            <a:r>
              <a:rPr lang="en-US" sz="2729" b="1" dirty="0">
                <a:solidFill>
                  <a:srgbClr val="FFFFFF"/>
                </a:solidFill>
                <a:latin typeface="Roboto Bold"/>
                <a:ea typeface="Roboto Bold"/>
                <a:cs typeface="Roboto Bold"/>
                <a:sym typeface="Roboto Bold"/>
              </a:rPr>
              <a:t> vs la </a:t>
            </a:r>
            <a:r>
              <a:rPr lang="en-US" sz="2729" b="1" dirty="0" err="1">
                <a:solidFill>
                  <a:srgbClr val="FFFFFF"/>
                </a:solidFill>
                <a:latin typeface="Roboto Bold"/>
                <a:ea typeface="Roboto Bold"/>
                <a:cs typeface="Roboto Bold"/>
                <a:sym typeface="Roboto Bold"/>
              </a:rPr>
              <a:t>tarifa</a:t>
            </a:r>
            <a:r>
              <a:rPr lang="en-US" sz="2729" b="1" dirty="0">
                <a:solidFill>
                  <a:srgbClr val="FFFFFF"/>
                </a:solidFill>
                <a:latin typeface="Roboto Bold"/>
                <a:ea typeface="Roboto Bold"/>
                <a:cs typeface="Roboto Bold"/>
                <a:sym typeface="Roboto Bold"/>
              </a:rPr>
              <a:t> de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oficial</a:t>
            </a:r>
            <a:endParaRPr lang="en-US" sz="2729" b="1" dirty="0">
              <a:solidFill>
                <a:srgbClr val="FFFFFF"/>
              </a:solidFill>
              <a:latin typeface="Roboto Bold"/>
              <a:ea typeface="Roboto Bold"/>
              <a:cs typeface="Roboto Bold"/>
              <a:sym typeface="Roboto Bold"/>
            </a:endParaRPr>
          </a:p>
        </p:txBody>
      </p:sp>
      <p:sp>
        <p:nvSpPr>
          <p:cNvPr id="10" name="TextBox 10"/>
          <p:cNvSpPr txBox="1"/>
          <p:nvPr/>
        </p:nvSpPr>
        <p:spPr>
          <a:xfrm>
            <a:off x="2024440" y="2166423"/>
            <a:ext cx="15213815"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La tarifa media finalmente aplicada por la nueva distribución, teniendo en cuenta el peso de cada una de las tipologías de clientela es un 1,8% inferior que la que tienen marcada como tarifa oficial</a:t>
            </a:r>
          </a:p>
        </p:txBody>
      </p:sp>
      <p:sp>
        <p:nvSpPr>
          <p:cNvPr id="11" name="Freeform 11"/>
          <p:cNvSpPr/>
          <p:nvPr/>
        </p:nvSpPr>
        <p:spPr>
          <a:xfrm rot="-7984309">
            <a:off x="13363659" y="3570490"/>
            <a:ext cx="1809457" cy="1809457"/>
          </a:xfrm>
          <a:custGeom>
            <a:avLst/>
            <a:gdLst/>
            <a:ahLst/>
            <a:cxnLst/>
            <a:rect l="l" t="t" r="r" b="b"/>
            <a:pathLst>
              <a:path w="1809457" h="1809457">
                <a:moveTo>
                  <a:pt x="0" y="0"/>
                </a:moveTo>
                <a:lnTo>
                  <a:pt x="1809458" y="0"/>
                </a:lnTo>
                <a:lnTo>
                  <a:pt x="1809458" y="1809457"/>
                </a:lnTo>
                <a:lnTo>
                  <a:pt x="0" y="180945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12" name="AutoShape 12"/>
          <p:cNvSpPr/>
          <p:nvPr/>
        </p:nvSpPr>
        <p:spPr>
          <a:xfrm>
            <a:off x="5541343" y="4075108"/>
            <a:ext cx="7327277" cy="356435"/>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13" name="Group 13"/>
          <p:cNvGrpSpPr/>
          <p:nvPr/>
        </p:nvGrpSpPr>
        <p:grpSpPr>
          <a:xfrm>
            <a:off x="8486388" y="3682445"/>
            <a:ext cx="1220890" cy="1070057"/>
            <a:chOff x="0" y="0"/>
            <a:chExt cx="927370" cy="812800"/>
          </a:xfrm>
        </p:grpSpPr>
        <p:sp>
          <p:nvSpPr>
            <p:cNvPr id="14" name="Freeform 1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15" name="TextBox 15"/>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16" name="Group 16"/>
          <p:cNvGrpSpPr/>
          <p:nvPr/>
        </p:nvGrpSpPr>
        <p:grpSpPr>
          <a:xfrm>
            <a:off x="8525486" y="3727313"/>
            <a:ext cx="1118504" cy="980321"/>
            <a:chOff x="0" y="0"/>
            <a:chExt cx="927370" cy="812800"/>
          </a:xfrm>
        </p:grpSpPr>
        <p:sp>
          <p:nvSpPr>
            <p:cNvPr id="17" name="Freeform 1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18" name="TextBox 1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19" name="TextBox 19"/>
          <p:cNvSpPr txBox="1"/>
          <p:nvPr/>
        </p:nvSpPr>
        <p:spPr>
          <a:xfrm>
            <a:off x="8192226" y="4061175"/>
            <a:ext cx="1785025" cy="312646"/>
          </a:xfrm>
          <a:prstGeom prst="rect">
            <a:avLst/>
          </a:prstGeom>
        </p:spPr>
        <p:txBody>
          <a:bodyPr lIns="0" tIns="0" rIns="0" bIns="0" rtlCol="0" anchor="t">
            <a:spAutoFit/>
          </a:bodyPr>
          <a:lstStyle/>
          <a:p>
            <a:pPr algn="ctr">
              <a:lnSpc>
                <a:spcPts val="2458"/>
              </a:lnSpc>
            </a:pPr>
            <a:r>
              <a:rPr lang="en-US" sz="2083" b="1">
                <a:solidFill>
                  <a:srgbClr val="FFFFFF"/>
                </a:solidFill>
                <a:latin typeface="Roboto Bold"/>
                <a:ea typeface="Roboto Bold"/>
                <a:cs typeface="Roboto Bold"/>
                <a:sym typeface="Roboto Bold"/>
              </a:rPr>
              <a:t>-1,8%</a:t>
            </a:r>
          </a:p>
        </p:txBody>
      </p:sp>
      <p:sp>
        <p:nvSpPr>
          <p:cNvPr id="20" name="TextBox 20"/>
          <p:cNvSpPr txBox="1"/>
          <p:nvPr/>
        </p:nvSpPr>
        <p:spPr>
          <a:xfrm>
            <a:off x="3633022" y="3727963"/>
            <a:ext cx="1064091" cy="718145"/>
          </a:xfrm>
          <a:prstGeom prst="rect">
            <a:avLst/>
          </a:prstGeom>
        </p:spPr>
        <p:txBody>
          <a:bodyPr wrap="square" lIns="0" tIns="0" rIns="0" bIns="0" rtlCol="0" anchor="t">
            <a:spAutoFit/>
          </a:bodyPr>
          <a:lstStyle/>
          <a:p>
            <a:pPr algn="l">
              <a:lnSpc>
                <a:spcPts val="2761"/>
              </a:lnSpc>
            </a:pPr>
            <a:r>
              <a:rPr lang="en-US" sz="2629" b="1" dirty="0">
                <a:solidFill>
                  <a:srgbClr val="FFFFFF"/>
                </a:solidFill>
                <a:latin typeface="Roboto Bold"/>
                <a:ea typeface="Roboto Bold"/>
                <a:cs typeface="Roboto Bold"/>
                <a:sym typeface="Roboto Bold"/>
              </a:rPr>
              <a:t>49 ,0</a:t>
            </a:r>
          </a:p>
          <a:p>
            <a:pPr algn="l">
              <a:lnSpc>
                <a:spcPts val="2761"/>
              </a:lnSpc>
              <a:spcBef>
                <a:spcPct val="0"/>
              </a:spcBef>
            </a:pPr>
            <a:r>
              <a:rPr lang="en-US" sz="2629" b="1" dirty="0">
                <a:solidFill>
                  <a:srgbClr val="FFFFFF"/>
                </a:solidFill>
                <a:latin typeface="Roboto Bold"/>
                <a:ea typeface="Roboto Bold"/>
                <a:cs typeface="Roboto Bold"/>
                <a:sym typeface="Roboto Bold"/>
              </a:rPr>
              <a:t>€/h</a:t>
            </a:r>
          </a:p>
        </p:txBody>
      </p:sp>
      <p:sp>
        <p:nvSpPr>
          <p:cNvPr id="21" name="TextBox 21"/>
          <p:cNvSpPr txBox="1"/>
          <p:nvPr/>
        </p:nvSpPr>
        <p:spPr>
          <a:xfrm>
            <a:off x="14158398" y="4150651"/>
            <a:ext cx="723253" cy="722865"/>
          </a:xfrm>
          <a:prstGeom prst="rect">
            <a:avLst/>
          </a:prstGeom>
        </p:spPr>
        <p:txBody>
          <a:bodyPr lIns="0" tIns="0" rIns="0" bIns="0" rtlCol="0" anchor="t">
            <a:spAutoFit/>
          </a:bodyPr>
          <a:lstStyle/>
          <a:p>
            <a:pPr algn="l">
              <a:lnSpc>
                <a:spcPts val="2761"/>
              </a:lnSpc>
            </a:pPr>
            <a:r>
              <a:rPr lang="en-US" sz="2629" b="1">
                <a:solidFill>
                  <a:srgbClr val="FFFFFF"/>
                </a:solidFill>
                <a:latin typeface="Roboto Bold"/>
                <a:ea typeface="Roboto Bold"/>
                <a:cs typeface="Roboto Bold"/>
                <a:sym typeface="Roboto Bold"/>
              </a:rPr>
              <a:t>48,1 </a:t>
            </a:r>
          </a:p>
          <a:p>
            <a:pPr algn="l">
              <a:lnSpc>
                <a:spcPts val="2761"/>
              </a:lnSpc>
              <a:spcBef>
                <a:spcPct val="0"/>
              </a:spcBef>
            </a:pPr>
            <a:r>
              <a:rPr lang="en-US" sz="2629" b="1">
                <a:solidFill>
                  <a:srgbClr val="FFFFFF"/>
                </a:solidFill>
                <a:latin typeface="Roboto Bold"/>
                <a:ea typeface="Roboto Bold"/>
                <a:cs typeface="Roboto Bold"/>
                <a:sym typeface="Roboto Bold"/>
              </a:rPr>
              <a:t>€/h</a:t>
            </a:r>
          </a:p>
        </p:txBody>
      </p:sp>
      <p:grpSp>
        <p:nvGrpSpPr>
          <p:cNvPr id="22" name="Group 22"/>
          <p:cNvGrpSpPr/>
          <p:nvPr/>
        </p:nvGrpSpPr>
        <p:grpSpPr>
          <a:xfrm>
            <a:off x="6966755" y="5375201"/>
            <a:ext cx="4896617" cy="2415261"/>
            <a:chOff x="0" y="0"/>
            <a:chExt cx="11491538" cy="5668210"/>
          </a:xfrm>
        </p:grpSpPr>
        <p:sp>
          <p:nvSpPr>
            <p:cNvPr id="23" name="Freeform 23"/>
            <p:cNvSpPr/>
            <p:nvPr/>
          </p:nvSpPr>
          <p:spPr>
            <a:xfrm>
              <a:off x="0" y="0"/>
              <a:ext cx="11491537" cy="5668210"/>
            </a:xfrm>
            <a:custGeom>
              <a:avLst/>
              <a:gdLst/>
              <a:ahLst/>
              <a:cxnLst/>
              <a:rect l="l" t="t" r="r" b="b"/>
              <a:pathLst>
                <a:path w="11491537" h="5668210">
                  <a:moveTo>
                    <a:pt x="0" y="0"/>
                  </a:moveTo>
                  <a:lnTo>
                    <a:pt x="0" y="5668210"/>
                  </a:lnTo>
                  <a:lnTo>
                    <a:pt x="11491537" y="5668210"/>
                  </a:lnTo>
                  <a:lnTo>
                    <a:pt x="11491537" y="0"/>
                  </a:lnTo>
                  <a:lnTo>
                    <a:pt x="0" y="0"/>
                  </a:lnTo>
                  <a:close/>
                  <a:moveTo>
                    <a:pt x="11430577" y="5607250"/>
                  </a:moveTo>
                  <a:lnTo>
                    <a:pt x="59690" y="5607250"/>
                  </a:lnTo>
                  <a:lnTo>
                    <a:pt x="59690" y="59690"/>
                  </a:lnTo>
                  <a:lnTo>
                    <a:pt x="11430577" y="59690"/>
                  </a:lnTo>
                  <a:lnTo>
                    <a:pt x="11430577" y="5607250"/>
                  </a:lnTo>
                  <a:close/>
                </a:path>
              </a:pathLst>
            </a:custGeom>
            <a:solidFill>
              <a:srgbClr val="919193"/>
            </a:solidFill>
          </p:spPr>
          <p:txBody>
            <a:bodyPr/>
            <a:lstStyle/>
            <a:p>
              <a:endParaRPr lang="es-ES"/>
            </a:p>
          </p:txBody>
        </p:sp>
      </p:grpSp>
      <p:grpSp>
        <p:nvGrpSpPr>
          <p:cNvPr id="24" name="Group 24"/>
          <p:cNvGrpSpPr/>
          <p:nvPr/>
        </p:nvGrpSpPr>
        <p:grpSpPr>
          <a:xfrm>
            <a:off x="7518693" y="5560622"/>
            <a:ext cx="978339" cy="857472"/>
            <a:chOff x="0" y="0"/>
            <a:chExt cx="927370" cy="812800"/>
          </a:xfrm>
        </p:grpSpPr>
        <p:sp>
          <p:nvSpPr>
            <p:cNvPr id="25" name="Freeform 2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6" name="TextBox 2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27" name="Group 27"/>
          <p:cNvGrpSpPr/>
          <p:nvPr/>
        </p:nvGrpSpPr>
        <p:grpSpPr>
          <a:xfrm>
            <a:off x="7550023" y="5596576"/>
            <a:ext cx="896294" cy="785563"/>
            <a:chOff x="0" y="0"/>
            <a:chExt cx="927370" cy="812800"/>
          </a:xfrm>
        </p:grpSpPr>
        <p:sp>
          <p:nvSpPr>
            <p:cNvPr id="28" name="Freeform 28"/>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29" name="TextBox 29"/>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0" name="TextBox 30"/>
          <p:cNvSpPr txBox="1"/>
          <p:nvPr/>
        </p:nvSpPr>
        <p:spPr>
          <a:xfrm>
            <a:off x="7282971" y="5864111"/>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-2,5%</a:t>
            </a:r>
          </a:p>
        </p:txBody>
      </p:sp>
      <p:grpSp>
        <p:nvGrpSpPr>
          <p:cNvPr id="31" name="Group 31"/>
          <p:cNvGrpSpPr/>
          <p:nvPr/>
        </p:nvGrpSpPr>
        <p:grpSpPr>
          <a:xfrm>
            <a:off x="8949091" y="5560622"/>
            <a:ext cx="978339" cy="857472"/>
            <a:chOff x="0" y="0"/>
            <a:chExt cx="927370" cy="812800"/>
          </a:xfrm>
        </p:grpSpPr>
        <p:sp>
          <p:nvSpPr>
            <p:cNvPr id="32" name="Freeform 3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33" name="TextBox 3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4" name="Group 34"/>
          <p:cNvGrpSpPr/>
          <p:nvPr/>
        </p:nvGrpSpPr>
        <p:grpSpPr>
          <a:xfrm>
            <a:off x="8980422" y="5596576"/>
            <a:ext cx="896294" cy="785563"/>
            <a:chOff x="0" y="0"/>
            <a:chExt cx="927370" cy="812800"/>
          </a:xfrm>
        </p:grpSpPr>
        <p:sp>
          <p:nvSpPr>
            <p:cNvPr id="35" name="Freeform 3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36" name="TextBox 3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7" name="TextBox 37"/>
          <p:cNvSpPr txBox="1"/>
          <p:nvPr/>
        </p:nvSpPr>
        <p:spPr>
          <a:xfrm>
            <a:off x="8713370" y="5864111"/>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-3,9%</a:t>
            </a:r>
          </a:p>
        </p:txBody>
      </p:sp>
      <p:grpSp>
        <p:nvGrpSpPr>
          <p:cNvPr id="38" name="Group 38"/>
          <p:cNvGrpSpPr/>
          <p:nvPr/>
        </p:nvGrpSpPr>
        <p:grpSpPr>
          <a:xfrm>
            <a:off x="10379489" y="5560622"/>
            <a:ext cx="978339" cy="857472"/>
            <a:chOff x="0" y="0"/>
            <a:chExt cx="927370" cy="812800"/>
          </a:xfrm>
        </p:grpSpPr>
        <p:sp>
          <p:nvSpPr>
            <p:cNvPr id="39" name="Freeform 3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40" name="TextBox 4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41" name="Group 41"/>
          <p:cNvGrpSpPr/>
          <p:nvPr/>
        </p:nvGrpSpPr>
        <p:grpSpPr>
          <a:xfrm>
            <a:off x="10410820" y="5596576"/>
            <a:ext cx="896294" cy="785563"/>
            <a:chOff x="0" y="0"/>
            <a:chExt cx="927370" cy="812800"/>
          </a:xfrm>
        </p:grpSpPr>
        <p:sp>
          <p:nvSpPr>
            <p:cNvPr id="42" name="Freeform 4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43" name="TextBox 4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44" name="TextBox 44"/>
          <p:cNvSpPr txBox="1"/>
          <p:nvPr/>
        </p:nvSpPr>
        <p:spPr>
          <a:xfrm>
            <a:off x="10143768" y="5864111"/>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-1,8%</a:t>
            </a:r>
          </a:p>
        </p:txBody>
      </p:sp>
      <p:sp>
        <p:nvSpPr>
          <p:cNvPr id="45" name="TextBox 45"/>
          <p:cNvSpPr txBox="1"/>
          <p:nvPr/>
        </p:nvSpPr>
        <p:spPr>
          <a:xfrm>
            <a:off x="7710979" y="6676936"/>
            <a:ext cx="603995" cy="285027"/>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2021</a:t>
            </a:r>
          </a:p>
        </p:txBody>
      </p:sp>
      <p:sp>
        <p:nvSpPr>
          <p:cNvPr id="46" name="TextBox 46"/>
          <p:cNvSpPr txBox="1"/>
          <p:nvPr/>
        </p:nvSpPr>
        <p:spPr>
          <a:xfrm>
            <a:off x="9136263" y="6676936"/>
            <a:ext cx="603995" cy="285027"/>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2024</a:t>
            </a:r>
          </a:p>
        </p:txBody>
      </p:sp>
      <p:sp>
        <p:nvSpPr>
          <p:cNvPr id="47" name="TextBox 47"/>
          <p:cNvSpPr txBox="1"/>
          <p:nvPr/>
        </p:nvSpPr>
        <p:spPr>
          <a:xfrm>
            <a:off x="10556970" y="6676936"/>
            <a:ext cx="603995" cy="285027"/>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2026</a:t>
            </a:r>
          </a:p>
        </p:txBody>
      </p:sp>
      <p:sp>
        <p:nvSpPr>
          <p:cNvPr id="48" name="TextBox 48"/>
          <p:cNvSpPr txBox="1"/>
          <p:nvPr/>
        </p:nvSpPr>
        <p:spPr>
          <a:xfrm>
            <a:off x="7431840" y="7211281"/>
            <a:ext cx="4142326" cy="307777"/>
          </a:xfrm>
          <a:prstGeom prst="rect">
            <a:avLst/>
          </a:prstGeom>
        </p:spPr>
        <p:txBody>
          <a:bodyPr wrap="square" lIns="0" tIns="0" rIns="0" bIns="0" rtlCol="0" anchor="t">
            <a:spAutoFit/>
          </a:bodyPr>
          <a:lstStyle/>
          <a:p>
            <a:pPr algn="ctr">
              <a:lnSpc>
                <a:spcPts val="2417"/>
              </a:lnSpc>
              <a:spcBef>
                <a:spcPct val="0"/>
              </a:spcBef>
            </a:pPr>
            <a:r>
              <a:rPr lang="en-US" sz="2302" dirty="0">
                <a:solidFill>
                  <a:srgbClr val="FFFFFF"/>
                </a:solidFill>
                <a:latin typeface="Roboto"/>
                <a:ea typeface="Roboto"/>
                <a:cs typeface="Roboto"/>
                <a:sym typeface="Roboto"/>
              </a:rPr>
              <a:t>Tarifa </a:t>
            </a:r>
            <a:r>
              <a:rPr lang="en-US" sz="2302" dirty="0" err="1">
                <a:solidFill>
                  <a:srgbClr val="FFFFFF"/>
                </a:solidFill>
                <a:latin typeface="Roboto"/>
                <a:ea typeface="Roboto"/>
                <a:cs typeface="Roboto"/>
                <a:sym typeface="Roboto"/>
              </a:rPr>
              <a:t>aplicada</a:t>
            </a:r>
            <a:r>
              <a:rPr lang="en-US" sz="2302" dirty="0">
                <a:solidFill>
                  <a:srgbClr val="FFFFFF"/>
                </a:solidFill>
                <a:latin typeface="Roboto"/>
                <a:ea typeface="Roboto"/>
                <a:cs typeface="Roboto"/>
                <a:sym typeface="Roboto"/>
              </a:rPr>
              <a:t> vs Tarifa </a:t>
            </a:r>
            <a:r>
              <a:rPr lang="en-US" sz="2302" dirty="0" err="1">
                <a:solidFill>
                  <a:srgbClr val="FFFFFF"/>
                </a:solidFill>
                <a:latin typeface="Roboto"/>
                <a:ea typeface="Roboto"/>
                <a:cs typeface="Roboto"/>
                <a:sym typeface="Roboto"/>
              </a:rPr>
              <a:t>oficial</a:t>
            </a:r>
            <a:endParaRPr lang="en-US" sz="2302" dirty="0">
              <a:solidFill>
                <a:srgbClr val="FFFFFF"/>
              </a:solidFill>
              <a:latin typeface="Roboto"/>
              <a:ea typeface="Roboto"/>
              <a:cs typeface="Roboto"/>
              <a:sym typeface="Roboto"/>
            </a:endParaRPr>
          </a:p>
        </p:txBody>
      </p:sp>
      <p:pic>
        <p:nvPicPr>
          <p:cNvPr id="49" name="Picture 49"/>
          <p:cNvPicPr>
            <a:picLocks noChangeAspect="1"/>
          </p:cNvPicPr>
          <p:nvPr/>
        </p:nvPicPr>
        <p:blipFill>
          <a:blip r:embed="rId11"/>
          <a:stretch>
            <a:fillRect/>
          </a:stretch>
        </p:blipFill>
        <p:spPr>
          <a:xfrm>
            <a:off x="2187092" y="5622274"/>
            <a:ext cx="4628250" cy="2401617"/>
          </a:xfrm>
          <a:prstGeom prst="rect">
            <a:avLst/>
          </a:prstGeom>
        </p:spPr>
      </p:pic>
      <p:sp>
        <p:nvSpPr>
          <p:cNvPr id="50" name="TextBox 50"/>
          <p:cNvSpPr txBox="1"/>
          <p:nvPr/>
        </p:nvSpPr>
        <p:spPr>
          <a:xfrm>
            <a:off x="2776225" y="7546350"/>
            <a:ext cx="6740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2021</a:t>
            </a:r>
          </a:p>
        </p:txBody>
      </p:sp>
      <p:sp>
        <p:nvSpPr>
          <p:cNvPr id="51" name="TextBox 51"/>
          <p:cNvSpPr txBox="1"/>
          <p:nvPr/>
        </p:nvSpPr>
        <p:spPr>
          <a:xfrm>
            <a:off x="4501218" y="7546350"/>
            <a:ext cx="6740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2024</a:t>
            </a:r>
          </a:p>
        </p:txBody>
      </p:sp>
      <p:sp>
        <p:nvSpPr>
          <p:cNvPr id="52" name="TextBox 52"/>
          <p:cNvSpPr txBox="1"/>
          <p:nvPr/>
        </p:nvSpPr>
        <p:spPr>
          <a:xfrm>
            <a:off x="5800323" y="7546350"/>
            <a:ext cx="6740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2026</a:t>
            </a:r>
          </a:p>
        </p:txBody>
      </p:sp>
      <p:sp>
        <p:nvSpPr>
          <p:cNvPr id="53" name="TextBox 53"/>
          <p:cNvSpPr txBox="1"/>
          <p:nvPr/>
        </p:nvSpPr>
        <p:spPr>
          <a:xfrm>
            <a:off x="2187255" y="6126343"/>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40,6€</a:t>
            </a:r>
          </a:p>
        </p:txBody>
      </p:sp>
      <p:sp>
        <p:nvSpPr>
          <p:cNvPr id="54" name="TextBox 54"/>
          <p:cNvSpPr txBox="1"/>
          <p:nvPr/>
        </p:nvSpPr>
        <p:spPr>
          <a:xfrm>
            <a:off x="4059981" y="6010622"/>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45,8€</a:t>
            </a:r>
          </a:p>
        </p:txBody>
      </p:sp>
      <p:sp>
        <p:nvSpPr>
          <p:cNvPr id="55" name="TextBox 55"/>
          <p:cNvSpPr txBox="1"/>
          <p:nvPr/>
        </p:nvSpPr>
        <p:spPr>
          <a:xfrm>
            <a:off x="5431634" y="5945545"/>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49€</a:t>
            </a:r>
          </a:p>
        </p:txBody>
      </p:sp>
      <p:pic>
        <p:nvPicPr>
          <p:cNvPr id="56" name="Picture 56"/>
          <p:cNvPicPr>
            <a:picLocks noChangeAspect="1"/>
          </p:cNvPicPr>
          <p:nvPr/>
        </p:nvPicPr>
        <p:blipFill>
          <a:blip r:embed="rId12"/>
          <a:stretch>
            <a:fillRect/>
          </a:stretch>
        </p:blipFill>
        <p:spPr>
          <a:xfrm>
            <a:off x="12400500" y="5698960"/>
            <a:ext cx="4628250" cy="2347321"/>
          </a:xfrm>
          <a:prstGeom prst="rect">
            <a:avLst/>
          </a:prstGeom>
        </p:spPr>
      </p:pic>
      <p:sp>
        <p:nvSpPr>
          <p:cNvPr id="57" name="TextBox 57"/>
          <p:cNvSpPr txBox="1"/>
          <p:nvPr/>
        </p:nvSpPr>
        <p:spPr>
          <a:xfrm>
            <a:off x="12989633" y="7568740"/>
            <a:ext cx="6740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2021</a:t>
            </a:r>
          </a:p>
        </p:txBody>
      </p:sp>
      <p:sp>
        <p:nvSpPr>
          <p:cNvPr id="58" name="TextBox 58"/>
          <p:cNvSpPr txBox="1"/>
          <p:nvPr/>
        </p:nvSpPr>
        <p:spPr>
          <a:xfrm>
            <a:off x="14714626" y="7568740"/>
            <a:ext cx="6740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2024</a:t>
            </a:r>
          </a:p>
        </p:txBody>
      </p:sp>
      <p:sp>
        <p:nvSpPr>
          <p:cNvPr id="59" name="TextBox 59"/>
          <p:cNvSpPr txBox="1"/>
          <p:nvPr/>
        </p:nvSpPr>
        <p:spPr>
          <a:xfrm>
            <a:off x="16013731" y="7568740"/>
            <a:ext cx="674069" cy="230832"/>
          </a:xfrm>
          <a:prstGeom prst="rect">
            <a:avLst/>
          </a:prstGeom>
        </p:spPr>
        <p:txBody>
          <a:bodyPr wrap="square" lIns="0" tIns="0" rIns="0" bIns="0" rtlCol="0" anchor="t">
            <a:spAutoFit/>
          </a:bodyPr>
          <a:lstStyle/>
          <a:p>
            <a:pPr algn="l">
              <a:lnSpc>
                <a:spcPts val="1813"/>
              </a:lnSpc>
              <a:spcBef>
                <a:spcPct val="0"/>
              </a:spcBef>
            </a:pPr>
            <a:r>
              <a:rPr lang="en-US" sz="1726">
                <a:solidFill>
                  <a:srgbClr val="FFFFFF"/>
                </a:solidFill>
                <a:latin typeface="Roboto"/>
                <a:ea typeface="Roboto"/>
                <a:cs typeface="Roboto"/>
                <a:sym typeface="Roboto"/>
              </a:rPr>
              <a:t>2026</a:t>
            </a:r>
          </a:p>
        </p:txBody>
      </p:sp>
      <p:sp>
        <p:nvSpPr>
          <p:cNvPr id="60" name="TextBox 60"/>
          <p:cNvSpPr txBox="1"/>
          <p:nvPr/>
        </p:nvSpPr>
        <p:spPr>
          <a:xfrm>
            <a:off x="12396772" y="6135888"/>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39,6€</a:t>
            </a:r>
          </a:p>
        </p:txBody>
      </p:sp>
      <p:sp>
        <p:nvSpPr>
          <p:cNvPr id="61" name="TextBox 61"/>
          <p:cNvSpPr txBox="1"/>
          <p:nvPr/>
        </p:nvSpPr>
        <p:spPr>
          <a:xfrm>
            <a:off x="14280631" y="6074966"/>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44€</a:t>
            </a:r>
          </a:p>
        </p:txBody>
      </p:sp>
      <p:sp>
        <p:nvSpPr>
          <p:cNvPr id="62" name="TextBox 62"/>
          <p:cNvSpPr txBox="1"/>
          <p:nvPr/>
        </p:nvSpPr>
        <p:spPr>
          <a:xfrm>
            <a:off x="15640811" y="5989865"/>
            <a:ext cx="1430398" cy="250534"/>
          </a:xfrm>
          <a:prstGeom prst="rect">
            <a:avLst/>
          </a:prstGeom>
        </p:spPr>
        <p:txBody>
          <a:bodyPr lIns="0" tIns="0" rIns="0" bIns="0" rtlCol="0" anchor="t">
            <a:spAutoFit/>
          </a:bodyPr>
          <a:lstStyle/>
          <a:p>
            <a:pPr algn="ctr">
              <a:lnSpc>
                <a:spcPts val="1969"/>
              </a:lnSpc>
            </a:pPr>
            <a:r>
              <a:rPr lang="en-US" sz="1669" b="1">
                <a:solidFill>
                  <a:srgbClr val="FFFFFF"/>
                </a:solidFill>
                <a:latin typeface="Roboto Bold"/>
                <a:ea typeface="Roboto Bold"/>
                <a:cs typeface="Roboto Bold"/>
                <a:sym typeface="Roboto Bold"/>
              </a:rPr>
              <a:t>48,1€</a:t>
            </a:r>
          </a:p>
        </p:txBody>
      </p:sp>
      <p:sp>
        <p:nvSpPr>
          <p:cNvPr id="63" name="Freeform 63"/>
          <p:cNvSpPr/>
          <p:nvPr/>
        </p:nvSpPr>
        <p:spPr>
          <a:xfrm>
            <a:off x="791021" y="8478361"/>
            <a:ext cx="264277" cy="264277"/>
          </a:xfrm>
          <a:custGeom>
            <a:avLst/>
            <a:gdLst/>
            <a:ahLst/>
            <a:cxnLst/>
            <a:rect l="l" t="t" r="r" b="b"/>
            <a:pathLst>
              <a:path w="264277" h="264277">
                <a:moveTo>
                  <a:pt x="0" y="0"/>
                </a:moveTo>
                <a:lnTo>
                  <a:pt x="264277" y="0"/>
                </a:lnTo>
                <a:lnTo>
                  <a:pt x="264277"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64" name="TextBox 64"/>
          <p:cNvSpPr txBox="1"/>
          <p:nvPr/>
        </p:nvSpPr>
        <p:spPr>
          <a:xfrm>
            <a:off x="1270438" y="8431329"/>
            <a:ext cx="15213815"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La tarifa aplicada por la nueva distribución es de 48,1€/h frente a la marcada como tarifa oficial que es de 49,0€/h (un 1,8% inferior)</a:t>
            </a:r>
          </a:p>
        </p:txBody>
      </p:sp>
      <p:sp>
        <p:nvSpPr>
          <p:cNvPr id="65" name="AutoShape 65"/>
          <p:cNvSpPr/>
          <p:nvPr/>
        </p:nvSpPr>
        <p:spPr>
          <a:xfrm>
            <a:off x="5079105" y="5852205"/>
            <a:ext cx="705059" cy="0"/>
          </a:xfrm>
          <a:prstGeom prst="line">
            <a:avLst/>
          </a:prstGeom>
          <a:ln w="28575" cap="flat">
            <a:solidFill>
              <a:srgbClr val="0CB664"/>
            </a:solidFill>
            <a:prstDash val="solid"/>
            <a:headEnd type="none" w="sm" len="sm"/>
            <a:tailEnd type="triangle" w="lg" len="med"/>
          </a:ln>
        </p:spPr>
        <p:txBody>
          <a:bodyPr/>
          <a:lstStyle/>
          <a:p>
            <a:endParaRPr lang="es-ES"/>
          </a:p>
        </p:txBody>
      </p:sp>
      <p:sp>
        <p:nvSpPr>
          <p:cNvPr id="66" name="TextBox 66"/>
          <p:cNvSpPr txBox="1"/>
          <p:nvPr/>
        </p:nvSpPr>
        <p:spPr>
          <a:xfrm>
            <a:off x="4716435" y="5551097"/>
            <a:ext cx="1430398" cy="227647"/>
          </a:xfrm>
          <a:prstGeom prst="rect">
            <a:avLst/>
          </a:prstGeom>
        </p:spPr>
        <p:txBody>
          <a:bodyPr lIns="0" tIns="0" rIns="0" bIns="0" rtlCol="0" anchor="t">
            <a:spAutoFit/>
          </a:bodyPr>
          <a:lstStyle/>
          <a:p>
            <a:pPr algn="ctr">
              <a:lnSpc>
                <a:spcPts val="1770"/>
              </a:lnSpc>
            </a:pPr>
            <a:r>
              <a:rPr lang="en-US" sz="1500">
                <a:solidFill>
                  <a:srgbClr val="FFFFFF"/>
                </a:solidFill>
                <a:latin typeface="Roboto"/>
                <a:ea typeface="Roboto"/>
                <a:cs typeface="Roboto"/>
                <a:sym typeface="Roboto"/>
              </a:rPr>
              <a:t>+7%</a:t>
            </a:r>
          </a:p>
        </p:txBody>
      </p:sp>
      <p:sp>
        <p:nvSpPr>
          <p:cNvPr id="67" name="AutoShape 67"/>
          <p:cNvSpPr/>
          <p:nvPr/>
        </p:nvSpPr>
        <p:spPr>
          <a:xfrm>
            <a:off x="15323645" y="5918583"/>
            <a:ext cx="705059" cy="0"/>
          </a:xfrm>
          <a:prstGeom prst="line">
            <a:avLst/>
          </a:prstGeom>
          <a:ln w="28575" cap="flat">
            <a:solidFill>
              <a:srgbClr val="0CB664"/>
            </a:solidFill>
            <a:prstDash val="solid"/>
            <a:headEnd type="none" w="sm" len="sm"/>
            <a:tailEnd type="triangle" w="lg" len="med"/>
          </a:ln>
        </p:spPr>
        <p:txBody>
          <a:bodyPr/>
          <a:lstStyle/>
          <a:p>
            <a:endParaRPr lang="es-ES"/>
          </a:p>
        </p:txBody>
      </p:sp>
      <p:sp>
        <p:nvSpPr>
          <p:cNvPr id="68" name="TextBox 68"/>
          <p:cNvSpPr txBox="1"/>
          <p:nvPr/>
        </p:nvSpPr>
        <p:spPr>
          <a:xfrm>
            <a:off x="14960975" y="5617475"/>
            <a:ext cx="1430398" cy="230832"/>
          </a:xfrm>
          <a:prstGeom prst="rect">
            <a:avLst/>
          </a:prstGeom>
        </p:spPr>
        <p:txBody>
          <a:bodyPr lIns="0" tIns="0" rIns="0" bIns="0" rtlCol="0" anchor="t">
            <a:spAutoFit/>
          </a:bodyPr>
          <a:lstStyle/>
          <a:p>
            <a:pPr algn="ctr">
              <a:lnSpc>
                <a:spcPts val="1770"/>
              </a:lnSpc>
            </a:pPr>
            <a:r>
              <a:rPr lang="en-US" sz="1500" dirty="0">
                <a:solidFill>
                  <a:srgbClr val="FFFFFF"/>
                </a:solidFill>
                <a:latin typeface="Roboto"/>
                <a:ea typeface="Roboto"/>
                <a:cs typeface="Roboto"/>
                <a:sym typeface="Roboto"/>
              </a:rPr>
              <a:t>+9%</a:t>
            </a:r>
          </a:p>
        </p:txBody>
      </p:sp>
      <p:sp>
        <p:nvSpPr>
          <p:cNvPr id="69" name="TextBox 69"/>
          <p:cNvSpPr txBox="1"/>
          <p:nvPr/>
        </p:nvSpPr>
        <p:spPr>
          <a:xfrm>
            <a:off x="3248736" y="4736209"/>
            <a:ext cx="1813981" cy="284959"/>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Tarifa oficial</a:t>
            </a:r>
          </a:p>
        </p:txBody>
      </p:sp>
      <p:sp>
        <p:nvSpPr>
          <p:cNvPr id="70" name="TextBox 70"/>
          <p:cNvSpPr txBox="1"/>
          <p:nvPr/>
        </p:nvSpPr>
        <p:spPr>
          <a:xfrm>
            <a:off x="13613034" y="3598992"/>
            <a:ext cx="1813981" cy="284959"/>
          </a:xfrm>
          <a:prstGeom prst="rect">
            <a:avLst/>
          </a:prstGeom>
        </p:spPr>
        <p:txBody>
          <a:bodyPr lIns="0" tIns="0" rIns="0" bIns="0" rtlCol="0" anchor="t">
            <a:spAutoFit/>
          </a:bodyPr>
          <a:lstStyle/>
          <a:p>
            <a:pPr algn="l">
              <a:lnSpc>
                <a:spcPts val="2175"/>
              </a:lnSpc>
              <a:spcBef>
                <a:spcPct val="0"/>
              </a:spcBef>
            </a:pPr>
            <a:r>
              <a:rPr lang="en-US" sz="2072" b="1">
                <a:solidFill>
                  <a:srgbClr val="FFFFFF"/>
                </a:solidFill>
                <a:latin typeface="Roboto Bold"/>
                <a:ea typeface="Roboto Bold"/>
                <a:cs typeface="Roboto Bold"/>
                <a:sym typeface="Roboto Bold"/>
              </a:rPr>
              <a:t>Tarifa aplicada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7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71"/>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71"/>
                                        </p:tgtEl>
                                      </p:cBhvr>
                                    </p:cmd>
                                  </p:childTnLst>
                                </p:cTn>
                              </p:par>
                            </p:childTnLst>
                          </p:cTn>
                        </p:par>
                      </p:childTnLst>
                    </p:cTn>
                  </p:par>
                </p:childTnLst>
              </p:cTn>
              <p:nextCondLst>
                <p:cond evt="onClick" delay="0">
                  <p:tgtEl>
                    <p:spTgt spid="71"/>
                  </p:tgtEl>
                </p:cond>
              </p:nextCondLst>
            </p:seq>
            <p:video>
              <p:cMediaNode vol="80000">
                <p:cTn id="42" repeatCount="indefinite" fill="hold" display="0">
                  <p:stCondLst>
                    <p:cond delay="indefinite"/>
                  </p:stCondLst>
                </p:cTn>
                <p:tgtEl>
                  <p:spTgt spid="71"/>
                </p:tgtEl>
              </p:cMediaNode>
            </p:video>
          </p:childTnLst>
        </p:cTn>
      </p:par>
    </p:tnLst>
    <p:bldLst>
      <p:bldP spid="30" grpId="0"/>
      <p:bldP spid="37" grpId="0"/>
      <p:bldP spid="44" grpId="0"/>
      <p:bldP spid="45" grpId="0"/>
      <p:bldP spid="46" grpId="0"/>
      <p:bldP spid="47" grpId="0"/>
      <p:bldP spid="48" grpId="0"/>
    </p:bldLst>
  </p:timing>
</p:sld>
</file>

<file path=ppt/slides/slide39.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29" name="Diseño sin título (15)">
            <a:hlinkClick r:id="" action="ppaction://media"/>
            <a:extLst>
              <a:ext uri="{FF2B5EF4-FFF2-40B4-BE49-F238E27FC236}">
                <a16:creationId xmlns:a16="http://schemas.microsoft.com/office/drawing/2014/main" id="{589078C5-D8D0-1BA6-9C43-9194E8407A7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30956"/>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1404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Freeform 8"/>
          <p:cNvSpPr/>
          <p:nvPr/>
        </p:nvSpPr>
        <p:spPr>
          <a:xfrm>
            <a:off x="849947" y="3958737"/>
            <a:ext cx="1078655" cy="1078655"/>
          </a:xfrm>
          <a:custGeom>
            <a:avLst/>
            <a:gdLst/>
            <a:ahLst/>
            <a:cxnLst/>
            <a:rect l="l" t="t" r="r" b="b"/>
            <a:pathLst>
              <a:path w="1078655" h="1078655">
                <a:moveTo>
                  <a:pt x="0" y="0"/>
                </a:moveTo>
                <a:lnTo>
                  <a:pt x="1078655" y="0"/>
                </a:lnTo>
                <a:lnTo>
                  <a:pt x="1078655" y="1078655"/>
                </a:lnTo>
                <a:lnTo>
                  <a:pt x="0" y="1078655"/>
                </a:lnTo>
                <a:lnTo>
                  <a:pt x="0" y="0"/>
                </a:lnTo>
                <a:close/>
              </a:path>
            </a:pathLst>
          </a:custGeom>
          <a:blipFill>
            <a:blip r:embed="rId9"/>
            <a:stretch>
              <a:fillRect/>
            </a:stretch>
          </a:blipFill>
        </p:spPr>
        <p:txBody>
          <a:bodyPr/>
          <a:lstStyle/>
          <a:p>
            <a:endParaRPr lang="es-ES"/>
          </a:p>
        </p:txBody>
      </p:sp>
      <p:sp>
        <p:nvSpPr>
          <p:cNvPr id="9" name="Freeform 9"/>
          <p:cNvSpPr/>
          <p:nvPr/>
        </p:nvSpPr>
        <p:spPr>
          <a:xfrm>
            <a:off x="946646" y="6537580"/>
            <a:ext cx="1078655" cy="1078655"/>
          </a:xfrm>
          <a:custGeom>
            <a:avLst/>
            <a:gdLst/>
            <a:ahLst/>
            <a:cxnLst/>
            <a:rect l="l" t="t" r="r" b="b"/>
            <a:pathLst>
              <a:path w="1078655" h="1078655">
                <a:moveTo>
                  <a:pt x="0" y="0"/>
                </a:moveTo>
                <a:lnTo>
                  <a:pt x="1078655" y="0"/>
                </a:lnTo>
                <a:lnTo>
                  <a:pt x="1078655" y="1078655"/>
                </a:lnTo>
                <a:lnTo>
                  <a:pt x="0" y="1078655"/>
                </a:lnTo>
                <a:lnTo>
                  <a:pt x="0" y="0"/>
                </a:lnTo>
                <a:close/>
              </a:path>
            </a:pathLst>
          </a:custGeom>
          <a:blipFill>
            <a:blip r:embed="rId9"/>
            <a:stretch>
              <a:fillRect/>
            </a:stretch>
          </a:blipFill>
        </p:spPr>
        <p:txBody>
          <a:bodyPr/>
          <a:lstStyle/>
          <a:p>
            <a:endParaRPr lang="es-ES"/>
          </a:p>
        </p:txBody>
      </p:sp>
      <p:sp>
        <p:nvSpPr>
          <p:cNvPr id="10" name="TextBox 10"/>
          <p:cNvSpPr txBox="1"/>
          <p:nvPr/>
        </p:nvSpPr>
        <p:spPr>
          <a:xfrm>
            <a:off x="1630784" y="1143738"/>
            <a:ext cx="6863867" cy="751344"/>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Red oficial – Influencia del tamaño del taller</a:t>
            </a:r>
          </a:p>
          <a:p>
            <a:pPr algn="l">
              <a:lnSpc>
                <a:spcPts val="2865"/>
              </a:lnSpc>
              <a:spcBef>
                <a:spcPct val="0"/>
              </a:spcBef>
            </a:pPr>
            <a:endParaRPr lang="en-US" sz="2729" b="1">
              <a:solidFill>
                <a:srgbClr val="FFFFFF"/>
              </a:solidFill>
              <a:latin typeface="Roboto Bold"/>
              <a:ea typeface="Roboto Bold"/>
              <a:cs typeface="Roboto Bold"/>
              <a:sym typeface="Roboto Bold"/>
            </a:endParaRPr>
          </a:p>
        </p:txBody>
      </p:sp>
      <p:sp>
        <p:nvSpPr>
          <p:cNvPr id="11" name="TextBox 11"/>
          <p:cNvSpPr txBox="1"/>
          <p:nvPr/>
        </p:nvSpPr>
        <p:spPr>
          <a:xfrm>
            <a:off x="2024440" y="2166423"/>
            <a:ext cx="13226247"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A mayor tamaño del taller, mayores tarifas horarias, aunque el diferencial entre la mano de obra finalmente aplicada y la tarifa de mano de obra oficial se mantiene en ambos casos</a:t>
            </a:r>
          </a:p>
        </p:txBody>
      </p:sp>
      <p:sp>
        <p:nvSpPr>
          <p:cNvPr id="12" name="TextBox 12"/>
          <p:cNvSpPr txBox="1"/>
          <p:nvPr/>
        </p:nvSpPr>
        <p:spPr>
          <a:xfrm>
            <a:off x="2360756" y="3824532"/>
            <a:ext cx="1415711" cy="340519"/>
          </a:xfrm>
          <a:prstGeom prst="rect">
            <a:avLst/>
          </a:prstGeom>
        </p:spPr>
        <p:txBody>
          <a:bodyPr lIns="0" tIns="0" rIns="0" bIns="0" rtlCol="0" anchor="t">
            <a:spAutoFit/>
          </a:bodyPr>
          <a:lstStyle/>
          <a:p>
            <a:pPr algn="ctr">
              <a:lnSpc>
                <a:spcPts val="2624"/>
              </a:lnSpc>
              <a:spcBef>
                <a:spcPct val="0"/>
              </a:spcBef>
            </a:pPr>
            <a:r>
              <a:rPr lang="en-US" sz="2499" b="1">
                <a:solidFill>
                  <a:srgbClr val="FFFFFF"/>
                </a:solidFill>
                <a:latin typeface="Roboto Bold"/>
                <a:ea typeface="Roboto Bold"/>
                <a:cs typeface="Roboto Bold"/>
                <a:sym typeface="Roboto Bold"/>
              </a:rPr>
              <a:t>49€/h</a:t>
            </a:r>
          </a:p>
        </p:txBody>
      </p:sp>
      <p:sp>
        <p:nvSpPr>
          <p:cNvPr id="13" name="TextBox 13"/>
          <p:cNvSpPr txBox="1"/>
          <p:nvPr/>
        </p:nvSpPr>
        <p:spPr>
          <a:xfrm>
            <a:off x="2096497" y="4298401"/>
            <a:ext cx="2343271" cy="321469"/>
          </a:xfrm>
          <a:prstGeom prst="rect">
            <a:avLst/>
          </a:prstGeom>
        </p:spPr>
        <p:txBody>
          <a:bodyPr lIns="0" tIns="0" rIns="0" bIns="0" rtlCol="0" anchor="t">
            <a:spAutoFit/>
          </a:bodyPr>
          <a:lstStyle/>
          <a:p>
            <a:pPr algn="ctr">
              <a:lnSpc>
                <a:spcPts val="2362"/>
              </a:lnSpc>
              <a:spcBef>
                <a:spcPct val="0"/>
              </a:spcBef>
            </a:pPr>
            <a:r>
              <a:rPr lang="en-US" sz="2250">
                <a:solidFill>
                  <a:srgbClr val="FFFFFF"/>
                </a:solidFill>
                <a:latin typeface="Roboto"/>
                <a:ea typeface="Roboto"/>
                <a:cs typeface="Roboto"/>
                <a:sym typeface="Roboto"/>
              </a:rPr>
              <a:t>es la tarifa oficial</a:t>
            </a:r>
          </a:p>
        </p:txBody>
      </p:sp>
      <p:sp>
        <p:nvSpPr>
          <p:cNvPr id="14" name="TextBox 14"/>
          <p:cNvSpPr txBox="1"/>
          <p:nvPr/>
        </p:nvSpPr>
        <p:spPr>
          <a:xfrm>
            <a:off x="2354406" y="6977811"/>
            <a:ext cx="1415711" cy="340519"/>
          </a:xfrm>
          <a:prstGeom prst="rect">
            <a:avLst/>
          </a:prstGeom>
        </p:spPr>
        <p:txBody>
          <a:bodyPr lIns="0" tIns="0" rIns="0" bIns="0" rtlCol="0" anchor="t">
            <a:spAutoFit/>
          </a:bodyPr>
          <a:lstStyle/>
          <a:p>
            <a:pPr algn="ctr">
              <a:lnSpc>
                <a:spcPts val="2624"/>
              </a:lnSpc>
              <a:spcBef>
                <a:spcPct val="0"/>
              </a:spcBef>
            </a:pPr>
            <a:r>
              <a:rPr lang="en-US" sz="2499" b="1">
                <a:solidFill>
                  <a:srgbClr val="FFFFFF"/>
                </a:solidFill>
                <a:latin typeface="Roboto Bold"/>
                <a:ea typeface="Roboto Bold"/>
                <a:cs typeface="Roboto Bold"/>
                <a:sym typeface="Roboto Bold"/>
              </a:rPr>
              <a:t>48,1 €/h</a:t>
            </a:r>
          </a:p>
        </p:txBody>
      </p:sp>
      <p:sp>
        <p:nvSpPr>
          <p:cNvPr id="15" name="TextBox 15"/>
          <p:cNvSpPr txBox="1"/>
          <p:nvPr/>
        </p:nvSpPr>
        <p:spPr>
          <a:xfrm>
            <a:off x="1920145" y="7451680"/>
            <a:ext cx="2519623" cy="916781"/>
          </a:xfrm>
          <a:prstGeom prst="rect">
            <a:avLst/>
          </a:prstGeom>
        </p:spPr>
        <p:txBody>
          <a:bodyPr lIns="0" tIns="0" rIns="0" bIns="0" rtlCol="0" anchor="t">
            <a:spAutoFit/>
          </a:bodyPr>
          <a:lstStyle/>
          <a:p>
            <a:pPr algn="ctr">
              <a:lnSpc>
                <a:spcPts val="2362"/>
              </a:lnSpc>
              <a:spcBef>
                <a:spcPct val="0"/>
              </a:spcBef>
            </a:pPr>
            <a:r>
              <a:rPr lang="en-US" sz="2250">
                <a:solidFill>
                  <a:srgbClr val="FFFFFF"/>
                </a:solidFill>
                <a:latin typeface="Roboto"/>
                <a:ea typeface="Roboto"/>
                <a:cs typeface="Roboto"/>
                <a:sym typeface="Roboto"/>
              </a:rPr>
              <a:t>es la tarifa finalmente aplicada</a:t>
            </a:r>
          </a:p>
          <a:p>
            <a:pPr algn="ctr">
              <a:lnSpc>
                <a:spcPts val="2362"/>
              </a:lnSpc>
              <a:spcBef>
                <a:spcPct val="0"/>
              </a:spcBef>
            </a:pPr>
            <a:endParaRPr lang="en-US" sz="2250">
              <a:solidFill>
                <a:srgbClr val="FFFFFF"/>
              </a:solidFill>
              <a:latin typeface="Roboto"/>
              <a:ea typeface="Roboto"/>
              <a:cs typeface="Roboto"/>
              <a:sym typeface="Roboto"/>
            </a:endParaRPr>
          </a:p>
        </p:txBody>
      </p:sp>
      <p:sp>
        <p:nvSpPr>
          <p:cNvPr id="16" name="AutoShape 16"/>
          <p:cNvSpPr/>
          <p:nvPr/>
        </p:nvSpPr>
        <p:spPr>
          <a:xfrm>
            <a:off x="3062262" y="4738933"/>
            <a:ext cx="0" cy="668251"/>
          </a:xfrm>
          <a:prstGeom prst="line">
            <a:avLst/>
          </a:prstGeom>
          <a:ln w="47625" cap="flat">
            <a:solidFill>
              <a:srgbClr val="FF5C56"/>
            </a:solidFill>
            <a:prstDash val="solid"/>
            <a:headEnd type="none" w="sm" len="sm"/>
            <a:tailEnd type="none" w="sm" len="sm"/>
          </a:ln>
        </p:spPr>
        <p:txBody>
          <a:bodyPr/>
          <a:lstStyle/>
          <a:p>
            <a:endParaRPr lang="es-ES"/>
          </a:p>
        </p:txBody>
      </p:sp>
      <p:sp>
        <p:nvSpPr>
          <p:cNvPr id="17" name="AutoShape 17"/>
          <p:cNvSpPr/>
          <p:nvPr/>
        </p:nvSpPr>
        <p:spPr>
          <a:xfrm>
            <a:off x="3038449" y="6064320"/>
            <a:ext cx="0" cy="668251"/>
          </a:xfrm>
          <a:prstGeom prst="line">
            <a:avLst/>
          </a:prstGeom>
          <a:ln w="47625" cap="flat">
            <a:solidFill>
              <a:srgbClr val="FF5C56"/>
            </a:solidFill>
            <a:prstDash val="solid"/>
            <a:headEnd type="none" w="sm" len="sm"/>
            <a:tailEnd type="none" w="sm" len="sm"/>
          </a:ln>
        </p:spPr>
        <p:txBody>
          <a:bodyPr/>
          <a:lstStyle/>
          <a:p>
            <a:endParaRPr lang="es-ES"/>
          </a:p>
        </p:txBody>
      </p:sp>
      <p:grpSp>
        <p:nvGrpSpPr>
          <p:cNvPr id="18" name="Group 18"/>
          <p:cNvGrpSpPr/>
          <p:nvPr/>
        </p:nvGrpSpPr>
        <p:grpSpPr>
          <a:xfrm>
            <a:off x="2570860" y="5275342"/>
            <a:ext cx="954080" cy="836210"/>
            <a:chOff x="0" y="0"/>
            <a:chExt cx="927370" cy="812800"/>
          </a:xfrm>
        </p:grpSpPr>
        <p:sp>
          <p:nvSpPr>
            <p:cNvPr id="19" name="Freeform 1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20" name="TextBox 2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21" name="Group 21"/>
          <p:cNvGrpSpPr/>
          <p:nvPr/>
        </p:nvGrpSpPr>
        <p:grpSpPr>
          <a:xfrm>
            <a:off x="2601414" y="5310405"/>
            <a:ext cx="874069" cy="766084"/>
            <a:chOff x="0" y="0"/>
            <a:chExt cx="927370" cy="812800"/>
          </a:xfrm>
        </p:grpSpPr>
        <p:sp>
          <p:nvSpPr>
            <p:cNvPr id="22" name="Freeform 2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23" name="TextBox 2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24" name="TextBox 24"/>
          <p:cNvSpPr txBox="1"/>
          <p:nvPr/>
        </p:nvSpPr>
        <p:spPr>
          <a:xfrm>
            <a:off x="2340984" y="5512335"/>
            <a:ext cx="1394930" cy="352791"/>
          </a:xfrm>
          <a:prstGeom prst="rect">
            <a:avLst/>
          </a:prstGeom>
        </p:spPr>
        <p:txBody>
          <a:bodyPr lIns="0" tIns="0" rIns="0" bIns="0" rtlCol="0" anchor="t">
            <a:spAutoFit/>
          </a:bodyPr>
          <a:lstStyle/>
          <a:p>
            <a:pPr algn="ctr">
              <a:lnSpc>
                <a:spcPts val="2725"/>
              </a:lnSpc>
            </a:pPr>
            <a:r>
              <a:rPr lang="en-US" sz="2309" b="1">
                <a:solidFill>
                  <a:srgbClr val="FFFFFF"/>
                </a:solidFill>
                <a:latin typeface="Roboto Bold"/>
                <a:ea typeface="Roboto Bold"/>
                <a:cs typeface="Roboto Bold"/>
                <a:sym typeface="Roboto Bold"/>
              </a:rPr>
              <a:t>-1,8%</a:t>
            </a:r>
          </a:p>
        </p:txBody>
      </p:sp>
      <p:sp>
        <p:nvSpPr>
          <p:cNvPr id="25" name="AutoShape 25"/>
          <p:cNvSpPr/>
          <p:nvPr/>
        </p:nvSpPr>
        <p:spPr>
          <a:xfrm flipV="1">
            <a:off x="5171314" y="3546924"/>
            <a:ext cx="0" cy="4671746"/>
          </a:xfrm>
          <a:prstGeom prst="line">
            <a:avLst/>
          </a:prstGeom>
          <a:ln w="47625" cap="flat">
            <a:solidFill>
              <a:srgbClr val="FFFFFF"/>
            </a:solidFill>
            <a:prstDash val="sysDot"/>
            <a:headEnd type="none" w="sm" len="sm"/>
            <a:tailEnd type="none" w="sm" len="sm"/>
          </a:ln>
        </p:spPr>
        <p:txBody>
          <a:bodyPr/>
          <a:lstStyle/>
          <a:p>
            <a:endParaRPr lang="es-ES"/>
          </a:p>
        </p:txBody>
      </p:sp>
      <p:sp>
        <p:nvSpPr>
          <p:cNvPr id="26" name="TextBox 26"/>
          <p:cNvSpPr txBox="1"/>
          <p:nvPr/>
        </p:nvSpPr>
        <p:spPr>
          <a:xfrm>
            <a:off x="7195664" y="4838700"/>
            <a:ext cx="8159276" cy="1423467"/>
          </a:xfrm>
          <a:prstGeom prst="rect">
            <a:avLst/>
          </a:prstGeom>
        </p:spPr>
        <p:txBody>
          <a:bodyPr lIns="0" tIns="0" rIns="0" bIns="0" rtlCol="0" anchor="t">
            <a:spAutoFit/>
          </a:bodyPr>
          <a:lstStyle/>
          <a:p>
            <a:pPr algn="ctr">
              <a:lnSpc>
                <a:spcPts val="3675"/>
              </a:lnSpc>
              <a:spcBef>
                <a:spcPct val="0"/>
              </a:spcBef>
            </a:pPr>
            <a:r>
              <a:rPr lang="en-US" sz="3500" b="1" dirty="0">
                <a:solidFill>
                  <a:srgbClr val="FFFFFF"/>
                </a:solidFill>
                <a:latin typeface="Roboto Bold"/>
                <a:ea typeface="Roboto Bold"/>
                <a:cs typeface="Roboto Bold"/>
                <a:sym typeface="Roboto Bold"/>
              </a:rPr>
              <a:t>Dadas las bases del </a:t>
            </a:r>
            <a:r>
              <a:rPr lang="en-US" sz="3500" b="1" dirty="0" err="1">
                <a:solidFill>
                  <a:srgbClr val="FFFFFF"/>
                </a:solidFill>
                <a:latin typeface="Roboto Bold"/>
                <a:ea typeface="Roboto Bold"/>
                <a:cs typeface="Roboto Bold"/>
                <a:sym typeface="Roboto Bold"/>
              </a:rPr>
              <a:t>estudio</a:t>
            </a:r>
            <a:r>
              <a:rPr lang="en-US" sz="3500" b="1" dirty="0">
                <a:solidFill>
                  <a:srgbClr val="FFFFFF"/>
                </a:solidFill>
                <a:latin typeface="Roboto Bold"/>
                <a:ea typeface="Roboto Bold"/>
                <a:cs typeface="Roboto Bold"/>
                <a:sym typeface="Roboto Bold"/>
              </a:rPr>
              <a:t>, no es </a:t>
            </a:r>
            <a:r>
              <a:rPr lang="en-US" sz="3500" b="1" dirty="0" err="1">
                <a:solidFill>
                  <a:srgbClr val="FFFFFF"/>
                </a:solidFill>
                <a:latin typeface="Roboto Bold"/>
                <a:ea typeface="Roboto Bold"/>
                <a:cs typeface="Roboto Bold"/>
                <a:sym typeface="Roboto Bold"/>
              </a:rPr>
              <a:t>posible</a:t>
            </a:r>
            <a:r>
              <a:rPr lang="en-US" sz="3500" b="1" dirty="0">
                <a:solidFill>
                  <a:srgbClr val="FFFFFF"/>
                </a:solidFill>
                <a:latin typeface="Roboto Bold"/>
                <a:ea typeface="Roboto Bold"/>
                <a:cs typeface="Roboto Bold"/>
                <a:sym typeface="Roboto Bold"/>
              </a:rPr>
              <a:t> </a:t>
            </a:r>
          </a:p>
          <a:p>
            <a:pPr algn="ctr">
              <a:lnSpc>
                <a:spcPts val="3675"/>
              </a:lnSpc>
              <a:spcBef>
                <a:spcPct val="0"/>
              </a:spcBef>
            </a:pPr>
            <a:r>
              <a:rPr lang="en-US" sz="3500" b="1" dirty="0" err="1">
                <a:solidFill>
                  <a:srgbClr val="FFFFFF"/>
                </a:solidFill>
                <a:latin typeface="Roboto Bold"/>
                <a:ea typeface="Roboto Bold"/>
                <a:cs typeface="Roboto Bold"/>
                <a:sym typeface="Roboto Bold"/>
              </a:rPr>
              <a:t>realizar</a:t>
            </a:r>
            <a:r>
              <a:rPr lang="en-US" sz="3500" b="1" dirty="0">
                <a:solidFill>
                  <a:srgbClr val="FFFFFF"/>
                </a:solidFill>
                <a:latin typeface="Roboto Bold"/>
                <a:ea typeface="Roboto Bold"/>
                <a:cs typeface="Roboto Bold"/>
                <a:sym typeface="Roboto Bold"/>
              </a:rPr>
              <a:t> </a:t>
            </a:r>
            <a:r>
              <a:rPr lang="en-US" sz="3500" b="1" dirty="0" err="1">
                <a:solidFill>
                  <a:srgbClr val="FFFFFF"/>
                </a:solidFill>
                <a:latin typeface="Roboto Bold"/>
                <a:ea typeface="Roboto Bold"/>
                <a:cs typeface="Roboto Bold"/>
                <a:sym typeface="Roboto Bold"/>
              </a:rPr>
              <a:t>este</a:t>
            </a:r>
            <a:r>
              <a:rPr lang="en-US" sz="3500" b="1" dirty="0">
                <a:solidFill>
                  <a:srgbClr val="FFFFFF"/>
                </a:solidFill>
                <a:latin typeface="Roboto Bold"/>
                <a:ea typeface="Roboto Bold"/>
                <a:cs typeface="Roboto Bold"/>
                <a:sym typeface="Roboto Bold"/>
              </a:rPr>
              <a:t> </a:t>
            </a:r>
            <a:r>
              <a:rPr lang="en-US" sz="3500" b="1" dirty="0" err="1">
                <a:solidFill>
                  <a:srgbClr val="FFFFFF"/>
                </a:solidFill>
                <a:latin typeface="Roboto Bold"/>
                <a:ea typeface="Roboto Bold"/>
                <a:cs typeface="Roboto Bold"/>
                <a:sym typeface="Roboto Bold"/>
              </a:rPr>
              <a:t>análisis</a:t>
            </a:r>
            <a:endParaRPr lang="en-US" sz="3500" b="1" dirty="0">
              <a:solidFill>
                <a:srgbClr val="FFFFFF"/>
              </a:solidFill>
              <a:latin typeface="Roboto Bold"/>
              <a:ea typeface="Roboto Bold"/>
              <a:cs typeface="Roboto Bold"/>
              <a:sym typeface="Roboto Bold"/>
            </a:endParaRPr>
          </a:p>
        </p:txBody>
      </p:sp>
      <p:sp>
        <p:nvSpPr>
          <p:cNvPr id="27" name="AutoShape 27"/>
          <p:cNvSpPr/>
          <p:nvPr/>
        </p:nvSpPr>
        <p:spPr>
          <a:xfrm>
            <a:off x="8728056" y="6376885"/>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28" name="AutoShape 28"/>
          <p:cNvSpPr/>
          <p:nvPr/>
        </p:nvSpPr>
        <p:spPr>
          <a:xfrm>
            <a:off x="8728056" y="4762745"/>
            <a:ext cx="5094492" cy="0"/>
          </a:xfrm>
          <a:prstGeom prst="line">
            <a:avLst/>
          </a:prstGeom>
          <a:ln w="47625" cap="flat">
            <a:solidFill>
              <a:srgbClr val="FF5C56"/>
            </a:solidFill>
            <a:prstDash val="solid"/>
            <a:headEnd type="none" w="sm" len="sm"/>
            <a:tailEnd type="none" w="sm" len="sm"/>
          </a:ln>
        </p:spPr>
        <p:txBody>
          <a:bodyPr/>
          <a:lstStyle/>
          <a:p>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9"/>
                                        </p:tgtEl>
                                      </p:cBhvr>
                                    </p:cmd>
                                  </p:childTnLst>
                                </p:cTn>
                              </p:par>
                            </p:childTnLst>
                          </p:cTn>
                        </p:par>
                      </p:childTnLst>
                    </p:cTn>
                  </p:par>
                </p:childTnLst>
              </p:cTn>
              <p:nextCondLst>
                <p:cond evt="onClick" delay="0">
                  <p:tgtEl>
                    <p:spTgt spid="29"/>
                  </p:tgtEl>
                </p:cond>
              </p:nextCondLst>
            </p:seq>
            <p:video>
              <p:cMediaNode vol="80000">
                <p:cTn id="12" repeatCount="indefinite" fill="hold" display="0">
                  <p:stCondLst>
                    <p:cond delay="indefinite"/>
                  </p:stCondLst>
                </p:cTn>
                <p:tgtEl>
                  <p:spTgt spid="29"/>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22" name="Diseño sin título (15)">
            <a:hlinkClick r:id="" action="ppaction://media"/>
            <a:extLst>
              <a:ext uri="{FF2B5EF4-FFF2-40B4-BE49-F238E27FC236}">
                <a16:creationId xmlns:a16="http://schemas.microsoft.com/office/drawing/2014/main" id="{556FFD4E-8F0A-7FFB-BEE2-D7EC4F0BD64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a:extLst>
              <a:ext uri="{FF2B5EF4-FFF2-40B4-BE49-F238E27FC236}">
                <a16:creationId xmlns:a16="http://schemas.microsoft.com/office/drawing/2014/main" id="{752EFAE0-6D27-F4D2-92B9-8B1688677F38}"/>
              </a:ext>
            </a:extLst>
          </p:cNvPr>
          <p:cNvSpPr/>
          <p:nvPr/>
        </p:nvSpPr>
        <p:spPr>
          <a:xfrm>
            <a:off x="15764096" y="923229"/>
            <a:ext cx="1554138" cy="458471"/>
          </a:xfrm>
          <a:custGeom>
            <a:avLst/>
            <a:gdLst/>
            <a:ahLst/>
            <a:cxnLst/>
            <a:rect l="l" t="t" r="r" b="b"/>
            <a:pathLst>
              <a:path w="1554138" h="458471">
                <a:moveTo>
                  <a:pt x="0" y="0"/>
                </a:moveTo>
                <a:lnTo>
                  <a:pt x="1554138" y="0"/>
                </a:lnTo>
                <a:lnTo>
                  <a:pt x="1554138" y="458471"/>
                </a:lnTo>
                <a:lnTo>
                  <a:pt x="0" y="4584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AutoShape 3">
            <a:extLst>
              <a:ext uri="{FF2B5EF4-FFF2-40B4-BE49-F238E27FC236}">
                <a16:creationId xmlns:a16="http://schemas.microsoft.com/office/drawing/2014/main" id="{316F463D-9FA8-CCBE-9DD4-FF620B054972}"/>
              </a:ext>
            </a:extLst>
          </p:cNvPr>
          <p:cNvSpPr/>
          <p:nvPr/>
        </p:nvSpPr>
        <p:spPr>
          <a:xfrm>
            <a:off x="16027891" y="939641"/>
            <a:ext cx="1290343" cy="0"/>
          </a:xfrm>
          <a:prstGeom prst="line">
            <a:avLst/>
          </a:prstGeom>
          <a:ln w="9525" cap="flat">
            <a:solidFill>
              <a:srgbClr val="FF5C56"/>
            </a:solidFill>
            <a:prstDash val="solid"/>
            <a:headEnd type="none" w="sm" len="sm"/>
            <a:tailEnd type="none" w="sm" len="sm"/>
          </a:ln>
        </p:spPr>
        <p:txBody>
          <a:bodyPr/>
          <a:lstStyle/>
          <a:p>
            <a:endParaRPr lang="es-ES"/>
          </a:p>
        </p:txBody>
      </p:sp>
      <p:sp>
        <p:nvSpPr>
          <p:cNvPr id="4" name="TextBox 4">
            <a:extLst>
              <a:ext uri="{FF2B5EF4-FFF2-40B4-BE49-F238E27FC236}">
                <a16:creationId xmlns:a16="http://schemas.microsoft.com/office/drawing/2014/main" id="{EA17CA81-0D0E-2CAA-8B87-DA2F0FC35BCD}"/>
              </a:ext>
            </a:extLst>
          </p:cNvPr>
          <p:cNvSpPr txBox="1"/>
          <p:nvPr/>
        </p:nvSpPr>
        <p:spPr>
          <a:xfrm>
            <a:off x="15776767" y="694750"/>
            <a:ext cx="672443" cy="178534"/>
          </a:xfrm>
          <a:prstGeom prst="rect">
            <a:avLst/>
          </a:prstGeom>
        </p:spPr>
        <p:txBody>
          <a:bodyPr lIns="0" tIns="0" rIns="0" bIns="0" rtlCol="0" anchor="t">
            <a:spAutoFit/>
          </a:bodyPr>
          <a:lstStyle/>
          <a:p>
            <a:pPr algn="ctr">
              <a:lnSpc>
                <a:spcPts val="1364"/>
              </a:lnSpc>
            </a:pPr>
            <a:r>
              <a:rPr lang="en-US" sz="1299">
                <a:solidFill>
                  <a:srgbClr val="FF5C56"/>
                </a:solidFill>
                <a:latin typeface="Roboto"/>
                <a:ea typeface="Roboto"/>
                <a:cs typeface="Roboto"/>
                <a:sym typeface="Roboto"/>
              </a:rPr>
              <a:t>ESPACIO</a:t>
            </a:r>
          </a:p>
        </p:txBody>
      </p:sp>
      <p:sp>
        <p:nvSpPr>
          <p:cNvPr id="5" name="TextBox 5">
            <a:extLst>
              <a:ext uri="{FF2B5EF4-FFF2-40B4-BE49-F238E27FC236}">
                <a16:creationId xmlns:a16="http://schemas.microsoft.com/office/drawing/2014/main" id="{D2EEFBF4-313E-6C90-F353-A2DBE76EC446}"/>
              </a:ext>
            </a:extLst>
          </p:cNvPr>
          <p:cNvSpPr txBox="1"/>
          <p:nvPr/>
        </p:nvSpPr>
        <p:spPr>
          <a:xfrm>
            <a:off x="16480190" y="694749"/>
            <a:ext cx="893410" cy="179536"/>
          </a:xfrm>
          <a:prstGeom prst="rect">
            <a:avLst/>
          </a:prstGeom>
        </p:spPr>
        <p:txBody>
          <a:bodyPr wrap="square" lIns="0" tIns="0" rIns="0" bIns="0" rtlCol="0" anchor="t">
            <a:spAutoFit/>
          </a:bodyPr>
          <a:lstStyle/>
          <a:p>
            <a:pPr algn="ctr">
              <a:lnSpc>
                <a:spcPts val="1364"/>
              </a:lnSpc>
            </a:pPr>
            <a:r>
              <a:rPr lang="en-US" sz="1299" dirty="0">
                <a:solidFill>
                  <a:srgbClr val="F5F5EF"/>
                </a:solidFill>
                <a:latin typeface="Roboto"/>
                <a:ea typeface="Roboto"/>
                <a:cs typeface="Roboto"/>
                <a:sym typeface="Roboto"/>
              </a:rPr>
              <a:t>POSVENTA</a:t>
            </a:r>
          </a:p>
        </p:txBody>
      </p:sp>
      <p:sp>
        <p:nvSpPr>
          <p:cNvPr id="6" name="TextBox 6">
            <a:extLst>
              <a:ext uri="{FF2B5EF4-FFF2-40B4-BE49-F238E27FC236}">
                <a16:creationId xmlns:a16="http://schemas.microsoft.com/office/drawing/2014/main" id="{37781BDA-F96B-5085-6297-9D32F8A01991}"/>
              </a:ext>
            </a:extLst>
          </p:cNvPr>
          <p:cNvSpPr txBox="1"/>
          <p:nvPr/>
        </p:nvSpPr>
        <p:spPr>
          <a:xfrm>
            <a:off x="468662" y="9395677"/>
            <a:ext cx="2850557" cy="312731"/>
          </a:xfrm>
          <a:prstGeom prst="rect">
            <a:avLst/>
          </a:prstGeom>
        </p:spPr>
        <p:txBody>
          <a:bodyPr lIns="0" tIns="0" rIns="0" bIns="0" rtlCol="0" anchor="t">
            <a:spAutoFit/>
          </a:bodyPr>
          <a:lstStyle/>
          <a:p>
            <a:pPr algn="l">
              <a:lnSpc>
                <a:spcPts val="2684"/>
              </a:lnSpc>
              <a:spcBef>
                <a:spcPct val="0"/>
              </a:spcBef>
            </a:pPr>
            <a:r>
              <a:rPr lang="en-US" sz="1789">
                <a:solidFill>
                  <a:srgbClr val="FFFFFF"/>
                </a:solidFill>
                <a:latin typeface="DIN 2"/>
                <a:ea typeface="DIN 2"/>
                <a:cs typeface="DIN 2"/>
                <a:sym typeface="DIN 2"/>
              </a:rPr>
              <a:t>Fuente: INE</a:t>
            </a:r>
          </a:p>
        </p:txBody>
      </p:sp>
      <p:sp>
        <p:nvSpPr>
          <p:cNvPr id="7" name="Freeform 7">
            <a:extLst>
              <a:ext uri="{FF2B5EF4-FFF2-40B4-BE49-F238E27FC236}">
                <a16:creationId xmlns:a16="http://schemas.microsoft.com/office/drawing/2014/main" id="{F3C87B22-62C4-E2FF-3BBC-88AEEFCEA84D}"/>
              </a:ext>
            </a:extLst>
          </p:cNvPr>
          <p:cNvSpPr/>
          <p:nvPr/>
        </p:nvSpPr>
        <p:spPr>
          <a:xfrm>
            <a:off x="6851362" y="1251878"/>
            <a:ext cx="223630" cy="195397"/>
          </a:xfrm>
          <a:custGeom>
            <a:avLst/>
            <a:gdLst/>
            <a:ahLst/>
            <a:cxnLst/>
            <a:rect l="l" t="t" r="r" b="b"/>
            <a:pathLst>
              <a:path w="223630" h="195397">
                <a:moveTo>
                  <a:pt x="0" y="0"/>
                </a:moveTo>
                <a:lnTo>
                  <a:pt x="223630" y="0"/>
                </a:lnTo>
                <a:lnTo>
                  <a:pt x="223630" y="195397"/>
                </a:lnTo>
                <a:lnTo>
                  <a:pt x="0" y="1953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8" name="Freeform 8">
            <a:extLst>
              <a:ext uri="{FF2B5EF4-FFF2-40B4-BE49-F238E27FC236}">
                <a16:creationId xmlns:a16="http://schemas.microsoft.com/office/drawing/2014/main" id="{E0CE188A-1777-ECC1-C832-B8BEEDC66274}"/>
              </a:ext>
            </a:extLst>
          </p:cNvPr>
          <p:cNvSpPr/>
          <p:nvPr/>
        </p:nvSpPr>
        <p:spPr>
          <a:xfrm>
            <a:off x="7116301" y="1251878"/>
            <a:ext cx="271857" cy="195397"/>
          </a:xfrm>
          <a:custGeom>
            <a:avLst/>
            <a:gdLst/>
            <a:ahLst/>
            <a:cxnLst/>
            <a:rect l="l" t="t" r="r" b="b"/>
            <a:pathLst>
              <a:path w="271857" h="195397">
                <a:moveTo>
                  <a:pt x="0" y="0"/>
                </a:moveTo>
                <a:lnTo>
                  <a:pt x="271857" y="0"/>
                </a:lnTo>
                <a:lnTo>
                  <a:pt x="271857" y="195397"/>
                </a:lnTo>
                <a:lnTo>
                  <a:pt x="0" y="19539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9" name="Freeform 9">
            <a:extLst>
              <a:ext uri="{FF2B5EF4-FFF2-40B4-BE49-F238E27FC236}">
                <a16:creationId xmlns:a16="http://schemas.microsoft.com/office/drawing/2014/main" id="{9A02D93F-90C3-CF87-F46C-C6B9DA0A4B6A}"/>
              </a:ext>
            </a:extLst>
          </p:cNvPr>
          <p:cNvSpPr/>
          <p:nvPr/>
        </p:nvSpPr>
        <p:spPr>
          <a:xfrm>
            <a:off x="7430797" y="1251878"/>
            <a:ext cx="329585" cy="200223"/>
          </a:xfrm>
          <a:custGeom>
            <a:avLst/>
            <a:gdLst/>
            <a:ahLst/>
            <a:cxnLst/>
            <a:rect l="l" t="t" r="r" b="b"/>
            <a:pathLst>
              <a:path w="329585" h="200223">
                <a:moveTo>
                  <a:pt x="0" y="0"/>
                </a:moveTo>
                <a:lnTo>
                  <a:pt x="329585" y="0"/>
                </a:lnTo>
                <a:lnTo>
                  <a:pt x="329585" y="200223"/>
                </a:lnTo>
                <a:lnTo>
                  <a:pt x="0" y="20022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0" name="AutoShape 10">
            <a:extLst>
              <a:ext uri="{FF2B5EF4-FFF2-40B4-BE49-F238E27FC236}">
                <a16:creationId xmlns:a16="http://schemas.microsoft.com/office/drawing/2014/main" id="{7F7ABFBE-EC79-F594-6080-70E503FD6F02}"/>
              </a:ext>
            </a:extLst>
          </p:cNvPr>
          <p:cNvSpPr/>
          <p:nvPr/>
        </p:nvSpPr>
        <p:spPr>
          <a:xfrm>
            <a:off x="7859656" y="1349577"/>
            <a:ext cx="934515" cy="0"/>
          </a:xfrm>
          <a:prstGeom prst="line">
            <a:avLst/>
          </a:prstGeom>
          <a:ln w="57150" cap="flat">
            <a:solidFill>
              <a:srgbClr val="FF5C56"/>
            </a:solidFill>
            <a:prstDash val="solid"/>
            <a:headEnd type="none" w="sm" len="sm"/>
            <a:tailEnd type="none" w="sm" len="sm"/>
          </a:ln>
        </p:spPr>
        <p:txBody>
          <a:bodyPr/>
          <a:lstStyle/>
          <a:p>
            <a:endParaRPr lang="es-ES"/>
          </a:p>
        </p:txBody>
      </p:sp>
      <p:sp>
        <p:nvSpPr>
          <p:cNvPr id="11" name="AutoShape 11">
            <a:extLst>
              <a:ext uri="{FF2B5EF4-FFF2-40B4-BE49-F238E27FC236}">
                <a16:creationId xmlns:a16="http://schemas.microsoft.com/office/drawing/2014/main" id="{B31DE924-68A1-F2BF-B8B3-91F4259DE776}"/>
              </a:ext>
            </a:extLst>
          </p:cNvPr>
          <p:cNvSpPr/>
          <p:nvPr/>
        </p:nvSpPr>
        <p:spPr>
          <a:xfrm>
            <a:off x="1119170" y="1349577"/>
            <a:ext cx="5614645" cy="0"/>
          </a:xfrm>
          <a:prstGeom prst="line">
            <a:avLst/>
          </a:prstGeom>
          <a:ln w="57150" cap="flat">
            <a:solidFill>
              <a:srgbClr val="FF5C56"/>
            </a:solidFill>
            <a:prstDash val="solid"/>
            <a:headEnd type="none" w="sm" len="sm"/>
            <a:tailEnd type="none" w="sm" len="sm"/>
          </a:ln>
        </p:spPr>
        <p:txBody>
          <a:bodyPr/>
          <a:lstStyle/>
          <a:p>
            <a:endParaRPr lang="es-ES"/>
          </a:p>
        </p:txBody>
      </p:sp>
      <p:sp>
        <p:nvSpPr>
          <p:cNvPr id="12" name="TextBox 12">
            <a:extLst>
              <a:ext uri="{FF2B5EF4-FFF2-40B4-BE49-F238E27FC236}">
                <a16:creationId xmlns:a16="http://schemas.microsoft.com/office/drawing/2014/main" id="{C7164C6B-8E52-C176-D015-476D227DB04D}"/>
              </a:ext>
            </a:extLst>
          </p:cNvPr>
          <p:cNvSpPr txBox="1"/>
          <p:nvPr/>
        </p:nvSpPr>
        <p:spPr>
          <a:xfrm>
            <a:off x="1119170" y="545154"/>
            <a:ext cx="6133060" cy="410369"/>
          </a:xfrm>
          <a:prstGeom prst="rect">
            <a:avLst/>
          </a:prstGeom>
        </p:spPr>
        <p:txBody>
          <a:bodyPr wrap="square" lIns="0" tIns="0" rIns="0" bIns="0" rtlCol="0" anchor="t">
            <a:spAutoFit/>
          </a:bodyPr>
          <a:lstStyle/>
          <a:p>
            <a:pPr algn="l">
              <a:lnSpc>
                <a:spcPts val="3158"/>
              </a:lnSpc>
              <a:spcBef>
                <a:spcPct val="0"/>
              </a:spcBef>
            </a:pPr>
            <a:r>
              <a:rPr lang="en-US" sz="3008" b="1" dirty="0" err="1">
                <a:solidFill>
                  <a:srgbClr val="FFFFFF"/>
                </a:solidFill>
                <a:latin typeface="Roboto Bold"/>
                <a:ea typeface="Roboto Bold"/>
                <a:cs typeface="Roboto Bold"/>
                <a:sym typeface="Roboto Bold"/>
              </a:rPr>
              <a:t>Número</a:t>
            </a:r>
            <a:r>
              <a:rPr lang="en-US" sz="3008" b="1" dirty="0">
                <a:solidFill>
                  <a:srgbClr val="FFFFFF"/>
                </a:solidFill>
                <a:latin typeface="Roboto Bold"/>
                <a:ea typeface="Roboto Bold"/>
                <a:cs typeface="Roboto Bold"/>
                <a:sym typeface="Roboto Bold"/>
              </a:rPr>
              <a:t> de </a:t>
            </a:r>
            <a:r>
              <a:rPr lang="en-US" sz="3008" b="1" dirty="0" err="1">
                <a:solidFill>
                  <a:srgbClr val="FFFFFF"/>
                </a:solidFill>
                <a:latin typeface="Roboto Bold"/>
                <a:ea typeface="Roboto Bold"/>
                <a:cs typeface="Roboto Bold"/>
                <a:sym typeface="Roboto Bold"/>
              </a:rPr>
              <a:t>empresas</a:t>
            </a:r>
            <a:r>
              <a:rPr lang="en-US" sz="3008" b="1" dirty="0">
                <a:solidFill>
                  <a:srgbClr val="FFFFFF"/>
                </a:solidFill>
                <a:latin typeface="Roboto Bold"/>
                <a:ea typeface="Roboto Bold"/>
                <a:cs typeface="Roboto Bold"/>
                <a:sym typeface="Roboto Bold"/>
              </a:rPr>
              <a:t> </a:t>
            </a:r>
            <a:r>
              <a:rPr lang="en-US" sz="3008" b="1" dirty="0" err="1">
                <a:solidFill>
                  <a:srgbClr val="FFFFFF"/>
                </a:solidFill>
                <a:latin typeface="Roboto Bold"/>
                <a:ea typeface="Roboto Bold"/>
                <a:cs typeface="Roboto Bold"/>
                <a:sym typeface="Roboto Bold"/>
              </a:rPr>
              <a:t>en</a:t>
            </a:r>
            <a:r>
              <a:rPr lang="en-US" sz="3008" b="1" dirty="0">
                <a:solidFill>
                  <a:srgbClr val="FFFFFF"/>
                </a:solidFill>
                <a:latin typeface="Roboto Bold"/>
                <a:ea typeface="Roboto Bold"/>
                <a:cs typeface="Roboto Bold"/>
                <a:sym typeface="Roboto Bold"/>
              </a:rPr>
              <a:t> </a:t>
            </a:r>
            <a:r>
              <a:rPr lang="en-US" sz="3008" b="1" dirty="0" err="1">
                <a:solidFill>
                  <a:srgbClr val="FFFFFF"/>
                </a:solidFill>
                <a:latin typeface="Roboto Bold"/>
                <a:ea typeface="Roboto Bold"/>
                <a:cs typeface="Roboto Bold"/>
                <a:sym typeface="Roboto Bold"/>
              </a:rPr>
              <a:t>posventa</a:t>
            </a:r>
            <a:endParaRPr lang="en-US" sz="3008" b="1" dirty="0">
              <a:solidFill>
                <a:srgbClr val="FFFFFF"/>
              </a:solidFill>
              <a:latin typeface="Roboto Bold"/>
              <a:ea typeface="Roboto Bold"/>
              <a:cs typeface="Roboto Bold"/>
              <a:sym typeface="Roboto Bold"/>
            </a:endParaRPr>
          </a:p>
        </p:txBody>
      </p:sp>
      <p:pic>
        <p:nvPicPr>
          <p:cNvPr id="13" name="Picture 13">
            <a:extLst>
              <a:ext uri="{FF2B5EF4-FFF2-40B4-BE49-F238E27FC236}">
                <a16:creationId xmlns:a16="http://schemas.microsoft.com/office/drawing/2014/main" id="{AA5E6C6D-A5FC-B63D-9EE6-F9DC04F03D8A}"/>
              </a:ext>
            </a:extLst>
          </p:cNvPr>
          <p:cNvPicPr>
            <a:picLocks noChangeAspect="1"/>
          </p:cNvPicPr>
          <p:nvPr/>
        </p:nvPicPr>
        <p:blipFill>
          <a:blip r:embed="rId9"/>
          <a:stretch>
            <a:fillRect/>
          </a:stretch>
        </p:blipFill>
        <p:spPr>
          <a:xfrm>
            <a:off x="258898" y="1202593"/>
            <a:ext cx="17295372" cy="8785384"/>
          </a:xfrm>
          <a:prstGeom prst="rect">
            <a:avLst/>
          </a:prstGeom>
        </p:spPr>
      </p:pic>
      <p:sp>
        <p:nvSpPr>
          <p:cNvPr id="14" name="TextBox 14">
            <a:extLst>
              <a:ext uri="{FF2B5EF4-FFF2-40B4-BE49-F238E27FC236}">
                <a16:creationId xmlns:a16="http://schemas.microsoft.com/office/drawing/2014/main" id="{DFC44BE2-81EF-A0D0-D94C-876E06A9F8F6}"/>
              </a:ext>
            </a:extLst>
          </p:cNvPr>
          <p:cNvSpPr txBox="1"/>
          <p:nvPr/>
        </p:nvSpPr>
        <p:spPr>
          <a:xfrm>
            <a:off x="2779474" y="3029968"/>
            <a:ext cx="1696711" cy="318563"/>
          </a:xfrm>
          <a:prstGeom prst="rect">
            <a:avLst/>
          </a:prstGeom>
        </p:spPr>
        <p:txBody>
          <a:bodyPr lIns="0" tIns="0" rIns="0" bIns="0" rtlCol="0" anchor="t">
            <a:spAutoFit/>
          </a:bodyPr>
          <a:lstStyle/>
          <a:p>
            <a:pPr algn="ctr">
              <a:lnSpc>
                <a:spcPts val="2333"/>
              </a:lnSpc>
              <a:spcBef>
                <a:spcPct val="0"/>
              </a:spcBef>
            </a:pPr>
            <a:r>
              <a:rPr lang="en-US" sz="2222" b="1">
                <a:solidFill>
                  <a:srgbClr val="FFFFFF"/>
                </a:solidFill>
                <a:latin typeface="Roboto Bold"/>
                <a:ea typeface="Roboto Bold"/>
                <a:cs typeface="Roboto Bold"/>
                <a:sym typeface="Roboto Bold"/>
              </a:rPr>
              <a:t>44.696</a:t>
            </a:r>
          </a:p>
        </p:txBody>
      </p:sp>
      <p:sp>
        <p:nvSpPr>
          <p:cNvPr id="15" name="TextBox 15">
            <a:extLst>
              <a:ext uri="{FF2B5EF4-FFF2-40B4-BE49-F238E27FC236}">
                <a16:creationId xmlns:a16="http://schemas.microsoft.com/office/drawing/2014/main" id="{90385086-CB58-EA78-8D7E-7E87A063381F}"/>
              </a:ext>
            </a:extLst>
          </p:cNvPr>
          <p:cNvSpPr txBox="1"/>
          <p:nvPr/>
        </p:nvSpPr>
        <p:spPr>
          <a:xfrm>
            <a:off x="4812191" y="3860157"/>
            <a:ext cx="1696711" cy="318563"/>
          </a:xfrm>
          <a:prstGeom prst="rect">
            <a:avLst/>
          </a:prstGeom>
        </p:spPr>
        <p:txBody>
          <a:bodyPr lIns="0" tIns="0" rIns="0" bIns="0" rtlCol="0" anchor="t">
            <a:spAutoFit/>
          </a:bodyPr>
          <a:lstStyle/>
          <a:p>
            <a:pPr algn="ctr">
              <a:lnSpc>
                <a:spcPts val="2333"/>
              </a:lnSpc>
              <a:spcBef>
                <a:spcPct val="0"/>
              </a:spcBef>
            </a:pPr>
            <a:r>
              <a:rPr lang="en-US" sz="2222" b="1">
                <a:solidFill>
                  <a:srgbClr val="FFFFFF"/>
                </a:solidFill>
                <a:latin typeface="Roboto Bold"/>
                <a:ea typeface="Roboto Bold"/>
                <a:cs typeface="Roboto Bold"/>
                <a:sym typeface="Roboto Bold"/>
              </a:rPr>
              <a:t>43.913</a:t>
            </a:r>
          </a:p>
        </p:txBody>
      </p:sp>
      <p:sp>
        <p:nvSpPr>
          <p:cNvPr id="16" name="TextBox 16">
            <a:extLst>
              <a:ext uri="{FF2B5EF4-FFF2-40B4-BE49-F238E27FC236}">
                <a16:creationId xmlns:a16="http://schemas.microsoft.com/office/drawing/2014/main" id="{4730215D-2122-05CF-0629-699F9C4D04E8}"/>
              </a:ext>
            </a:extLst>
          </p:cNvPr>
          <p:cNvSpPr txBox="1"/>
          <p:nvPr/>
        </p:nvSpPr>
        <p:spPr>
          <a:xfrm>
            <a:off x="7252230" y="3116126"/>
            <a:ext cx="1696711" cy="318563"/>
          </a:xfrm>
          <a:prstGeom prst="rect">
            <a:avLst/>
          </a:prstGeom>
        </p:spPr>
        <p:txBody>
          <a:bodyPr lIns="0" tIns="0" rIns="0" bIns="0" rtlCol="0" anchor="t">
            <a:spAutoFit/>
          </a:bodyPr>
          <a:lstStyle/>
          <a:p>
            <a:pPr algn="ctr">
              <a:lnSpc>
                <a:spcPts val="2333"/>
              </a:lnSpc>
              <a:spcBef>
                <a:spcPct val="0"/>
              </a:spcBef>
            </a:pPr>
            <a:r>
              <a:rPr lang="en-US" sz="2222" b="1">
                <a:solidFill>
                  <a:srgbClr val="FFFFFF"/>
                </a:solidFill>
                <a:latin typeface="Roboto Bold"/>
                <a:ea typeface="Roboto Bold"/>
                <a:cs typeface="Roboto Bold"/>
                <a:sym typeface="Roboto Bold"/>
              </a:rPr>
              <a:t>44.612</a:t>
            </a:r>
          </a:p>
        </p:txBody>
      </p:sp>
      <p:sp>
        <p:nvSpPr>
          <p:cNvPr id="17" name="TextBox 17">
            <a:extLst>
              <a:ext uri="{FF2B5EF4-FFF2-40B4-BE49-F238E27FC236}">
                <a16:creationId xmlns:a16="http://schemas.microsoft.com/office/drawing/2014/main" id="{733F96D2-8FD8-2758-F678-EE8E5266A609}"/>
              </a:ext>
            </a:extLst>
          </p:cNvPr>
          <p:cNvSpPr txBox="1"/>
          <p:nvPr/>
        </p:nvSpPr>
        <p:spPr>
          <a:xfrm>
            <a:off x="9678502" y="3957247"/>
            <a:ext cx="1696711" cy="318563"/>
          </a:xfrm>
          <a:prstGeom prst="rect">
            <a:avLst/>
          </a:prstGeom>
        </p:spPr>
        <p:txBody>
          <a:bodyPr lIns="0" tIns="0" rIns="0" bIns="0" rtlCol="0" anchor="t">
            <a:spAutoFit/>
          </a:bodyPr>
          <a:lstStyle/>
          <a:p>
            <a:pPr algn="ctr">
              <a:lnSpc>
                <a:spcPts val="2333"/>
              </a:lnSpc>
              <a:spcBef>
                <a:spcPct val="0"/>
              </a:spcBef>
            </a:pPr>
            <a:r>
              <a:rPr lang="en-US" sz="2222" b="1">
                <a:solidFill>
                  <a:srgbClr val="FFFFFF"/>
                </a:solidFill>
                <a:latin typeface="Roboto Bold"/>
                <a:ea typeface="Roboto Bold"/>
                <a:cs typeface="Roboto Bold"/>
                <a:sym typeface="Roboto Bold"/>
              </a:rPr>
              <a:t>42.868</a:t>
            </a:r>
          </a:p>
        </p:txBody>
      </p:sp>
      <p:sp>
        <p:nvSpPr>
          <p:cNvPr id="18" name="TextBox 18">
            <a:extLst>
              <a:ext uri="{FF2B5EF4-FFF2-40B4-BE49-F238E27FC236}">
                <a16:creationId xmlns:a16="http://schemas.microsoft.com/office/drawing/2014/main" id="{9B60EE0F-A4E3-334C-5CBD-1EA3139674B0}"/>
              </a:ext>
            </a:extLst>
          </p:cNvPr>
          <p:cNvSpPr txBox="1"/>
          <p:nvPr/>
        </p:nvSpPr>
        <p:spPr>
          <a:xfrm>
            <a:off x="12104774" y="3198774"/>
            <a:ext cx="1696711" cy="318563"/>
          </a:xfrm>
          <a:prstGeom prst="rect">
            <a:avLst/>
          </a:prstGeom>
        </p:spPr>
        <p:txBody>
          <a:bodyPr lIns="0" tIns="0" rIns="0" bIns="0" rtlCol="0" anchor="t">
            <a:spAutoFit/>
          </a:bodyPr>
          <a:lstStyle/>
          <a:p>
            <a:pPr algn="ctr">
              <a:lnSpc>
                <a:spcPts val="2333"/>
              </a:lnSpc>
              <a:spcBef>
                <a:spcPct val="0"/>
              </a:spcBef>
            </a:pPr>
            <a:r>
              <a:rPr lang="en-US" sz="2222" b="1">
                <a:solidFill>
                  <a:srgbClr val="FFFFFF"/>
                </a:solidFill>
                <a:latin typeface="Roboto Bold"/>
                <a:ea typeface="Roboto Bold"/>
                <a:cs typeface="Roboto Bold"/>
                <a:sym typeface="Roboto Bold"/>
              </a:rPr>
              <a:t>42.855</a:t>
            </a:r>
          </a:p>
        </p:txBody>
      </p:sp>
      <p:sp>
        <p:nvSpPr>
          <p:cNvPr id="19" name="TextBox 19">
            <a:extLst>
              <a:ext uri="{FF2B5EF4-FFF2-40B4-BE49-F238E27FC236}">
                <a16:creationId xmlns:a16="http://schemas.microsoft.com/office/drawing/2014/main" id="{79BBBC54-4F60-14E7-9EDB-CC1B42B348C3}"/>
              </a:ext>
            </a:extLst>
          </p:cNvPr>
          <p:cNvSpPr txBox="1"/>
          <p:nvPr/>
        </p:nvSpPr>
        <p:spPr>
          <a:xfrm>
            <a:off x="14574775" y="3198774"/>
            <a:ext cx="1696711" cy="318563"/>
          </a:xfrm>
          <a:prstGeom prst="rect">
            <a:avLst/>
          </a:prstGeom>
        </p:spPr>
        <p:txBody>
          <a:bodyPr lIns="0" tIns="0" rIns="0" bIns="0" rtlCol="0" anchor="t">
            <a:spAutoFit/>
          </a:bodyPr>
          <a:lstStyle/>
          <a:p>
            <a:pPr algn="ctr">
              <a:lnSpc>
                <a:spcPts val="2333"/>
              </a:lnSpc>
              <a:spcBef>
                <a:spcPct val="0"/>
              </a:spcBef>
            </a:pPr>
            <a:r>
              <a:rPr lang="en-US" sz="2222" b="1">
                <a:solidFill>
                  <a:srgbClr val="FFFFFF"/>
                </a:solidFill>
                <a:latin typeface="Roboto Bold"/>
                <a:ea typeface="Roboto Bold"/>
                <a:cs typeface="Roboto Bold"/>
                <a:sym typeface="Roboto Bold"/>
              </a:rPr>
              <a:t>42.965</a:t>
            </a:r>
          </a:p>
        </p:txBody>
      </p:sp>
    </p:spTree>
    <p:extLst>
      <p:ext uri="{BB962C8B-B14F-4D97-AF65-F5344CB8AC3E}">
        <p14:creationId xmlns:p14="http://schemas.microsoft.com/office/powerpoint/2010/main" val="1891883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235" name="Diseño sin título (15)">
            <a:hlinkClick r:id="" action="ppaction://media"/>
            <a:extLst>
              <a:ext uri="{FF2B5EF4-FFF2-40B4-BE49-F238E27FC236}">
                <a16:creationId xmlns:a16="http://schemas.microsoft.com/office/drawing/2014/main" id="{259F06AE-E03A-0C8C-BADA-C3FF96BA3FC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04523"/>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TextBox 8"/>
          <p:cNvSpPr txBox="1"/>
          <p:nvPr/>
        </p:nvSpPr>
        <p:spPr>
          <a:xfrm>
            <a:off x="1567616" y="1138327"/>
            <a:ext cx="4819323" cy="387382"/>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Influencia del tamaño del taller</a:t>
            </a:r>
          </a:p>
        </p:txBody>
      </p:sp>
      <p:sp>
        <p:nvSpPr>
          <p:cNvPr id="9" name="TextBox 9"/>
          <p:cNvSpPr txBox="1"/>
          <p:nvPr/>
        </p:nvSpPr>
        <p:spPr>
          <a:xfrm>
            <a:off x="2024440" y="2156898"/>
            <a:ext cx="12284184"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Bases pequeñas para entrar en detalle por tamaño del taller</a:t>
            </a:r>
          </a:p>
        </p:txBody>
      </p:sp>
      <p:grpSp>
        <p:nvGrpSpPr>
          <p:cNvPr id="10" name="Group 10"/>
          <p:cNvGrpSpPr/>
          <p:nvPr/>
        </p:nvGrpSpPr>
        <p:grpSpPr>
          <a:xfrm>
            <a:off x="4864494" y="5107373"/>
            <a:ext cx="1202781" cy="311612"/>
            <a:chOff x="0" y="0"/>
            <a:chExt cx="607444" cy="157374"/>
          </a:xfrm>
        </p:grpSpPr>
        <p:sp>
          <p:nvSpPr>
            <p:cNvPr id="11" name="Freeform 1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2" name="TextBox 1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 name="Group 13"/>
          <p:cNvGrpSpPr/>
          <p:nvPr/>
        </p:nvGrpSpPr>
        <p:grpSpPr>
          <a:xfrm>
            <a:off x="4864494" y="5508396"/>
            <a:ext cx="1202781" cy="311612"/>
            <a:chOff x="0" y="0"/>
            <a:chExt cx="607444" cy="157374"/>
          </a:xfrm>
        </p:grpSpPr>
        <p:sp>
          <p:nvSpPr>
            <p:cNvPr id="14" name="Freeform 1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 name="TextBox 1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6" name="Group 16"/>
          <p:cNvGrpSpPr/>
          <p:nvPr/>
        </p:nvGrpSpPr>
        <p:grpSpPr>
          <a:xfrm>
            <a:off x="4864494" y="5909419"/>
            <a:ext cx="1202781" cy="311612"/>
            <a:chOff x="0" y="0"/>
            <a:chExt cx="607444" cy="157374"/>
          </a:xfrm>
        </p:grpSpPr>
        <p:sp>
          <p:nvSpPr>
            <p:cNvPr id="17" name="Freeform 1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8" name="TextBox 1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9" name="Group 19"/>
          <p:cNvGrpSpPr/>
          <p:nvPr/>
        </p:nvGrpSpPr>
        <p:grpSpPr>
          <a:xfrm>
            <a:off x="4866185" y="6310638"/>
            <a:ext cx="1202781" cy="311612"/>
            <a:chOff x="0" y="0"/>
            <a:chExt cx="607444" cy="157374"/>
          </a:xfrm>
        </p:grpSpPr>
        <p:sp>
          <p:nvSpPr>
            <p:cNvPr id="20" name="Freeform 2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1" name="TextBox 2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2" name="Group 22"/>
          <p:cNvGrpSpPr/>
          <p:nvPr/>
        </p:nvGrpSpPr>
        <p:grpSpPr>
          <a:xfrm>
            <a:off x="6167534" y="5107373"/>
            <a:ext cx="1202781" cy="311612"/>
            <a:chOff x="0" y="0"/>
            <a:chExt cx="607444" cy="157374"/>
          </a:xfrm>
        </p:grpSpPr>
        <p:sp>
          <p:nvSpPr>
            <p:cNvPr id="23" name="Freeform 2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4" name="TextBox 2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5" name="Group 25"/>
          <p:cNvGrpSpPr/>
          <p:nvPr/>
        </p:nvGrpSpPr>
        <p:grpSpPr>
          <a:xfrm>
            <a:off x="6167534" y="5508396"/>
            <a:ext cx="1202781" cy="311612"/>
            <a:chOff x="0" y="0"/>
            <a:chExt cx="607444" cy="157374"/>
          </a:xfrm>
        </p:grpSpPr>
        <p:sp>
          <p:nvSpPr>
            <p:cNvPr id="26" name="Freeform 2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7" name="TextBox 2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8" name="Group 28"/>
          <p:cNvGrpSpPr/>
          <p:nvPr/>
        </p:nvGrpSpPr>
        <p:grpSpPr>
          <a:xfrm>
            <a:off x="6167534" y="5909419"/>
            <a:ext cx="1202781" cy="311612"/>
            <a:chOff x="0" y="0"/>
            <a:chExt cx="607444" cy="157374"/>
          </a:xfrm>
        </p:grpSpPr>
        <p:sp>
          <p:nvSpPr>
            <p:cNvPr id="29" name="Freeform 2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30" name="TextBox 3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31" name="Group 31"/>
          <p:cNvGrpSpPr/>
          <p:nvPr/>
        </p:nvGrpSpPr>
        <p:grpSpPr>
          <a:xfrm>
            <a:off x="6167534" y="6310442"/>
            <a:ext cx="1202781" cy="311612"/>
            <a:chOff x="0" y="0"/>
            <a:chExt cx="607444" cy="157374"/>
          </a:xfrm>
        </p:grpSpPr>
        <p:sp>
          <p:nvSpPr>
            <p:cNvPr id="32" name="Freeform 3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33" name="TextBox 3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34" name="Group 34"/>
          <p:cNvGrpSpPr/>
          <p:nvPr/>
        </p:nvGrpSpPr>
        <p:grpSpPr>
          <a:xfrm>
            <a:off x="889290" y="5107373"/>
            <a:ext cx="2492469" cy="311612"/>
            <a:chOff x="0" y="0"/>
            <a:chExt cx="1258779" cy="157374"/>
          </a:xfrm>
        </p:grpSpPr>
        <p:sp>
          <p:nvSpPr>
            <p:cNvPr id="35" name="Freeform 3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36" name="TextBox 3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37" name="TextBox 37"/>
          <p:cNvSpPr txBox="1"/>
          <p:nvPr/>
        </p:nvSpPr>
        <p:spPr>
          <a:xfrm>
            <a:off x="1014707" y="5184522"/>
            <a:ext cx="2226437"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Particulares sin dto</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38" name="Group 38"/>
          <p:cNvGrpSpPr/>
          <p:nvPr/>
        </p:nvGrpSpPr>
        <p:grpSpPr>
          <a:xfrm>
            <a:off x="889290" y="5508396"/>
            <a:ext cx="2492469" cy="311612"/>
            <a:chOff x="0" y="0"/>
            <a:chExt cx="1258779" cy="157374"/>
          </a:xfrm>
        </p:grpSpPr>
        <p:sp>
          <p:nvSpPr>
            <p:cNvPr id="39" name="Freeform 39"/>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40" name="TextBox 40"/>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41" name="TextBox 41"/>
          <p:cNvSpPr txBox="1"/>
          <p:nvPr/>
        </p:nvSpPr>
        <p:spPr>
          <a:xfrm>
            <a:off x="1029904" y="5604367"/>
            <a:ext cx="2211240"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Buenos clientes</a:t>
            </a:r>
          </a:p>
        </p:txBody>
      </p:sp>
      <p:grpSp>
        <p:nvGrpSpPr>
          <p:cNvPr id="42" name="Group 42"/>
          <p:cNvGrpSpPr/>
          <p:nvPr/>
        </p:nvGrpSpPr>
        <p:grpSpPr>
          <a:xfrm>
            <a:off x="889290" y="5910586"/>
            <a:ext cx="2492469" cy="311612"/>
            <a:chOff x="0" y="0"/>
            <a:chExt cx="1258779" cy="157374"/>
          </a:xfrm>
        </p:grpSpPr>
        <p:sp>
          <p:nvSpPr>
            <p:cNvPr id="43" name="Freeform 43"/>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44" name="TextBox 44"/>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45" name="TextBox 45"/>
          <p:cNvSpPr txBox="1"/>
          <p:nvPr/>
        </p:nvSpPr>
        <p:spPr>
          <a:xfrm>
            <a:off x="889290" y="6005600"/>
            <a:ext cx="246282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Flotas / Renting</a:t>
            </a:r>
          </a:p>
        </p:txBody>
      </p:sp>
      <p:grpSp>
        <p:nvGrpSpPr>
          <p:cNvPr id="46" name="Group 46"/>
          <p:cNvGrpSpPr/>
          <p:nvPr/>
        </p:nvGrpSpPr>
        <p:grpSpPr>
          <a:xfrm>
            <a:off x="889290" y="6311609"/>
            <a:ext cx="2492469" cy="311612"/>
            <a:chOff x="0" y="0"/>
            <a:chExt cx="1258779" cy="157374"/>
          </a:xfrm>
        </p:grpSpPr>
        <p:sp>
          <p:nvSpPr>
            <p:cNvPr id="47" name="Freeform 47"/>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48" name="TextBox 48"/>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49" name="TextBox 49"/>
          <p:cNvSpPr txBox="1"/>
          <p:nvPr/>
        </p:nvSpPr>
        <p:spPr>
          <a:xfrm>
            <a:off x="1215226" y="6377586"/>
            <a:ext cx="1810954" cy="374617"/>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Aseguradoras</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50" name="Group 50"/>
          <p:cNvGrpSpPr/>
          <p:nvPr/>
        </p:nvGrpSpPr>
        <p:grpSpPr>
          <a:xfrm>
            <a:off x="4864494" y="4536400"/>
            <a:ext cx="1202781" cy="480394"/>
            <a:chOff x="0" y="0"/>
            <a:chExt cx="607444" cy="242615"/>
          </a:xfrm>
        </p:grpSpPr>
        <p:sp>
          <p:nvSpPr>
            <p:cNvPr id="51" name="Freeform 51"/>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52" name="TextBox 52"/>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53" name="TextBox 53"/>
          <p:cNvSpPr txBox="1"/>
          <p:nvPr/>
        </p:nvSpPr>
        <p:spPr>
          <a:xfrm>
            <a:off x="4889379" y="4708400"/>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Mediano</a:t>
            </a:r>
          </a:p>
        </p:txBody>
      </p:sp>
      <p:grpSp>
        <p:nvGrpSpPr>
          <p:cNvPr id="54" name="Group 54"/>
          <p:cNvGrpSpPr/>
          <p:nvPr/>
        </p:nvGrpSpPr>
        <p:grpSpPr>
          <a:xfrm>
            <a:off x="6167534" y="4536400"/>
            <a:ext cx="1202781" cy="480394"/>
            <a:chOff x="0" y="0"/>
            <a:chExt cx="607444" cy="242615"/>
          </a:xfrm>
        </p:grpSpPr>
        <p:sp>
          <p:nvSpPr>
            <p:cNvPr id="55" name="Freeform 55"/>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56" name="TextBox 56"/>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57" name="TextBox 57"/>
          <p:cNvSpPr txBox="1"/>
          <p:nvPr/>
        </p:nvSpPr>
        <p:spPr>
          <a:xfrm>
            <a:off x="6190728" y="4696258"/>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Grande</a:t>
            </a:r>
          </a:p>
        </p:txBody>
      </p:sp>
      <p:grpSp>
        <p:nvGrpSpPr>
          <p:cNvPr id="58" name="Group 58"/>
          <p:cNvGrpSpPr/>
          <p:nvPr/>
        </p:nvGrpSpPr>
        <p:grpSpPr>
          <a:xfrm>
            <a:off x="3532674" y="5107373"/>
            <a:ext cx="1202781" cy="311612"/>
            <a:chOff x="0" y="0"/>
            <a:chExt cx="607444" cy="157374"/>
          </a:xfrm>
        </p:grpSpPr>
        <p:sp>
          <p:nvSpPr>
            <p:cNvPr id="59" name="Freeform 5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60" name="TextBox 6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61" name="Group 61"/>
          <p:cNvGrpSpPr/>
          <p:nvPr/>
        </p:nvGrpSpPr>
        <p:grpSpPr>
          <a:xfrm>
            <a:off x="3532674" y="5508396"/>
            <a:ext cx="1202781" cy="311612"/>
            <a:chOff x="0" y="0"/>
            <a:chExt cx="607444" cy="157374"/>
          </a:xfrm>
        </p:grpSpPr>
        <p:sp>
          <p:nvSpPr>
            <p:cNvPr id="62" name="Freeform 6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63" name="TextBox 6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64" name="Group 64"/>
          <p:cNvGrpSpPr/>
          <p:nvPr/>
        </p:nvGrpSpPr>
        <p:grpSpPr>
          <a:xfrm>
            <a:off x="3532674" y="5909419"/>
            <a:ext cx="1202781" cy="311612"/>
            <a:chOff x="0" y="0"/>
            <a:chExt cx="607444" cy="157374"/>
          </a:xfrm>
        </p:grpSpPr>
        <p:sp>
          <p:nvSpPr>
            <p:cNvPr id="65" name="Freeform 6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66" name="TextBox 6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67" name="Group 67"/>
          <p:cNvGrpSpPr/>
          <p:nvPr/>
        </p:nvGrpSpPr>
        <p:grpSpPr>
          <a:xfrm>
            <a:off x="3532674" y="6310442"/>
            <a:ext cx="1202781" cy="311612"/>
            <a:chOff x="0" y="0"/>
            <a:chExt cx="607444" cy="157374"/>
          </a:xfrm>
        </p:grpSpPr>
        <p:sp>
          <p:nvSpPr>
            <p:cNvPr id="68" name="Freeform 6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69" name="TextBox 6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70" name="Group 70"/>
          <p:cNvGrpSpPr/>
          <p:nvPr/>
        </p:nvGrpSpPr>
        <p:grpSpPr>
          <a:xfrm>
            <a:off x="3532674" y="4536400"/>
            <a:ext cx="1202781" cy="481365"/>
            <a:chOff x="0" y="0"/>
            <a:chExt cx="607444" cy="243105"/>
          </a:xfrm>
        </p:grpSpPr>
        <p:sp>
          <p:nvSpPr>
            <p:cNvPr id="71" name="Freeform 71"/>
            <p:cNvSpPr/>
            <p:nvPr/>
          </p:nvSpPr>
          <p:spPr>
            <a:xfrm>
              <a:off x="0" y="0"/>
              <a:ext cx="607444" cy="243105"/>
            </a:xfrm>
            <a:custGeom>
              <a:avLst/>
              <a:gdLst/>
              <a:ahLst/>
              <a:cxnLst/>
              <a:rect l="l" t="t" r="r" b="b"/>
              <a:pathLst>
                <a:path w="607444" h="243105">
                  <a:moveTo>
                    <a:pt x="0" y="0"/>
                  </a:moveTo>
                  <a:lnTo>
                    <a:pt x="607444" y="0"/>
                  </a:lnTo>
                  <a:lnTo>
                    <a:pt x="607444" y="243105"/>
                  </a:lnTo>
                  <a:lnTo>
                    <a:pt x="0" y="243105"/>
                  </a:lnTo>
                  <a:close/>
                </a:path>
              </a:pathLst>
            </a:custGeom>
            <a:solidFill>
              <a:srgbClr val="FFFFFF"/>
            </a:solidFill>
          </p:spPr>
          <p:txBody>
            <a:bodyPr/>
            <a:lstStyle/>
            <a:p>
              <a:endParaRPr lang="es-ES"/>
            </a:p>
          </p:txBody>
        </p:sp>
        <p:sp>
          <p:nvSpPr>
            <p:cNvPr id="72" name="TextBox 72"/>
            <p:cNvSpPr txBox="1"/>
            <p:nvPr/>
          </p:nvSpPr>
          <p:spPr>
            <a:xfrm>
              <a:off x="0" y="28575"/>
              <a:ext cx="607444" cy="214530"/>
            </a:xfrm>
            <a:prstGeom prst="rect">
              <a:avLst/>
            </a:prstGeom>
          </p:spPr>
          <p:txBody>
            <a:bodyPr lIns="48450" tIns="48450" rIns="48450" bIns="48450" rtlCol="0" anchor="ctr"/>
            <a:lstStyle/>
            <a:p>
              <a:pPr algn="ctr">
                <a:lnSpc>
                  <a:spcPts val="2634"/>
                </a:lnSpc>
              </a:pPr>
              <a:endParaRPr/>
            </a:p>
          </p:txBody>
        </p:sp>
      </p:grpSp>
      <p:sp>
        <p:nvSpPr>
          <p:cNvPr id="73" name="TextBox 73"/>
          <p:cNvSpPr txBox="1"/>
          <p:nvPr/>
        </p:nvSpPr>
        <p:spPr>
          <a:xfrm>
            <a:off x="3579061" y="4708400"/>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Pequeño</a:t>
            </a:r>
          </a:p>
        </p:txBody>
      </p:sp>
      <p:grpSp>
        <p:nvGrpSpPr>
          <p:cNvPr id="74" name="Group 74"/>
          <p:cNvGrpSpPr/>
          <p:nvPr/>
        </p:nvGrpSpPr>
        <p:grpSpPr>
          <a:xfrm>
            <a:off x="4864494" y="6742559"/>
            <a:ext cx="1202781" cy="311612"/>
            <a:chOff x="0" y="0"/>
            <a:chExt cx="607444" cy="157374"/>
          </a:xfrm>
        </p:grpSpPr>
        <p:sp>
          <p:nvSpPr>
            <p:cNvPr id="75" name="Freeform 7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76" name="TextBox 7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77" name="Group 77"/>
          <p:cNvGrpSpPr/>
          <p:nvPr/>
        </p:nvGrpSpPr>
        <p:grpSpPr>
          <a:xfrm>
            <a:off x="6167534" y="6742559"/>
            <a:ext cx="1202781" cy="311612"/>
            <a:chOff x="0" y="0"/>
            <a:chExt cx="607444" cy="157374"/>
          </a:xfrm>
        </p:grpSpPr>
        <p:sp>
          <p:nvSpPr>
            <p:cNvPr id="78" name="Freeform 7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79" name="TextBox 7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80" name="Group 80"/>
          <p:cNvGrpSpPr/>
          <p:nvPr/>
        </p:nvGrpSpPr>
        <p:grpSpPr>
          <a:xfrm>
            <a:off x="889290" y="6743727"/>
            <a:ext cx="2492469" cy="311612"/>
            <a:chOff x="0" y="0"/>
            <a:chExt cx="1258779" cy="157374"/>
          </a:xfrm>
        </p:grpSpPr>
        <p:sp>
          <p:nvSpPr>
            <p:cNvPr id="81" name="Freeform 8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82" name="TextBox 8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83" name="TextBox 83"/>
          <p:cNvSpPr txBox="1"/>
          <p:nvPr/>
        </p:nvSpPr>
        <p:spPr>
          <a:xfrm>
            <a:off x="987123" y="6823726"/>
            <a:ext cx="228160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Coches eléctricos</a:t>
            </a:r>
          </a:p>
        </p:txBody>
      </p:sp>
      <p:grpSp>
        <p:nvGrpSpPr>
          <p:cNvPr id="84" name="Group 84"/>
          <p:cNvGrpSpPr/>
          <p:nvPr/>
        </p:nvGrpSpPr>
        <p:grpSpPr>
          <a:xfrm>
            <a:off x="3532674" y="6742559"/>
            <a:ext cx="1202781" cy="311612"/>
            <a:chOff x="0" y="0"/>
            <a:chExt cx="607444" cy="157374"/>
          </a:xfrm>
        </p:grpSpPr>
        <p:sp>
          <p:nvSpPr>
            <p:cNvPr id="85" name="Freeform 8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86" name="TextBox 8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87" name="Group 87"/>
          <p:cNvGrpSpPr/>
          <p:nvPr/>
        </p:nvGrpSpPr>
        <p:grpSpPr>
          <a:xfrm>
            <a:off x="3532674" y="4099338"/>
            <a:ext cx="5138992" cy="311612"/>
            <a:chOff x="0" y="0"/>
            <a:chExt cx="2595360" cy="157374"/>
          </a:xfrm>
        </p:grpSpPr>
        <p:sp>
          <p:nvSpPr>
            <p:cNvPr id="88" name="Freeform 88"/>
            <p:cNvSpPr/>
            <p:nvPr/>
          </p:nvSpPr>
          <p:spPr>
            <a:xfrm>
              <a:off x="0" y="0"/>
              <a:ext cx="2595360" cy="157374"/>
            </a:xfrm>
            <a:custGeom>
              <a:avLst/>
              <a:gdLst/>
              <a:ahLst/>
              <a:cxnLst/>
              <a:rect l="l" t="t" r="r" b="b"/>
              <a:pathLst>
                <a:path w="2595360" h="157374">
                  <a:moveTo>
                    <a:pt x="0" y="0"/>
                  </a:moveTo>
                  <a:lnTo>
                    <a:pt x="2595360" y="0"/>
                  </a:lnTo>
                  <a:lnTo>
                    <a:pt x="2595360" y="157374"/>
                  </a:lnTo>
                  <a:lnTo>
                    <a:pt x="0" y="157374"/>
                  </a:lnTo>
                  <a:close/>
                </a:path>
              </a:pathLst>
            </a:custGeom>
            <a:solidFill>
              <a:srgbClr val="FF914D"/>
            </a:solidFill>
          </p:spPr>
          <p:txBody>
            <a:bodyPr/>
            <a:lstStyle/>
            <a:p>
              <a:endParaRPr lang="es-ES"/>
            </a:p>
          </p:txBody>
        </p:sp>
        <p:sp>
          <p:nvSpPr>
            <p:cNvPr id="89" name="TextBox 89"/>
            <p:cNvSpPr txBox="1"/>
            <p:nvPr/>
          </p:nvSpPr>
          <p:spPr>
            <a:xfrm>
              <a:off x="0" y="28575"/>
              <a:ext cx="2595360" cy="128799"/>
            </a:xfrm>
            <a:prstGeom prst="rect">
              <a:avLst/>
            </a:prstGeom>
          </p:spPr>
          <p:txBody>
            <a:bodyPr lIns="48450" tIns="48450" rIns="48450" bIns="48450" rtlCol="0" anchor="ctr"/>
            <a:lstStyle/>
            <a:p>
              <a:pPr algn="ctr">
                <a:lnSpc>
                  <a:spcPts val="2634"/>
                </a:lnSpc>
              </a:pPr>
              <a:endParaRPr/>
            </a:p>
          </p:txBody>
        </p:sp>
      </p:grpSp>
      <p:grpSp>
        <p:nvGrpSpPr>
          <p:cNvPr id="90" name="Group 90"/>
          <p:cNvGrpSpPr/>
          <p:nvPr/>
        </p:nvGrpSpPr>
        <p:grpSpPr>
          <a:xfrm>
            <a:off x="7468884" y="5120001"/>
            <a:ext cx="1202781" cy="311612"/>
            <a:chOff x="0" y="0"/>
            <a:chExt cx="607444" cy="157374"/>
          </a:xfrm>
        </p:grpSpPr>
        <p:sp>
          <p:nvSpPr>
            <p:cNvPr id="91" name="Freeform 9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92" name="TextBox 9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93" name="Group 93"/>
          <p:cNvGrpSpPr/>
          <p:nvPr/>
        </p:nvGrpSpPr>
        <p:grpSpPr>
          <a:xfrm>
            <a:off x="7468884" y="5521024"/>
            <a:ext cx="1202781" cy="311612"/>
            <a:chOff x="0" y="0"/>
            <a:chExt cx="607444" cy="157374"/>
          </a:xfrm>
        </p:grpSpPr>
        <p:sp>
          <p:nvSpPr>
            <p:cNvPr id="94" name="Freeform 9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95" name="TextBox 9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96" name="TextBox 96"/>
          <p:cNvSpPr txBox="1"/>
          <p:nvPr/>
        </p:nvSpPr>
        <p:spPr>
          <a:xfrm>
            <a:off x="7515271" y="5197150"/>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100%</a:t>
            </a:r>
          </a:p>
        </p:txBody>
      </p:sp>
      <p:sp>
        <p:nvSpPr>
          <p:cNvPr id="97" name="TextBox 97"/>
          <p:cNvSpPr txBox="1"/>
          <p:nvPr/>
        </p:nvSpPr>
        <p:spPr>
          <a:xfrm>
            <a:off x="7515271" y="5598173"/>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100%</a:t>
            </a:r>
          </a:p>
        </p:txBody>
      </p:sp>
      <p:grpSp>
        <p:nvGrpSpPr>
          <p:cNvPr id="98" name="Group 98"/>
          <p:cNvGrpSpPr/>
          <p:nvPr/>
        </p:nvGrpSpPr>
        <p:grpSpPr>
          <a:xfrm>
            <a:off x="7468884" y="5922046"/>
            <a:ext cx="1202781" cy="311612"/>
            <a:chOff x="0" y="0"/>
            <a:chExt cx="607444" cy="157374"/>
          </a:xfrm>
        </p:grpSpPr>
        <p:sp>
          <p:nvSpPr>
            <p:cNvPr id="99" name="Freeform 9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00" name="TextBox 10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01" name="Group 101"/>
          <p:cNvGrpSpPr/>
          <p:nvPr/>
        </p:nvGrpSpPr>
        <p:grpSpPr>
          <a:xfrm>
            <a:off x="7468884" y="6323069"/>
            <a:ext cx="1202781" cy="311612"/>
            <a:chOff x="0" y="0"/>
            <a:chExt cx="607444" cy="157374"/>
          </a:xfrm>
        </p:grpSpPr>
        <p:sp>
          <p:nvSpPr>
            <p:cNvPr id="102" name="Freeform 10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03" name="TextBox 10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04" name="TextBox 104"/>
          <p:cNvSpPr txBox="1"/>
          <p:nvPr/>
        </p:nvSpPr>
        <p:spPr>
          <a:xfrm>
            <a:off x="7515271" y="5999196"/>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29%</a:t>
            </a:r>
          </a:p>
        </p:txBody>
      </p:sp>
      <p:sp>
        <p:nvSpPr>
          <p:cNvPr id="105" name="TextBox 105"/>
          <p:cNvSpPr txBox="1"/>
          <p:nvPr/>
        </p:nvSpPr>
        <p:spPr>
          <a:xfrm>
            <a:off x="7515271" y="640021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52%</a:t>
            </a:r>
          </a:p>
        </p:txBody>
      </p:sp>
      <p:grpSp>
        <p:nvGrpSpPr>
          <p:cNvPr id="106" name="Group 106"/>
          <p:cNvGrpSpPr/>
          <p:nvPr/>
        </p:nvGrpSpPr>
        <p:grpSpPr>
          <a:xfrm>
            <a:off x="7468884" y="4549028"/>
            <a:ext cx="1202781" cy="480394"/>
            <a:chOff x="0" y="0"/>
            <a:chExt cx="607444" cy="242615"/>
          </a:xfrm>
        </p:grpSpPr>
        <p:sp>
          <p:nvSpPr>
            <p:cNvPr id="107" name="Freeform 107"/>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914D"/>
            </a:solidFill>
          </p:spPr>
          <p:txBody>
            <a:bodyPr/>
            <a:lstStyle/>
            <a:p>
              <a:endParaRPr lang="es-ES"/>
            </a:p>
          </p:txBody>
        </p:sp>
        <p:sp>
          <p:nvSpPr>
            <p:cNvPr id="108" name="TextBox 108"/>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109" name="TextBox 109"/>
          <p:cNvSpPr txBox="1"/>
          <p:nvPr/>
        </p:nvSpPr>
        <p:spPr>
          <a:xfrm>
            <a:off x="7515271" y="471572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Total</a:t>
            </a:r>
          </a:p>
        </p:txBody>
      </p:sp>
      <p:grpSp>
        <p:nvGrpSpPr>
          <p:cNvPr id="110" name="Group 110"/>
          <p:cNvGrpSpPr/>
          <p:nvPr/>
        </p:nvGrpSpPr>
        <p:grpSpPr>
          <a:xfrm>
            <a:off x="7468884" y="6755187"/>
            <a:ext cx="1202781" cy="311612"/>
            <a:chOff x="0" y="0"/>
            <a:chExt cx="607444" cy="157374"/>
          </a:xfrm>
        </p:grpSpPr>
        <p:sp>
          <p:nvSpPr>
            <p:cNvPr id="111" name="Freeform 11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914D"/>
            </a:solidFill>
          </p:spPr>
          <p:txBody>
            <a:bodyPr/>
            <a:lstStyle/>
            <a:p>
              <a:endParaRPr lang="es-ES"/>
            </a:p>
          </p:txBody>
        </p:sp>
        <p:sp>
          <p:nvSpPr>
            <p:cNvPr id="112" name="TextBox 11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13" name="TextBox 113"/>
          <p:cNvSpPr txBox="1"/>
          <p:nvPr/>
        </p:nvSpPr>
        <p:spPr>
          <a:xfrm>
            <a:off x="7515271" y="6832337"/>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17%</a:t>
            </a:r>
          </a:p>
        </p:txBody>
      </p:sp>
      <p:sp>
        <p:nvSpPr>
          <p:cNvPr id="114" name="TextBox 114"/>
          <p:cNvSpPr txBox="1"/>
          <p:nvPr/>
        </p:nvSpPr>
        <p:spPr>
          <a:xfrm>
            <a:off x="4078764" y="4167094"/>
            <a:ext cx="4077855"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 talleres que trabajan clientela de...</a:t>
            </a:r>
          </a:p>
        </p:txBody>
      </p:sp>
      <p:grpSp>
        <p:nvGrpSpPr>
          <p:cNvPr id="115" name="Group 115"/>
          <p:cNvGrpSpPr/>
          <p:nvPr/>
        </p:nvGrpSpPr>
        <p:grpSpPr>
          <a:xfrm>
            <a:off x="13381521" y="5094745"/>
            <a:ext cx="1202781" cy="311612"/>
            <a:chOff x="0" y="0"/>
            <a:chExt cx="607444" cy="157374"/>
          </a:xfrm>
        </p:grpSpPr>
        <p:sp>
          <p:nvSpPr>
            <p:cNvPr id="116" name="Freeform 11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17" name="TextBox 11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18" name="Group 118"/>
          <p:cNvGrpSpPr/>
          <p:nvPr/>
        </p:nvGrpSpPr>
        <p:grpSpPr>
          <a:xfrm>
            <a:off x="13381521" y="5495768"/>
            <a:ext cx="1202781" cy="311612"/>
            <a:chOff x="0" y="0"/>
            <a:chExt cx="607444" cy="157374"/>
          </a:xfrm>
        </p:grpSpPr>
        <p:sp>
          <p:nvSpPr>
            <p:cNvPr id="119" name="Freeform 11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20" name="TextBox 12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21" name="Group 121"/>
          <p:cNvGrpSpPr/>
          <p:nvPr/>
        </p:nvGrpSpPr>
        <p:grpSpPr>
          <a:xfrm>
            <a:off x="13381521" y="5896791"/>
            <a:ext cx="1202781" cy="311612"/>
            <a:chOff x="0" y="0"/>
            <a:chExt cx="607444" cy="157374"/>
          </a:xfrm>
        </p:grpSpPr>
        <p:sp>
          <p:nvSpPr>
            <p:cNvPr id="122" name="Freeform 12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23" name="TextBox 12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24" name="Group 124"/>
          <p:cNvGrpSpPr/>
          <p:nvPr/>
        </p:nvGrpSpPr>
        <p:grpSpPr>
          <a:xfrm>
            <a:off x="13383212" y="6298010"/>
            <a:ext cx="1202781" cy="311612"/>
            <a:chOff x="0" y="0"/>
            <a:chExt cx="607444" cy="157374"/>
          </a:xfrm>
        </p:grpSpPr>
        <p:sp>
          <p:nvSpPr>
            <p:cNvPr id="125" name="Freeform 12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26" name="TextBox 12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27" name="Group 127"/>
          <p:cNvGrpSpPr/>
          <p:nvPr/>
        </p:nvGrpSpPr>
        <p:grpSpPr>
          <a:xfrm>
            <a:off x="14684561" y="5094745"/>
            <a:ext cx="1202781" cy="311612"/>
            <a:chOff x="0" y="0"/>
            <a:chExt cx="607444" cy="157374"/>
          </a:xfrm>
        </p:grpSpPr>
        <p:sp>
          <p:nvSpPr>
            <p:cNvPr id="128" name="Freeform 12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29" name="TextBox 12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0" name="Group 130"/>
          <p:cNvGrpSpPr/>
          <p:nvPr/>
        </p:nvGrpSpPr>
        <p:grpSpPr>
          <a:xfrm>
            <a:off x="14684561" y="5495768"/>
            <a:ext cx="1202781" cy="311612"/>
            <a:chOff x="0" y="0"/>
            <a:chExt cx="607444" cy="157374"/>
          </a:xfrm>
        </p:grpSpPr>
        <p:sp>
          <p:nvSpPr>
            <p:cNvPr id="131" name="Freeform 13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32" name="TextBox 13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3" name="Group 133"/>
          <p:cNvGrpSpPr/>
          <p:nvPr/>
        </p:nvGrpSpPr>
        <p:grpSpPr>
          <a:xfrm>
            <a:off x="14684561" y="5896791"/>
            <a:ext cx="1202781" cy="311612"/>
            <a:chOff x="0" y="0"/>
            <a:chExt cx="607444" cy="157374"/>
          </a:xfrm>
        </p:grpSpPr>
        <p:sp>
          <p:nvSpPr>
            <p:cNvPr id="134" name="Freeform 13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35" name="TextBox 13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6" name="Group 136"/>
          <p:cNvGrpSpPr/>
          <p:nvPr/>
        </p:nvGrpSpPr>
        <p:grpSpPr>
          <a:xfrm>
            <a:off x="14684561" y="6297814"/>
            <a:ext cx="1202781" cy="311612"/>
            <a:chOff x="0" y="0"/>
            <a:chExt cx="607444" cy="157374"/>
          </a:xfrm>
        </p:grpSpPr>
        <p:sp>
          <p:nvSpPr>
            <p:cNvPr id="137" name="Freeform 13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38" name="TextBox 13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9" name="Group 139"/>
          <p:cNvGrpSpPr/>
          <p:nvPr/>
        </p:nvGrpSpPr>
        <p:grpSpPr>
          <a:xfrm>
            <a:off x="9406317" y="5094745"/>
            <a:ext cx="2492469" cy="311612"/>
            <a:chOff x="0" y="0"/>
            <a:chExt cx="1258779" cy="157374"/>
          </a:xfrm>
        </p:grpSpPr>
        <p:sp>
          <p:nvSpPr>
            <p:cNvPr id="140" name="Freeform 140"/>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41" name="TextBox 141"/>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42" name="TextBox 142"/>
          <p:cNvSpPr txBox="1"/>
          <p:nvPr/>
        </p:nvSpPr>
        <p:spPr>
          <a:xfrm>
            <a:off x="9531734" y="5171895"/>
            <a:ext cx="2226437" cy="374617"/>
          </a:xfrm>
          <a:prstGeom prst="rect">
            <a:avLst/>
          </a:prstGeom>
        </p:spPr>
        <p:txBody>
          <a:bodyPr lIns="0" tIns="0" rIns="0" bIns="0" rtlCol="0" anchor="t">
            <a:spAutoFit/>
          </a:bodyPr>
          <a:lstStyle/>
          <a:p>
            <a:pPr algn="ctr">
              <a:lnSpc>
                <a:spcPts val="1417"/>
              </a:lnSpc>
            </a:pPr>
            <a:r>
              <a:rPr lang="en-US" sz="1349" b="1">
                <a:solidFill>
                  <a:srgbClr val="0A3544"/>
                </a:solidFill>
                <a:latin typeface="Roboto Bold"/>
                <a:ea typeface="Roboto Bold"/>
                <a:cs typeface="Roboto Bold"/>
                <a:sym typeface="Roboto Bold"/>
              </a:rPr>
              <a:t>Particulares sin dto</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143" name="Group 143"/>
          <p:cNvGrpSpPr/>
          <p:nvPr/>
        </p:nvGrpSpPr>
        <p:grpSpPr>
          <a:xfrm>
            <a:off x="9406317" y="5495768"/>
            <a:ext cx="2492469" cy="311612"/>
            <a:chOff x="0" y="0"/>
            <a:chExt cx="1258779" cy="157374"/>
          </a:xfrm>
        </p:grpSpPr>
        <p:sp>
          <p:nvSpPr>
            <p:cNvPr id="144" name="Freeform 144"/>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45" name="TextBox 145"/>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46" name="TextBox 146"/>
          <p:cNvSpPr txBox="1"/>
          <p:nvPr/>
        </p:nvSpPr>
        <p:spPr>
          <a:xfrm>
            <a:off x="9546931" y="5591739"/>
            <a:ext cx="2211240"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Buenos clientes</a:t>
            </a:r>
          </a:p>
        </p:txBody>
      </p:sp>
      <p:grpSp>
        <p:nvGrpSpPr>
          <p:cNvPr id="147" name="Group 147"/>
          <p:cNvGrpSpPr/>
          <p:nvPr/>
        </p:nvGrpSpPr>
        <p:grpSpPr>
          <a:xfrm>
            <a:off x="9406317" y="5897959"/>
            <a:ext cx="2492469" cy="311612"/>
            <a:chOff x="0" y="0"/>
            <a:chExt cx="1258779" cy="157374"/>
          </a:xfrm>
        </p:grpSpPr>
        <p:sp>
          <p:nvSpPr>
            <p:cNvPr id="148" name="Freeform 148"/>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49" name="TextBox 149"/>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50" name="TextBox 150"/>
          <p:cNvSpPr txBox="1"/>
          <p:nvPr/>
        </p:nvSpPr>
        <p:spPr>
          <a:xfrm>
            <a:off x="9406317" y="5992972"/>
            <a:ext cx="246282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Flotas / Renting</a:t>
            </a:r>
          </a:p>
        </p:txBody>
      </p:sp>
      <p:grpSp>
        <p:nvGrpSpPr>
          <p:cNvPr id="151" name="Group 151"/>
          <p:cNvGrpSpPr/>
          <p:nvPr/>
        </p:nvGrpSpPr>
        <p:grpSpPr>
          <a:xfrm>
            <a:off x="9406317" y="6298981"/>
            <a:ext cx="2492469" cy="311612"/>
            <a:chOff x="0" y="0"/>
            <a:chExt cx="1258779" cy="157374"/>
          </a:xfrm>
        </p:grpSpPr>
        <p:sp>
          <p:nvSpPr>
            <p:cNvPr id="152" name="Freeform 152"/>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53" name="TextBox 153"/>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54" name="TextBox 154"/>
          <p:cNvSpPr txBox="1"/>
          <p:nvPr/>
        </p:nvSpPr>
        <p:spPr>
          <a:xfrm>
            <a:off x="9732252" y="6364958"/>
            <a:ext cx="1810954" cy="374617"/>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Aseguradoras</a:t>
            </a:r>
          </a:p>
          <a:p>
            <a:pPr algn="ctr">
              <a:lnSpc>
                <a:spcPts val="1417"/>
              </a:lnSpc>
              <a:spcBef>
                <a:spcPct val="0"/>
              </a:spcBef>
            </a:pPr>
            <a:endParaRPr lang="en-US" sz="1349" b="1">
              <a:solidFill>
                <a:srgbClr val="0A3544"/>
              </a:solidFill>
              <a:latin typeface="Roboto Bold"/>
              <a:ea typeface="Roboto Bold"/>
              <a:cs typeface="Roboto Bold"/>
              <a:sym typeface="Roboto Bold"/>
            </a:endParaRPr>
          </a:p>
        </p:txBody>
      </p:sp>
      <p:grpSp>
        <p:nvGrpSpPr>
          <p:cNvPr id="155" name="Group 155"/>
          <p:cNvGrpSpPr/>
          <p:nvPr/>
        </p:nvGrpSpPr>
        <p:grpSpPr>
          <a:xfrm>
            <a:off x="13381521" y="4523772"/>
            <a:ext cx="1202781" cy="480394"/>
            <a:chOff x="0" y="0"/>
            <a:chExt cx="607444" cy="242615"/>
          </a:xfrm>
        </p:grpSpPr>
        <p:sp>
          <p:nvSpPr>
            <p:cNvPr id="156" name="Freeform 156"/>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157" name="TextBox 157"/>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grpSp>
        <p:nvGrpSpPr>
          <p:cNvPr id="158" name="Group 158"/>
          <p:cNvGrpSpPr/>
          <p:nvPr/>
        </p:nvGrpSpPr>
        <p:grpSpPr>
          <a:xfrm>
            <a:off x="14684561" y="4523772"/>
            <a:ext cx="1202781" cy="480394"/>
            <a:chOff x="0" y="0"/>
            <a:chExt cx="607444" cy="242615"/>
          </a:xfrm>
        </p:grpSpPr>
        <p:sp>
          <p:nvSpPr>
            <p:cNvPr id="159" name="Freeform 159"/>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FFFFF"/>
            </a:solidFill>
          </p:spPr>
          <p:txBody>
            <a:bodyPr/>
            <a:lstStyle/>
            <a:p>
              <a:endParaRPr lang="es-ES"/>
            </a:p>
          </p:txBody>
        </p:sp>
        <p:sp>
          <p:nvSpPr>
            <p:cNvPr id="160" name="TextBox 160"/>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grpSp>
        <p:nvGrpSpPr>
          <p:cNvPr id="161" name="Group 161"/>
          <p:cNvGrpSpPr/>
          <p:nvPr/>
        </p:nvGrpSpPr>
        <p:grpSpPr>
          <a:xfrm>
            <a:off x="12049700" y="5094745"/>
            <a:ext cx="1202781" cy="311612"/>
            <a:chOff x="0" y="0"/>
            <a:chExt cx="607444" cy="157374"/>
          </a:xfrm>
        </p:grpSpPr>
        <p:sp>
          <p:nvSpPr>
            <p:cNvPr id="162" name="Freeform 16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3" name="TextBox 16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64" name="Group 164"/>
          <p:cNvGrpSpPr/>
          <p:nvPr/>
        </p:nvGrpSpPr>
        <p:grpSpPr>
          <a:xfrm>
            <a:off x="12049700" y="5495768"/>
            <a:ext cx="1202781" cy="311612"/>
            <a:chOff x="0" y="0"/>
            <a:chExt cx="607444" cy="157374"/>
          </a:xfrm>
        </p:grpSpPr>
        <p:sp>
          <p:nvSpPr>
            <p:cNvPr id="165" name="Freeform 16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6" name="TextBox 16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67" name="Group 167"/>
          <p:cNvGrpSpPr/>
          <p:nvPr/>
        </p:nvGrpSpPr>
        <p:grpSpPr>
          <a:xfrm>
            <a:off x="12049700" y="5896791"/>
            <a:ext cx="1202781" cy="311612"/>
            <a:chOff x="0" y="0"/>
            <a:chExt cx="607444" cy="157374"/>
          </a:xfrm>
        </p:grpSpPr>
        <p:sp>
          <p:nvSpPr>
            <p:cNvPr id="168" name="Freeform 16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9" name="TextBox 16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70" name="Group 170"/>
          <p:cNvGrpSpPr/>
          <p:nvPr/>
        </p:nvGrpSpPr>
        <p:grpSpPr>
          <a:xfrm>
            <a:off x="12049700" y="6297814"/>
            <a:ext cx="1202781" cy="311612"/>
            <a:chOff x="0" y="0"/>
            <a:chExt cx="607444" cy="157374"/>
          </a:xfrm>
        </p:grpSpPr>
        <p:sp>
          <p:nvSpPr>
            <p:cNvPr id="171" name="Freeform 17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72" name="TextBox 17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73" name="Group 173"/>
          <p:cNvGrpSpPr/>
          <p:nvPr/>
        </p:nvGrpSpPr>
        <p:grpSpPr>
          <a:xfrm>
            <a:off x="12049700" y="4523772"/>
            <a:ext cx="1202781" cy="481365"/>
            <a:chOff x="0" y="0"/>
            <a:chExt cx="607444" cy="243105"/>
          </a:xfrm>
        </p:grpSpPr>
        <p:sp>
          <p:nvSpPr>
            <p:cNvPr id="174" name="Freeform 174"/>
            <p:cNvSpPr/>
            <p:nvPr/>
          </p:nvSpPr>
          <p:spPr>
            <a:xfrm>
              <a:off x="0" y="0"/>
              <a:ext cx="607444" cy="243105"/>
            </a:xfrm>
            <a:custGeom>
              <a:avLst/>
              <a:gdLst/>
              <a:ahLst/>
              <a:cxnLst/>
              <a:rect l="l" t="t" r="r" b="b"/>
              <a:pathLst>
                <a:path w="607444" h="243105">
                  <a:moveTo>
                    <a:pt x="0" y="0"/>
                  </a:moveTo>
                  <a:lnTo>
                    <a:pt x="607444" y="0"/>
                  </a:lnTo>
                  <a:lnTo>
                    <a:pt x="607444" y="243105"/>
                  </a:lnTo>
                  <a:lnTo>
                    <a:pt x="0" y="243105"/>
                  </a:lnTo>
                  <a:close/>
                </a:path>
              </a:pathLst>
            </a:custGeom>
            <a:solidFill>
              <a:srgbClr val="FFFFFF"/>
            </a:solidFill>
          </p:spPr>
          <p:txBody>
            <a:bodyPr/>
            <a:lstStyle/>
            <a:p>
              <a:endParaRPr lang="es-ES"/>
            </a:p>
          </p:txBody>
        </p:sp>
        <p:sp>
          <p:nvSpPr>
            <p:cNvPr id="175" name="TextBox 175"/>
            <p:cNvSpPr txBox="1"/>
            <p:nvPr/>
          </p:nvSpPr>
          <p:spPr>
            <a:xfrm>
              <a:off x="0" y="28575"/>
              <a:ext cx="607444" cy="214530"/>
            </a:xfrm>
            <a:prstGeom prst="rect">
              <a:avLst/>
            </a:prstGeom>
          </p:spPr>
          <p:txBody>
            <a:bodyPr lIns="48450" tIns="48450" rIns="48450" bIns="48450" rtlCol="0" anchor="ctr"/>
            <a:lstStyle/>
            <a:p>
              <a:pPr algn="ctr">
                <a:lnSpc>
                  <a:spcPts val="2634"/>
                </a:lnSpc>
              </a:pPr>
              <a:endParaRPr/>
            </a:p>
          </p:txBody>
        </p:sp>
      </p:grpSp>
      <p:grpSp>
        <p:nvGrpSpPr>
          <p:cNvPr id="176" name="Group 176"/>
          <p:cNvGrpSpPr/>
          <p:nvPr/>
        </p:nvGrpSpPr>
        <p:grpSpPr>
          <a:xfrm>
            <a:off x="13381521" y="6729931"/>
            <a:ext cx="1202781" cy="311612"/>
            <a:chOff x="0" y="0"/>
            <a:chExt cx="607444" cy="157374"/>
          </a:xfrm>
        </p:grpSpPr>
        <p:sp>
          <p:nvSpPr>
            <p:cNvPr id="177" name="Freeform 17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78" name="TextBox 17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79" name="Group 179"/>
          <p:cNvGrpSpPr/>
          <p:nvPr/>
        </p:nvGrpSpPr>
        <p:grpSpPr>
          <a:xfrm>
            <a:off x="14684561" y="6729931"/>
            <a:ext cx="1202781" cy="311612"/>
            <a:chOff x="0" y="0"/>
            <a:chExt cx="607444" cy="157374"/>
          </a:xfrm>
        </p:grpSpPr>
        <p:sp>
          <p:nvSpPr>
            <p:cNvPr id="180" name="Freeform 18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81" name="TextBox 18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82" name="Group 182"/>
          <p:cNvGrpSpPr/>
          <p:nvPr/>
        </p:nvGrpSpPr>
        <p:grpSpPr>
          <a:xfrm>
            <a:off x="9406317" y="6731099"/>
            <a:ext cx="2492469" cy="311612"/>
            <a:chOff x="0" y="0"/>
            <a:chExt cx="1258779" cy="157374"/>
          </a:xfrm>
        </p:grpSpPr>
        <p:sp>
          <p:nvSpPr>
            <p:cNvPr id="183" name="Freeform 183"/>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FFFFF"/>
            </a:solidFill>
          </p:spPr>
          <p:txBody>
            <a:bodyPr/>
            <a:lstStyle/>
            <a:p>
              <a:endParaRPr lang="es-ES"/>
            </a:p>
          </p:txBody>
        </p:sp>
        <p:sp>
          <p:nvSpPr>
            <p:cNvPr id="184" name="TextBox 184"/>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85" name="TextBox 185"/>
          <p:cNvSpPr txBox="1"/>
          <p:nvPr/>
        </p:nvSpPr>
        <p:spPr>
          <a:xfrm>
            <a:off x="9504150" y="6811098"/>
            <a:ext cx="2281605" cy="195402"/>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Coches eléctricos</a:t>
            </a:r>
          </a:p>
        </p:txBody>
      </p:sp>
      <p:grpSp>
        <p:nvGrpSpPr>
          <p:cNvPr id="186" name="Group 186"/>
          <p:cNvGrpSpPr/>
          <p:nvPr/>
        </p:nvGrpSpPr>
        <p:grpSpPr>
          <a:xfrm>
            <a:off x="12049700" y="6729931"/>
            <a:ext cx="1202781" cy="311612"/>
            <a:chOff x="0" y="0"/>
            <a:chExt cx="607444" cy="157374"/>
          </a:xfrm>
        </p:grpSpPr>
        <p:sp>
          <p:nvSpPr>
            <p:cNvPr id="187" name="Freeform 18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88" name="TextBox 18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89" name="Group 189"/>
          <p:cNvGrpSpPr/>
          <p:nvPr/>
        </p:nvGrpSpPr>
        <p:grpSpPr>
          <a:xfrm>
            <a:off x="12049700" y="4086710"/>
            <a:ext cx="5138992" cy="311612"/>
            <a:chOff x="0" y="0"/>
            <a:chExt cx="2595360" cy="157374"/>
          </a:xfrm>
        </p:grpSpPr>
        <p:sp>
          <p:nvSpPr>
            <p:cNvPr id="190" name="Freeform 190"/>
            <p:cNvSpPr/>
            <p:nvPr/>
          </p:nvSpPr>
          <p:spPr>
            <a:xfrm>
              <a:off x="0" y="0"/>
              <a:ext cx="2595360" cy="157374"/>
            </a:xfrm>
            <a:custGeom>
              <a:avLst/>
              <a:gdLst/>
              <a:ahLst/>
              <a:cxnLst/>
              <a:rect l="l" t="t" r="r" b="b"/>
              <a:pathLst>
                <a:path w="2595360" h="157374">
                  <a:moveTo>
                    <a:pt x="0" y="0"/>
                  </a:moveTo>
                  <a:lnTo>
                    <a:pt x="2595360" y="0"/>
                  </a:lnTo>
                  <a:lnTo>
                    <a:pt x="2595360" y="157374"/>
                  </a:lnTo>
                  <a:lnTo>
                    <a:pt x="0" y="157374"/>
                  </a:lnTo>
                  <a:close/>
                </a:path>
              </a:pathLst>
            </a:custGeom>
            <a:solidFill>
              <a:srgbClr val="369AA6"/>
            </a:solidFill>
          </p:spPr>
          <p:txBody>
            <a:bodyPr/>
            <a:lstStyle/>
            <a:p>
              <a:endParaRPr lang="es-ES"/>
            </a:p>
          </p:txBody>
        </p:sp>
        <p:sp>
          <p:nvSpPr>
            <p:cNvPr id="191" name="TextBox 191"/>
            <p:cNvSpPr txBox="1"/>
            <p:nvPr/>
          </p:nvSpPr>
          <p:spPr>
            <a:xfrm>
              <a:off x="0" y="28575"/>
              <a:ext cx="2595360" cy="128799"/>
            </a:xfrm>
            <a:prstGeom prst="rect">
              <a:avLst/>
            </a:prstGeom>
          </p:spPr>
          <p:txBody>
            <a:bodyPr lIns="48450" tIns="48450" rIns="48450" bIns="48450" rtlCol="0" anchor="ctr"/>
            <a:lstStyle/>
            <a:p>
              <a:pPr algn="ctr">
                <a:lnSpc>
                  <a:spcPts val="2634"/>
                </a:lnSpc>
              </a:pPr>
              <a:endParaRPr/>
            </a:p>
          </p:txBody>
        </p:sp>
      </p:grpSp>
      <p:grpSp>
        <p:nvGrpSpPr>
          <p:cNvPr id="192" name="Group 192"/>
          <p:cNvGrpSpPr/>
          <p:nvPr/>
        </p:nvGrpSpPr>
        <p:grpSpPr>
          <a:xfrm>
            <a:off x="15985911" y="5107373"/>
            <a:ext cx="1202781" cy="311612"/>
            <a:chOff x="0" y="0"/>
            <a:chExt cx="607444" cy="157374"/>
          </a:xfrm>
        </p:grpSpPr>
        <p:sp>
          <p:nvSpPr>
            <p:cNvPr id="193" name="Freeform 19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194" name="TextBox 19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95" name="Group 195"/>
          <p:cNvGrpSpPr/>
          <p:nvPr/>
        </p:nvGrpSpPr>
        <p:grpSpPr>
          <a:xfrm>
            <a:off x="15985911" y="5508396"/>
            <a:ext cx="1202781" cy="311612"/>
            <a:chOff x="0" y="0"/>
            <a:chExt cx="607444" cy="157374"/>
          </a:xfrm>
        </p:grpSpPr>
        <p:sp>
          <p:nvSpPr>
            <p:cNvPr id="196" name="Freeform 19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197" name="TextBox 19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98" name="TextBox 198"/>
          <p:cNvSpPr txBox="1"/>
          <p:nvPr/>
        </p:nvSpPr>
        <p:spPr>
          <a:xfrm>
            <a:off x="16032298" y="5184522"/>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0%</a:t>
            </a:r>
          </a:p>
        </p:txBody>
      </p:sp>
      <p:sp>
        <p:nvSpPr>
          <p:cNvPr id="199" name="TextBox 199"/>
          <p:cNvSpPr txBox="1"/>
          <p:nvPr/>
        </p:nvSpPr>
        <p:spPr>
          <a:xfrm>
            <a:off x="16032298" y="5585545"/>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24%</a:t>
            </a:r>
          </a:p>
        </p:txBody>
      </p:sp>
      <p:grpSp>
        <p:nvGrpSpPr>
          <p:cNvPr id="200" name="Group 200"/>
          <p:cNvGrpSpPr/>
          <p:nvPr/>
        </p:nvGrpSpPr>
        <p:grpSpPr>
          <a:xfrm>
            <a:off x="15985911" y="5909419"/>
            <a:ext cx="1202781" cy="311612"/>
            <a:chOff x="0" y="0"/>
            <a:chExt cx="607444" cy="157374"/>
          </a:xfrm>
        </p:grpSpPr>
        <p:sp>
          <p:nvSpPr>
            <p:cNvPr id="201" name="Freeform 20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02" name="TextBox 20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03" name="Group 203"/>
          <p:cNvGrpSpPr/>
          <p:nvPr/>
        </p:nvGrpSpPr>
        <p:grpSpPr>
          <a:xfrm>
            <a:off x="15985911" y="6310442"/>
            <a:ext cx="1202781" cy="311612"/>
            <a:chOff x="0" y="0"/>
            <a:chExt cx="607444" cy="157374"/>
          </a:xfrm>
        </p:grpSpPr>
        <p:sp>
          <p:nvSpPr>
            <p:cNvPr id="204" name="Freeform 20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05" name="TextBox 20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06" name="TextBox 206"/>
          <p:cNvSpPr txBox="1"/>
          <p:nvPr/>
        </p:nvSpPr>
        <p:spPr>
          <a:xfrm>
            <a:off x="16032298" y="5986568"/>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36%</a:t>
            </a:r>
          </a:p>
        </p:txBody>
      </p:sp>
      <p:sp>
        <p:nvSpPr>
          <p:cNvPr id="207" name="TextBox 207"/>
          <p:cNvSpPr txBox="1"/>
          <p:nvPr/>
        </p:nvSpPr>
        <p:spPr>
          <a:xfrm>
            <a:off x="16032298" y="6387591"/>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46%</a:t>
            </a:r>
          </a:p>
        </p:txBody>
      </p:sp>
      <p:grpSp>
        <p:nvGrpSpPr>
          <p:cNvPr id="208" name="Group 208"/>
          <p:cNvGrpSpPr/>
          <p:nvPr/>
        </p:nvGrpSpPr>
        <p:grpSpPr>
          <a:xfrm>
            <a:off x="15985911" y="4536400"/>
            <a:ext cx="1202781" cy="480394"/>
            <a:chOff x="0" y="0"/>
            <a:chExt cx="607444" cy="242615"/>
          </a:xfrm>
        </p:grpSpPr>
        <p:sp>
          <p:nvSpPr>
            <p:cNvPr id="209" name="Freeform 209"/>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369AA6"/>
            </a:solidFill>
          </p:spPr>
          <p:txBody>
            <a:bodyPr/>
            <a:lstStyle/>
            <a:p>
              <a:endParaRPr lang="es-ES"/>
            </a:p>
          </p:txBody>
        </p:sp>
        <p:sp>
          <p:nvSpPr>
            <p:cNvPr id="210" name="TextBox 210"/>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211" name="TextBox 211"/>
          <p:cNvSpPr txBox="1"/>
          <p:nvPr/>
        </p:nvSpPr>
        <p:spPr>
          <a:xfrm>
            <a:off x="16032298" y="4703097"/>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Total</a:t>
            </a:r>
          </a:p>
        </p:txBody>
      </p:sp>
      <p:grpSp>
        <p:nvGrpSpPr>
          <p:cNvPr id="212" name="Group 212"/>
          <p:cNvGrpSpPr/>
          <p:nvPr/>
        </p:nvGrpSpPr>
        <p:grpSpPr>
          <a:xfrm>
            <a:off x="15985911" y="6742559"/>
            <a:ext cx="1202781" cy="311612"/>
            <a:chOff x="0" y="0"/>
            <a:chExt cx="607444" cy="157374"/>
          </a:xfrm>
        </p:grpSpPr>
        <p:sp>
          <p:nvSpPr>
            <p:cNvPr id="213" name="Freeform 21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369AA6"/>
            </a:solidFill>
          </p:spPr>
          <p:txBody>
            <a:bodyPr/>
            <a:lstStyle/>
            <a:p>
              <a:endParaRPr lang="es-ES"/>
            </a:p>
          </p:txBody>
        </p:sp>
        <p:sp>
          <p:nvSpPr>
            <p:cNvPr id="214" name="TextBox 21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15" name="TextBox 215"/>
          <p:cNvSpPr txBox="1"/>
          <p:nvPr/>
        </p:nvSpPr>
        <p:spPr>
          <a:xfrm>
            <a:off x="16032298" y="6819709"/>
            <a:ext cx="1156394"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21%</a:t>
            </a:r>
          </a:p>
        </p:txBody>
      </p:sp>
      <p:sp>
        <p:nvSpPr>
          <p:cNvPr id="216" name="TextBox 216"/>
          <p:cNvSpPr txBox="1"/>
          <p:nvPr/>
        </p:nvSpPr>
        <p:spPr>
          <a:xfrm>
            <a:off x="12595791" y="4154466"/>
            <a:ext cx="4077855" cy="195402"/>
          </a:xfrm>
          <a:prstGeom prst="rect">
            <a:avLst/>
          </a:prstGeom>
        </p:spPr>
        <p:txBody>
          <a:bodyPr lIns="0" tIns="0" rIns="0" bIns="0" rtlCol="0" anchor="t">
            <a:spAutoFit/>
          </a:bodyPr>
          <a:lstStyle/>
          <a:p>
            <a:pPr algn="ctr">
              <a:lnSpc>
                <a:spcPts val="1417"/>
              </a:lnSpc>
              <a:spcBef>
                <a:spcPct val="0"/>
              </a:spcBef>
            </a:pPr>
            <a:r>
              <a:rPr lang="en-US" sz="1349" b="1">
                <a:solidFill>
                  <a:srgbClr val="FFFFFF"/>
                </a:solidFill>
                <a:latin typeface="Roboto Bold"/>
                <a:ea typeface="Roboto Bold"/>
                <a:cs typeface="Roboto Bold"/>
                <a:sym typeface="Roboto Bold"/>
              </a:rPr>
              <a:t>% talleres que trabajan clientela de...</a:t>
            </a:r>
          </a:p>
        </p:txBody>
      </p:sp>
      <p:grpSp>
        <p:nvGrpSpPr>
          <p:cNvPr id="217" name="Group 217"/>
          <p:cNvGrpSpPr/>
          <p:nvPr/>
        </p:nvGrpSpPr>
        <p:grpSpPr>
          <a:xfrm>
            <a:off x="671649" y="3213515"/>
            <a:ext cx="8000016" cy="588167"/>
            <a:chOff x="0" y="0"/>
            <a:chExt cx="4040271" cy="297044"/>
          </a:xfrm>
        </p:grpSpPr>
        <p:sp>
          <p:nvSpPr>
            <p:cNvPr id="218" name="Freeform 218"/>
            <p:cNvSpPr/>
            <p:nvPr/>
          </p:nvSpPr>
          <p:spPr>
            <a:xfrm>
              <a:off x="0" y="0"/>
              <a:ext cx="4040271" cy="297044"/>
            </a:xfrm>
            <a:custGeom>
              <a:avLst/>
              <a:gdLst/>
              <a:ahLst/>
              <a:cxnLst/>
              <a:rect l="l" t="t" r="r" b="b"/>
              <a:pathLst>
                <a:path w="4040271" h="297044">
                  <a:moveTo>
                    <a:pt x="0" y="0"/>
                  </a:moveTo>
                  <a:lnTo>
                    <a:pt x="4040271" y="0"/>
                  </a:lnTo>
                  <a:lnTo>
                    <a:pt x="4040271" y="297044"/>
                  </a:lnTo>
                  <a:lnTo>
                    <a:pt x="0" y="297044"/>
                  </a:lnTo>
                  <a:close/>
                </a:path>
              </a:pathLst>
            </a:custGeom>
            <a:solidFill>
              <a:srgbClr val="0A3544"/>
            </a:solidFill>
          </p:spPr>
          <p:txBody>
            <a:bodyPr/>
            <a:lstStyle/>
            <a:p>
              <a:endParaRPr lang="es-ES"/>
            </a:p>
          </p:txBody>
        </p:sp>
        <p:sp>
          <p:nvSpPr>
            <p:cNvPr id="219" name="TextBox 219"/>
            <p:cNvSpPr txBox="1"/>
            <p:nvPr/>
          </p:nvSpPr>
          <p:spPr>
            <a:xfrm>
              <a:off x="0" y="28575"/>
              <a:ext cx="4040271" cy="268469"/>
            </a:xfrm>
            <a:prstGeom prst="rect">
              <a:avLst/>
            </a:prstGeom>
          </p:spPr>
          <p:txBody>
            <a:bodyPr lIns="48450" tIns="48450" rIns="48450" bIns="48450" rtlCol="0" anchor="ctr"/>
            <a:lstStyle/>
            <a:p>
              <a:pPr algn="ctr">
                <a:lnSpc>
                  <a:spcPts val="2634"/>
                </a:lnSpc>
              </a:pPr>
              <a:endParaRPr/>
            </a:p>
          </p:txBody>
        </p:sp>
      </p:grpSp>
      <p:sp>
        <p:nvSpPr>
          <p:cNvPr id="220" name="TextBox 220"/>
          <p:cNvSpPr txBox="1"/>
          <p:nvPr/>
        </p:nvSpPr>
        <p:spPr>
          <a:xfrm>
            <a:off x="2310549" y="3356389"/>
            <a:ext cx="5008449" cy="307777"/>
          </a:xfrm>
          <a:prstGeom prst="rect">
            <a:avLst/>
          </a:prstGeom>
        </p:spPr>
        <p:txBody>
          <a:bodyPr wrap="square" lIns="0" tIns="0" rIns="0" bIns="0" rtlCol="0" anchor="t">
            <a:spAutoFit/>
          </a:bodyPr>
          <a:lstStyle/>
          <a:p>
            <a:pPr algn="l">
              <a:lnSpc>
                <a:spcPts val="2362"/>
              </a:lnSpc>
              <a:spcBef>
                <a:spcPct val="0"/>
              </a:spcBef>
            </a:pPr>
            <a:r>
              <a:rPr lang="en-US" sz="2250" b="1" dirty="0">
                <a:solidFill>
                  <a:srgbClr val="FFFFFF"/>
                </a:solidFill>
                <a:latin typeface="Roboto Bold"/>
                <a:ea typeface="Roboto Bold"/>
                <a:cs typeface="Roboto Bold"/>
                <a:sym typeface="Roboto Bold"/>
              </a:rPr>
              <a:t>% de </a:t>
            </a:r>
            <a:r>
              <a:rPr lang="en-US" sz="2250" b="1" dirty="0" err="1">
                <a:solidFill>
                  <a:srgbClr val="FFFFFF"/>
                </a:solidFill>
                <a:latin typeface="Roboto Bold"/>
                <a:ea typeface="Roboto Bold"/>
                <a:cs typeface="Roboto Bold"/>
                <a:sym typeface="Roboto Bold"/>
              </a:rPr>
              <a:t>talleres</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que</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tienen</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clientes</a:t>
            </a:r>
            <a:r>
              <a:rPr lang="en-US" sz="2250" b="1" dirty="0">
                <a:solidFill>
                  <a:srgbClr val="FFFFFF"/>
                </a:solidFill>
                <a:latin typeface="Roboto Bold"/>
                <a:ea typeface="Roboto Bold"/>
                <a:cs typeface="Roboto Bold"/>
                <a:sym typeface="Roboto Bold"/>
              </a:rPr>
              <a:t> de....</a:t>
            </a:r>
          </a:p>
        </p:txBody>
      </p:sp>
      <p:grpSp>
        <p:nvGrpSpPr>
          <p:cNvPr id="221" name="Group 221"/>
          <p:cNvGrpSpPr/>
          <p:nvPr/>
        </p:nvGrpSpPr>
        <p:grpSpPr>
          <a:xfrm>
            <a:off x="9188676" y="3165168"/>
            <a:ext cx="8000016" cy="588167"/>
            <a:chOff x="0" y="0"/>
            <a:chExt cx="4040271" cy="297044"/>
          </a:xfrm>
        </p:grpSpPr>
        <p:sp>
          <p:nvSpPr>
            <p:cNvPr id="222" name="Freeform 222"/>
            <p:cNvSpPr/>
            <p:nvPr/>
          </p:nvSpPr>
          <p:spPr>
            <a:xfrm>
              <a:off x="0" y="0"/>
              <a:ext cx="4040271" cy="297044"/>
            </a:xfrm>
            <a:custGeom>
              <a:avLst/>
              <a:gdLst/>
              <a:ahLst/>
              <a:cxnLst/>
              <a:rect l="l" t="t" r="r" b="b"/>
              <a:pathLst>
                <a:path w="4040271" h="297044">
                  <a:moveTo>
                    <a:pt x="0" y="0"/>
                  </a:moveTo>
                  <a:lnTo>
                    <a:pt x="4040271" y="0"/>
                  </a:lnTo>
                  <a:lnTo>
                    <a:pt x="4040271" y="297044"/>
                  </a:lnTo>
                  <a:lnTo>
                    <a:pt x="0" y="297044"/>
                  </a:lnTo>
                  <a:close/>
                </a:path>
              </a:pathLst>
            </a:custGeom>
            <a:solidFill>
              <a:srgbClr val="0A3544"/>
            </a:solidFill>
          </p:spPr>
          <p:txBody>
            <a:bodyPr/>
            <a:lstStyle/>
            <a:p>
              <a:endParaRPr lang="es-ES"/>
            </a:p>
          </p:txBody>
        </p:sp>
        <p:sp>
          <p:nvSpPr>
            <p:cNvPr id="223" name="TextBox 223"/>
            <p:cNvSpPr txBox="1"/>
            <p:nvPr/>
          </p:nvSpPr>
          <p:spPr>
            <a:xfrm>
              <a:off x="0" y="28575"/>
              <a:ext cx="4040271" cy="268469"/>
            </a:xfrm>
            <a:prstGeom prst="rect">
              <a:avLst/>
            </a:prstGeom>
          </p:spPr>
          <p:txBody>
            <a:bodyPr lIns="48450" tIns="48450" rIns="48450" bIns="48450" rtlCol="0" anchor="ctr"/>
            <a:lstStyle/>
            <a:p>
              <a:pPr algn="ctr">
                <a:lnSpc>
                  <a:spcPts val="2634"/>
                </a:lnSpc>
              </a:pPr>
              <a:endParaRPr/>
            </a:p>
          </p:txBody>
        </p:sp>
      </p:grpSp>
      <p:sp>
        <p:nvSpPr>
          <p:cNvPr id="224" name="TextBox 224"/>
          <p:cNvSpPr txBox="1"/>
          <p:nvPr/>
        </p:nvSpPr>
        <p:spPr>
          <a:xfrm>
            <a:off x="10233850" y="3308042"/>
            <a:ext cx="6149148" cy="307777"/>
          </a:xfrm>
          <a:prstGeom prst="rect">
            <a:avLst/>
          </a:prstGeom>
        </p:spPr>
        <p:txBody>
          <a:bodyPr wrap="square" lIns="0" tIns="0" rIns="0" bIns="0" rtlCol="0" anchor="t">
            <a:spAutoFit/>
          </a:bodyPr>
          <a:lstStyle/>
          <a:p>
            <a:pPr algn="l">
              <a:lnSpc>
                <a:spcPts val="2362"/>
              </a:lnSpc>
              <a:spcBef>
                <a:spcPct val="0"/>
              </a:spcBef>
            </a:pPr>
            <a:r>
              <a:rPr lang="en-US" sz="2250" b="1" dirty="0">
                <a:solidFill>
                  <a:srgbClr val="FFFFFF"/>
                </a:solidFill>
                <a:latin typeface="Roboto Bold"/>
                <a:ea typeface="Roboto Bold"/>
                <a:cs typeface="Roboto Bold"/>
                <a:sym typeface="Roboto Bold"/>
              </a:rPr>
              <a:t>% de </a:t>
            </a:r>
            <a:r>
              <a:rPr lang="en-US" sz="2250" b="1" dirty="0" err="1">
                <a:solidFill>
                  <a:srgbClr val="FFFFFF"/>
                </a:solidFill>
                <a:latin typeface="Roboto Bold"/>
                <a:ea typeface="Roboto Bold"/>
                <a:cs typeface="Roboto Bold"/>
                <a:sym typeface="Roboto Bold"/>
              </a:rPr>
              <a:t>talleres</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que</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aplican</a:t>
            </a:r>
            <a:r>
              <a:rPr lang="en-US" sz="2250" b="1" dirty="0">
                <a:solidFill>
                  <a:srgbClr val="FFFFFF"/>
                </a:solidFill>
                <a:latin typeface="Roboto Bold"/>
                <a:ea typeface="Roboto Bold"/>
                <a:cs typeface="Roboto Bold"/>
                <a:sym typeface="Roboto Bold"/>
              </a:rPr>
              <a:t> </a:t>
            </a:r>
            <a:r>
              <a:rPr lang="en-US" sz="2250" b="1" dirty="0" err="1">
                <a:solidFill>
                  <a:srgbClr val="FFFFFF"/>
                </a:solidFill>
                <a:latin typeface="Roboto Bold"/>
                <a:ea typeface="Roboto Bold"/>
                <a:cs typeface="Roboto Bold"/>
                <a:sym typeface="Roboto Bold"/>
              </a:rPr>
              <a:t>distinta</a:t>
            </a:r>
            <a:r>
              <a:rPr lang="en-US" sz="2250" b="1" dirty="0">
                <a:solidFill>
                  <a:srgbClr val="FFFFFF"/>
                </a:solidFill>
                <a:latin typeface="Roboto Bold"/>
                <a:ea typeface="Roboto Bold"/>
                <a:cs typeface="Roboto Bold"/>
                <a:sym typeface="Roboto Bold"/>
              </a:rPr>
              <a:t> mano de </a:t>
            </a:r>
            <a:r>
              <a:rPr lang="en-US" sz="2250" b="1" dirty="0" err="1">
                <a:solidFill>
                  <a:srgbClr val="FFFFFF"/>
                </a:solidFill>
                <a:latin typeface="Roboto Bold"/>
                <a:ea typeface="Roboto Bold"/>
                <a:cs typeface="Roboto Bold"/>
                <a:sym typeface="Roboto Bold"/>
              </a:rPr>
              <a:t>obra</a:t>
            </a:r>
            <a:endParaRPr lang="en-US" sz="2250" b="1" dirty="0">
              <a:solidFill>
                <a:srgbClr val="FFFFFF"/>
              </a:solidFill>
              <a:latin typeface="Roboto Bold"/>
              <a:ea typeface="Roboto Bold"/>
              <a:cs typeface="Roboto Bold"/>
              <a:sym typeface="Roboto Bold"/>
            </a:endParaRPr>
          </a:p>
        </p:txBody>
      </p:sp>
      <p:sp>
        <p:nvSpPr>
          <p:cNvPr id="225" name="AutoShape 225"/>
          <p:cNvSpPr/>
          <p:nvPr/>
        </p:nvSpPr>
        <p:spPr>
          <a:xfrm flipV="1">
            <a:off x="8986269" y="3056679"/>
            <a:ext cx="0" cy="4671746"/>
          </a:xfrm>
          <a:prstGeom prst="line">
            <a:avLst/>
          </a:prstGeom>
          <a:ln w="47625" cap="flat">
            <a:solidFill>
              <a:srgbClr val="FFFFFF"/>
            </a:solidFill>
            <a:prstDash val="sysDot"/>
            <a:headEnd type="none" w="sm" len="sm"/>
            <a:tailEnd type="none" w="sm" len="sm"/>
          </a:ln>
        </p:spPr>
        <p:txBody>
          <a:bodyPr/>
          <a:lstStyle/>
          <a:p>
            <a:endParaRPr lang="es-ES"/>
          </a:p>
        </p:txBody>
      </p:sp>
      <p:sp>
        <p:nvSpPr>
          <p:cNvPr id="226" name="Freeform 226"/>
          <p:cNvSpPr/>
          <p:nvPr/>
        </p:nvSpPr>
        <p:spPr>
          <a:xfrm>
            <a:off x="825049" y="8151932"/>
            <a:ext cx="264277" cy="264277"/>
          </a:xfrm>
          <a:custGeom>
            <a:avLst/>
            <a:gdLst/>
            <a:ahLst/>
            <a:cxnLst/>
            <a:rect l="l" t="t" r="r" b="b"/>
            <a:pathLst>
              <a:path w="264277" h="264277">
                <a:moveTo>
                  <a:pt x="0" y="0"/>
                </a:moveTo>
                <a:lnTo>
                  <a:pt x="264277" y="0"/>
                </a:lnTo>
                <a:lnTo>
                  <a:pt x="264277" y="264277"/>
                </a:lnTo>
                <a:lnTo>
                  <a:pt x="0" y="264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27" name="TextBox 227"/>
          <p:cNvSpPr txBox="1"/>
          <p:nvPr/>
        </p:nvSpPr>
        <p:spPr>
          <a:xfrm>
            <a:off x="1304467" y="8104900"/>
            <a:ext cx="16069133" cy="311309"/>
          </a:xfrm>
          <a:prstGeom prst="rect">
            <a:avLst/>
          </a:prstGeom>
        </p:spPr>
        <p:txBody>
          <a:bodyPr lIns="0" tIns="0" rIns="0" bIns="0" rtlCol="0" anchor="t">
            <a:spAutoFit/>
          </a:bodyPr>
          <a:lstStyle/>
          <a:p>
            <a:pPr algn="l">
              <a:lnSpc>
                <a:spcPts val="2554"/>
              </a:lnSpc>
            </a:pPr>
            <a:r>
              <a:rPr lang="en-US" sz="1749" dirty="0">
                <a:solidFill>
                  <a:srgbClr val="FFFFFF"/>
                </a:solidFill>
                <a:latin typeface="Roboto"/>
                <a:ea typeface="Roboto"/>
                <a:cs typeface="Roboto"/>
                <a:sym typeface="Roboto"/>
              </a:rPr>
              <a:t>El 78% de la Nueva </a:t>
            </a:r>
            <a:r>
              <a:rPr lang="en-US" sz="1749" dirty="0" err="1">
                <a:solidFill>
                  <a:srgbClr val="FFFFFF"/>
                </a:solidFill>
                <a:latin typeface="Roboto"/>
                <a:ea typeface="Roboto"/>
                <a:cs typeface="Roboto"/>
                <a:sym typeface="Roboto"/>
              </a:rPr>
              <a:t>distribución</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declara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trabajar</a:t>
            </a:r>
            <a:r>
              <a:rPr lang="en-US" sz="1749" dirty="0">
                <a:solidFill>
                  <a:srgbClr val="FFFFFF"/>
                </a:solidFill>
                <a:latin typeface="Roboto"/>
                <a:ea typeface="Roboto"/>
                <a:cs typeface="Roboto"/>
                <a:sym typeface="Roboto"/>
              </a:rPr>
              <a:t> algo con </a:t>
            </a:r>
            <a:r>
              <a:rPr lang="en-US" sz="1749" dirty="0" err="1">
                <a:solidFill>
                  <a:srgbClr val="FFFFFF"/>
                </a:solidFill>
                <a:latin typeface="Roboto"/>
                <a:ea typeface="Roboto"/>
                <a:cs typeface="Roboto"/>
                <a:sym typeface="Roboto"/>
              </a:rPr>
              <a:t>flotas</a:t>
            </a:r>
            <a:r>
              <a:rPr lang="en-US" sz="1749" dirty="0">
                <a:solidFill>
                  <a:srgbClr val="FFFFFF"/>
                </a:solidFill>
                <a:latin typeface="Roboto"/>
                <a:ea typeface="Roboto"/>
                <a:cs typeface="Roboto"/>
                <a:sym typeface="Roboto"/>
              </a:rPr>
              <a:t>. Entre </a:t>
            </a:r>
            <a:r>
              <a:rPr lang="en-US" sz="1749" dirty="0" err="1">
                <a:solidFill>
                  <a:srgbClr val="FFFFFF"/>
                </a:solidFill>
                <a:latin typeface="Roboto"/>
                <a:ea typeface="Roboto"/>
                <a:cs typeface="Roboto"/>
                <a:sym typeface="Roboto"/>
              </a:rPr>
              <a:t>estos</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el</a:t>
            </a:r>
            <a:r>
              <a:rPr lang="en-US" sz="1749" dirty="0">
                <a:solidFill>
                  <a:srgbClr val="FFFFFF"/>
                </a:solidFill>
                <a:latin typeface="Roboto"/>
                <a:ea typeface="Roboto"/>
                <a:cs typeface="Roboto"/>
                <a:sym typeface="Roboto"/>
              </a:rPr>
              <a:t> 66% </a:t>
            </a:r>
            <a:r>
              <a:rPr lang="en-US" sz="1749" dirty="0" err="1">
                <a:solidFill>
                  <a:srgbClr val="FFFFFF"/>
                </a:solidFill>
                <a:latin typeface="Roboto"/>
                <a:ea typeface="Roboto"/>
                <a:cs typeface="Roboto"/>
                <a:sym typeface="Roboto"/>
              </a:rPr>
              <a:t>aplica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una</a:t>
            </a:r>
            <a:r>
              <a:rPr lang="en-US" sz="1749" dirty="0">
                <a:solidFill>
                  <a:srgbClr val="FFFFFF"/>
                </a:solidFill>
                <a:latin typeface="Roboto"/>
                <a:ea typeface="Roboto"/>
                <a:cs typeface="Roboto"/>
                <a:sym typeface="Roboto"/>
              </a:rPr>
              <a:t> mano de </a:t>
            </a:r>
            <a:r>
              <a:rPr lang="en-US" sz="1749" dirty="0" err="1">
                <a:solidFill>
                  <a:srgbClr val="FFFFFF"/>
                </a:solidFill>
                <a:latin typeface="Roboto"/>
                <a:ea typeface="Roboto"/>
                <a:cs typeface="Roboto"/>
                <a:sym typeface="Roboto"/>
              </a:rPr>
              <a:t>obra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distinta</a:t>
            </a:r>
            <a:r>
              <a:rPr lang="en-US" sz="1749" dirty="0">
                <a:solidFill>
                  <a:srgbClr val="FFFFFF"/>
                </a:solidFill>
                <a:latin typeface="Roboto"/>
                <a:ea typeface="Roboto"/>
                <a:cs typeface="Roboto"/>
                <a:sym typeface="Roboto"/>
              </a:rPr>
              <a:t> a la </a:t>
            </a:r>
            <a:r>
              <a:rPr lang="en-US" sz="1749" dirty="0" err="1">
                <a:solidFill>
                  <a:srgbClr val="FFFFFF"/>
                </a:solidFill>
                <a:latin typeface="Roboto"/>
                <a:ea typeface="Roboto"/>
                <a:cs typeface="Roboto"/>
                <a:sym typeface="Roboto"/>
              </a:rPr>
              <a:t>tarifa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oficial</a:t>
            </a:r>
            <a:r>
              <a:rPr lang="en-US" sz="1749" dirty="0">
                <a:solidFill>
                  <a:srgbClr val="FFFFFF"/>
                </a:solidFill>
                <a:latin typeface="Roboto"/>
                <a:ea typeface="Roboto"/>
                <a:cs typeface="Roboto"/>
                <a:sym typeface="Roboto"/>
              </a:rPr>
              <a:t> para </a:t>
            </a:r>
            <a:r>
              <a:rPr lang="en-US" sz="1749" dirty="0" err="1">
                <a:solidFill>
                  <a:srgbClr val="FFFFFF"/>
                </a:solidFill>
                <a:latin typeface="Roboto"/>
                <a:ea typeface="Roboto"/>
                <a:cs typeface="Roboto"/>
                <a:sym typeface="Roboto"/>
              </a:rPr>
              <a:t>esta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tipología</a:t>
            </a:r>
            <a:r>
              <a:rPr lang="en-US" sz="1749" dirty="0">
                <a:solidFill>
                  <a:srgbClr val="FFFFFF"/>
                </a:solidFill>
                <a:latin typeface="Roboto"/>
                <a:ea typeface="Roboto"/>
                <a:cs typeface="Roboto"/>
                <a:sym typeface="Roboto"/>
              </a:rPr>
              <a:t> de </a:t>
            </a:r>
            <a:r>
              <a:rPr lang="en-US" sz="1749" dirty="0" err="1">
                <a:solidFill>
                  <a:srgbClr val="FFFFFF"/>
                </a:solidFill>
                <a:latin typeface="Roboto"/>
                <a:ea typeface="Roboto"/>
                <a:cs typeface="Roboto"/>
                <a:sym typeface="Roboto"/>
              </a:rPr>
              <a:t>cliente</a:t>
            </a:r>
            <a:endParaRPr lang="en-US" sz="1749" dirty="0">
              <a:solidFill>
                <a:srgbClr val="FFFFFF"/>
              </a:solidFill>
              <a:latin typeface="Roboto"/>
              <a:ea typeface="Roboto"/>
              <a:cs typeface="Roboto"/>
              <a:sym typeface="Roboto"/>
            </a:endParaRPr>
          </a:p>
        </p:txBody>
      </p:sp>
      <p:sp>
        <p:nvSpPr>
          <p:cNvPr id="228" name="TextBox 228"/>
          <p:cNvSpPr txBox="1"/>
          <p:nvPr/>
        </p:nvSpPr>
        <p:spPr>
          <a:xfrm>
            <a:off x="13360018" y="4696258"/>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Mediano</a:t>
            </a:r>
          </a:p>
        </p:txBody>
      </p:sp>
      <p:sp>
        <p:nvSpPr>
          <p:cNvPr id="229" name="TextBox 229"/>
          <p:cNvSpPr txBox="1"/>
          <p:nvPr/>
        </p:nvSpPr>
        <p:spPr>
          <a:xfrm>
            <a:off x="14661367" y="4684116"/>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Grande</a:t>
            </a:r>
          </a:p>
        </p:txBody>
      </p:sp>
      <p:sp>
        <p:nvSpPr>
          <p:cNvPr id="230" name="TextBox 230"/>
          <p:cNvSpPr txBox="1"/>
          <p:nvPr/>
        </p:nvSpPr>
        <p:spPr>
          <a:xfrm>
            <a:off x="12049700" y="4696258"/>
            <a:ext cx="1156394" cy="195458"/>
          </a:xfrm>
          <a:prstGeom prst="rect">
            <a:avLst/>
          </a:prstGeom>
        </p:spPr>
        <p:txBody>
          <a:bodyPr lIns="0" tIns="0" rIns="0" bIns="0" rtlCol="0" anchor="t">
            <a:spAutoFit/>
          </a:bodyPr>
          <a:lstStyle/>
          <a:p>
            <a:pPr algn="ctr">
              <a:lnSpc>
                <a:spcPts val="1417"/>
              </a:lnSpc>
              <a:spcBef>
                <a:spcPct val="0"/>
              </a:spcBef>
            </a:pPr>
            <a:r>
              <a:rPr lang="en-US" sz="1349" b="1">
                <a:solidFill>
                  <a:srgbClr val="0A3544"/>
                </a:solidFill>
                <a:latin typeface="Roboto Bold"/>
                <a:ea typeface="Roboto Bold"/>
                <a:cs typeface="Roboto Bold"/>
                <a:sym typeface="Roboto Bold"/>
              </a:rPr>
              <a:t>Pequeño</a:t>
            </a:r>
          </a:p>
        </p:txBody>
      </p:sp>
      <p:sp>
        <p:nvSpPr>
          <p:cNvPr id="231" name="TextBox 231"/>
          <p:cNvSpPr txBox="1"/>
          <p:nvPr/>
        </p:nvSpPr>
        <p:spPr>
          <a:xfrm>
            <a:off x="3883878" y="5587714"/>
            <a:ext cx="2885048" cy="410369"/>
          </a:xfrm>
          <a:prstGeom prst="rect">
            <a:avLst/>
          </a:prstGeom>
        </p:spPr>
        <p:txBody>
          <a:bodyPr lIns="0" tIns="0" rIns="0" bIns="0" rtlCol="0" anchor="t">
            <a:spAutoFit/>
          </a:bodyPr>
          <a:lstStyle/>
          <a:p>
            <a:pPr algn="ctr">
              <a:lnSpc>
                <a:spcPts val="3236"/>
              </a:lnSpc>
              <a:spcBef>
                <a:spcPct val="0"/>
              </a:spcBef>
            </a:pPr>
            <a:r>
              <a:rPr lang="en-US" sz="3082" b="1" dirty="0">
                <a:solidFill>
                  <a:srgbClr val="FFFFFF"/>
                </a:solidFill>
                <a:highlight>
                  <a:srgbClr val="000000"/>
                </a:highlight>
                <a:latin typeface="Roboto Bold"/>
                <a:ea typeface="Roboto Bold"/>
                <a:cs typeface="Roboto Bold"/>
                <a:sym typeface="Roboto Bold"/>
              </a:rPr>
              <a:t>Bases </a:t>
            </a:r>
            <a:r>
              <a:rPr lang="en-US" sz="3082" b="1" dirty="0" err="1">
                <a:solidFill>
                  <a:srgbClr val="FFFFFF"/>
                </a:solidFill>
                <a:highlight>
                  <a:srgbClr val="000000"/>
                </a:highlight>
                <a:latin typeface="Roboto Bold"/>
                <a:ea typeface="Roboto Bold"/>
                <a:cs typeface="Roboto Bold"/>
                <a:sym typeface="Roboto Bold"/>
              </a:rPr>
              <a:t>pequeñas</a:t>
            </a:r>
            <a:endParaRPr lang="en-US" sz="3082" b="1" dirty="0">
              <a:solidFill>
                <a:srgbClr val="FFFFFF"/>
              </a:solidFill>
              <a:highlight>
                <a:srgbClr val="000000"/>
              </a:highlight>
              <a:latin typeface="Roboto Bold"/>
              <a:ea typeface="Roboto Bold"/>
              <a:cs typeface="Roboto Bold"/>
              <a:sym typeface="Roboto Bold"/>
            </a:endParaRPr>
          </a:p>
        </p:txBody>
      </p:sp>
      <p:sp>
        <p:nvSpPr>
          <p:cNvPr id="232" name="TextBox 232"/>
          <p:cNvSpPr txBox="1"/>
          <p:nvPr/>
        </p:nvSpPr>
        <p:spPr>
          <a:xfrm>
            <a:off x="12595791" y="5550690"/>
            <a:ext cx="2885048" cy="410369"/>
          </a:xfrm>
          <a:prstGeom prst="rect">
            <a:avLst/>
          </a:prstGeom>
        </p:spPr>
        <p:txBody>
          <a:bodyPr lIns="0" tIns="0" rIns="0" bIns="0" rtlCol="0" anchor="t">
            <a:spAutoFit/>
          </a:bodyPr>
          <a:lstStyle/>
          <a:p>
            <a:pPr algn="ctr">
              <a:lnSpc>
                <a:spcPts val="3236"/>
              </a:lnSpc>
              <a:spcBef>
                <a:spcPct val="0"/>
              </a:spcBef>
            </a:pPr>
            <a:r>
              <a:rPr lang="en-US" sz="3082" b="1" dirty="0">
                <a:solidFill>
                  <a:srgbClr val="FFFFFF"/>
                </a:solidFill>
                <a:highlight>
                  <a:srgbClr val="000000"/>
                </a:highlight>
                <a:latin typeface="Roboto Bold"/>
                <a:ea typeface="Roboto Bold"/>
                <a:cs typeface="Roboto Bold"/>
                <a:sym typeface="Roboto Bold"/>
              </a:rPr>
              <a:t>Bases </a:t>
            </a:r>
            <a:r>
              <a:rPr lang="en-US" sz="3082" b="1" dirty="0" err="1">
                <a:solidFill>
                  <a:srgbClr val="FFFFFF"/>
                </a:solidFill>
                <a:highlight>
                  <a:srgbClr val="000000"/>
                </a:highlight>
                <a:latin typeface="Roboto Bold"/>
                <a:ea typeface="Roboto Bold"/>
                <a:cs typeface="Roboto Bold"/>
                <a:sym typeface="Roboto Bold"/>
              </a:rPr>
              <a:t>pequeñas</a:t>
            </a:r>
            <a:endParaRPr lang="en-US" sz="3082" b="1" dirty="0">
              <a:solidFill>
                <a:srgbClr val="FFFFFF"/>
              </a:solidFill>
              <a:highlight>
                <a:srgbClr val="000000"/>
              </a:highlight>
              <a:latin typeface="Roboto Bold"/>
              <a:ea typeface="Roboto Bold"/>
              <a:cs typeface="Roboto Bold"/>
              <a:sym typeface="Roboto Bold"/>
            </a:endParaRPr>
          </a:p>
        </p:txBody>
      </p:sp>
      <p:sp>
        <p:nvSpPr>
          <p:cNvPr id="233" name="Freeform 233"/>
          <p:cNvSpPr/>
          <p:nvPr/>
        </p:nvSpPr>
        <p:spPr>
          <a:xfrm>
            <a:off x="1630784" y="2668578"/>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34" name="TextBox 234"/>
          <p:cNvSpPr txBox="1"/>
          <p:nvPr/>
        </p:nvSpPr>
        <p:spPr>
          <a:xfrm>
            <a:off x="2024440" y="2620953"/>
            <a:ext cx="12284184"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El 52% de los centros de nueva distribución ya han declarado trabajar algún eléctrico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3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3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35"/>
                                        </p:tgtEl>
                                      </p:cBhvr>
                                    </p:cmd>
                                  </p:childTnLst>
                                </p:cTn>
                              </p:par>
                            </p:childTnLst>
                          </p:cTn>
                        </p:par>
                      </p:childTnLst>
                    </p:cTn>
                  </p:par>
                </p:childTnLst>
              </p:cTn>
              <p:nextCondLst>
                <p:cond evt="onClick" delay="0">
                  <p:tgtEl>
                    <p:spTgt spid="235"/>
                  </p:tgtEl>
                </p:cond>
              </p:nextCondLst>
            </p:seq>
            <p:video>
              <p:cMediaNode vol="80000">
                <p:cTn id="12" repeatCount="indefinite" fill="hold" display="0">
                  <p:stCondLst>
                    <p:cond delay="indefinite"/>
                  </p:stCondLst>
                </p:cTn>
                <p:tgtEl>
                  <p:spTgt spid="235"/>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14" name="Diseño sin título (15)">
            <a:hlinkClick r:id="" action="ppaction://media"/>
            <a:extLst>
              <a:ext uri="{FF2B5EF4-FFF2-40B4-BE49-F238E27FC236}">
                <a16:creationId xmlns:a16="http://schemas.microsoft.com/office/drawing/2014/main" id="{86351338-0D98-BB01-B675-0D1AEBA4406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1186901" y="2533644"/>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TextBox 3"/>
          <p:cNvSpPr txBox="1"/>
          <p:nvPr/>
        </p:nvSpPr>
        <p:spPr>
          <a:xfrm>
            <a:off x="1580557" y="2466969"/>
            <a:ext cx="15360077" cy="369654"/>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La mano de obra “real” aplicada por los talleres mecánicos de RED es un -2% inferior a la marcada como tarifa “oficial”. (48,1€ vs 49,0€)</a:t>
            </a:r>
          </a:p>
        </p:txBody>
      </p:sp>
      <p:sp>
        <p:nvSpPr>
          <p:cNvPr id="4" name="Freeform 4"/>
          <p:cNvSpPr/>
          <p:nvPr/>
        </p:nvSpPr>
        <p:spPr>
          <a:xfrm>
            <a:off x="1186901" y="3479560"/>
            <a:ext cx="264277" cy="264277"/>
          </a:xfrm>
          <a:custGeom>
            <a:avLst/>
            <a:gdLst/>
            <a:ahLst/>
            <a:cxnLst/>
            <a:rect l="l" t="t" r="r" b="b"/>
            <a:pathLst>
              <a:path w="264277" h="264277">
                <a:moveTo>
                  <a:pt x="0" y="0"/>
                </a:moveTo>
                <a:lnTo>
                  <a:pt x="264276" y="0"/>
                </a:lnTo>
                <a:lnTo>
                  <a:pt x="264276" y="264277"/>
                </a:lnTo>
                <a:lnTo>
                  <a:pt x="0" y="26427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5" name="TextBox 5"/>
          <p:cNvSpPr txBox="1"/>
          <p:nvPr/>
        </p:nvSpPr>
        <p:spPr>
          <a:xfrm>
            <a:off x="1580557" y="3412885"/>
            <a:ext cx="15160549" cy="738673"/>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La subida acumulada respecto a 2024 de la tarifa “oficial” ha sido de un +7% (49,0€ vs 45,8€) pero el aumento de la tarifa “real” aplicada ha sido del 9%</a:t>
            </a:r>
          </a:p>
        </p:txBody>
      </p:sp>
      <p:sp>
        <p:nvSpPr>
          <p:cNvPr id="6" name="Freeform 6"/>
          <p:cNvSpPr/>
          <p:nvPr/>
        </p:nvSpPr>
        <p:spPr>
          <a:xfrm>
            <a:off x="1186901" y="4694484"/>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7" name="TextBox 7"/>
          <p:cNvSpPr txBox="1"/>
          <p:nvPr/>
        </p:nvSpPr>
        <p:spPr>
          <a:xfrm>
            <a:off x="1580557" y="4627809"/>
            <a:ext cx="15160549" cy="362644"/>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El precio de mano de obra más bajo aplicado va para los clientes de flota (aunque estos solo representan el 8% de su clientela)</a:t>
            </a:r>
          </a:p>
        </p:txBody>
      </p:sp>
      <p:sp>
        <p:nvSpPr>
          <p:cNvPr id="8" name="Freeform 8"/>
          <p:cNvSpPr/>
          <p:nvPr/>
        </p:nvSpPr>
        <p:spPr>
          <a:xfrm>
            <a:off x="1186901" y="5714353"/>
            <a:ext cx="264277" cy="264277"/>
          </a:xfrm>
          <a:custGeom>
            <a:avLst/>
            <a:gdLst/>
            <a:ahLst/>
            <a:cxnLst/>
            <a:rect l="l" t="t" r="r" b="b"/>
            <a:pathLst>
              <a:path w="264277" h="264277">
                <a:moveTo>
                  <a:pt x="0" y="0"/>
                </a:moveTo>
                <a:lnTo>
                  <a:pt x="264276" y="0"/>
                </a:lnTo>
                <a:lnTo>
                  <a:pt x="264276" y="264277"/>
                </a:lnTo>
                <a:lnTo>
                  <a:pt x="0" y="26427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9" name="TextBox 9"/>
          <p:cNvSpPr txBox="1"/>
          <p:nvPr/>
        </p:nvSpPr>
        <p:spPr>
          <a:xfrm>
            <a:off x="1580557" y="5647678"/>
            <a:ext cx="15360077" cy="738673"/>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El peso de clientela en la nueva distribución viene dado por clientes particulares en su mayoría (26% particulares ocasionales y 65% buenos clientes), las flotas a pesar de que trabajan algo el 78% de los talleres representan únicamente el 8% de su clientela</a:t>
            </a:r>
          </a:p>
        </p:txBody>
      </p:sp>
      <p:sp>
        <p:nvSpPr>
          <p:cNvPr id="10" name="Freeform 10"/>
          <p:cNvSpPr/>
          <p:nvPr/>
        </p:nvSpPr>
        <p:spPr>
          <a:xfrm>
            <a:off x="1186901" y="7006883"/>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11" name="TextBox 11"/>
          <p:cNvSpPr txBox="1"/>
          <p:nvPr/>
        </p:nvSpPr>
        <p:spPr>
          <a:xfrm>
            <a:off x="1580557" y="6940208"/>
            <a:ext cx="15160549" cy="738673"/>
          </a:xfrm>
          <a:prstGeom prst="rect">
            <a:avLst/>
          </a:prstGeom>
        </p:spPr>
        <p:txBody>
          <a:bodyPr lIns="0" tIns="0" rIns="0" bIns="0" rtlCol="0" anchor="t">
            <a:spAutoFit/>
          </a:bodyPr>
          <a:lstStyle/>
          <a:p>
            <a:pPr algn="l">
              <a:lnSpc>
                <a:spcPts val="2920"/>
              </a:lnSpc>
            </a:pPr>
            <a:r>
              <a:rPr lang="en-US" sz="2000">
                <a:solidFill>
                  <a:srgbClr val="FFFFFF"/>
                </a:solidFill>
                <a:latin typeface="Roboto"/>
                <a:ea typeface="Roboto"/>
                <a:cs typeface="Roboto"/>
                <a:sym typeface="Roboto"/>
              </a:rPr>
              <a:t>Aunque un 52% de los centros declaran haber trabajado algún eléctrico, entre su clientela representa el 1%, siendo la única tipología de cliente donde la tarifa “real” aplicada es superior a la oficial. Esto viene dado porque un 25% de los talleres aplican una tarifa distinta</a:t>
            </a:r>
          </a:p>
        </p:txBody>
      </p:sp>
      <p:sp>
        <p:nvSpPr>
          <p:cNvPr id="12" name="AutoShape 12"/>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13" name="TextBox 13"/>
          <p:cNvSpPr txBox="1"/>
          <p:nvPr/>
        </p:nvSpPr>
        <p:spPr>
          <a:xfrm>
            <a:off x="1567616" y="1138327"/>
            <a:ext cx="4985584" cy="371897"/>
          </a:xfrm>
          <a:prstGeom prst="rect">
            <a:avLst/>
          </a:prstGeom>
        </p:spPr>
        <p:txBody>
          <a:bodyPr wrap="square" lIns="0" tIns="0" rIns="0" bIns="0" rtlCol="0" anchor="t">
            <a:spAutoFit/>
          </a:bodyPr>
          <a:lstStyle/>
          <a:p>
            <a:pPr algn="l">
              <a:lnSpc>
                <a:spcPts val="2865"/>
              </a:lnSpc>
              <a:spcBef>
                <a:spcPct val="0"/>
              </a:spcBef>
            </a:pPr>
            <a:r>
              <a:rPr lang="en-US" sz="2729" b="1" dirty="0">
                <a:solidFill>
                  <a:srgbClr val="FFFFFF"/>
                </a:solidFill>
                <a:latin typeface="Roboto Bold"/>
                <a:ea typeface="Roboto Bold"/>
                <a:cs typeface="Roboto Bold"/>
                <a:sym typeface="Roboto Bold"/>
              </a:rPr>
              <a:t>Key points </a:t>
            </a:r>
            <a:r>
              <a:rPr lang="en-US" sz="2729" b="1" dirty="0" err="1">
                <a:solidFill>
                  <a:srgbClr val="FFFFFF"/>
                </a:solidFill>
                <a:latin typeface="Roboto Bold"/>
                <a:ea typeface="Roboto Bold"/>
                <a:cs typeface="Roboto Bold"/>
                <a:sym typeface="Roboto Bold"/>
              </a:rPr>
              <a:t>nueva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distribución</a:t>
            </a:r>
            <a:endParaRPr lang="en-US" sz="2729" b="1" dirty="0">
              <a:solidFill>
                <a:srgbClr val="FFFFFF"/>
              </a:solidFill>
              <a:latin typeface="Roboto Bold"/>
              <a:ea typeface="Roboto Bold"/>
              <a:cs typeface="Roboto Bold"/>
              <a:sym typeface="Roboto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repeatCount="indefinite" fill="hold" display="0">
                  <p:stCondLst>
                    <p:cond delay="indefinite"/>
                  </p:stCondLst>
                </p:cTn>
                <p:tgtEl>
                  <p:spTgt spid="14"/>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8" name="Diseño sin título (15)">
            <a:hlinkClick r:id="" action="ppaction://media"/>
            <a:extLst>
              <a:ext uri="{FF2B5EF4-FFF2-40B4-BE49-F238E27FC236}">
                <a16:creationId xmlns:a16="http://schemas.microsoft.com/office/drawing/2014/main" id="{B8107517-551F-24D8-4237-362DB109D26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8269756" y="1414984"/>
            <a:ext cx="1748489" cy="1748489"/>
          </a:xfrm>
          <a:custGeom>
            <a:avLst/>
            <a:gdLst/>
            <a:ahLst/>
            <a:cxnLst/>
            <a:rect l="l" t="t" r="r" b="b"/>
            <a:pathLst>
              <a:path w="1748489" h="1748489">
                <a:moveTo>
                  <a:pt x="0" y="0"/>
                </a:moveTo>
                <a:lnTo>
                  <a:pt x="1748488" y="0"/>
                </a:lnTo>
                <a:lnTo>
                  <a:pt x="1748488" y="1748489"/>
                </a:lnTo>
                <a:lnTo>
                  <a:pt x="0" y="1748489"/>
                </a:lnTo>
                <a:lnTo>
                  <a:pt x="0" y="0"/>
                </a:lnTo>
                <a:close/>
              </a:path>
            </a:pathLst>
          </a:custGeom>
          <a:blipFill>
            <a:blip r:embed="rId5"/>
            <a:stretch>
              <a:fillRect/>
            </a:stretch>
          </a:blipFill>
        </p:spPr>
        <p:txBody>
          <a:bodyPr/>
          <a:lstStyle/>
          <a:p>
            <a:endParaRPr lang="es-ES"/>
          </a:p>
        </p:txBody>
      </p:sp>
      <p:sp>
        <p:nvSpPr>
          <p:cNvPr id="3" name="TextBox 3"/>
          <p:cNvSpPr txBox="1"/>
          <p:nvPr/>
        </p:nvSpPr>
        <p:spPr>
          <a:xfrm>
            <a:off x="5839338" y="3922078"/>
            <a:ext cx="6962262" cy="684508"/>
          </a:xfrm>
          <a:prstGeom prst="rect">
            <a:avLst/>
          </a:prstGeom>
        </p:spPr>
        <p:txBody>
          <a:bodyPr wrap="square" lIns="0" tIns="0" rIns="0" bIns="0" rtlCol="0" anchor="t">
            <a:spAutoFit/>
          </a:bodyPr>
          <a:lstStyle/>
          <a:p>
            <a:pPr algn="ctr">
              <a:lnSpc>
                <a:spcPts val="5152"/>
              </a:lnSpc>
              <a:spcBef>
                <a:spcPct val="0"/>
              </a:spcBef>
            </a:pPr>
            <a:r>
              <a:rPr lang="en-US" sz="4907" b="1" dirty="0" err="1">
                <a:solidFill>
                  <a:srgbClr val="FFFFFF"/>
                </a:solidFill>
                <a:latin typeface="Roboto Bold"/>
                <a:ea typeface="Roboto Bold"/>
                <a:cs typeface="Roboto Bold"/>
                <a:sym typeface="Roboto Bold"/>
              </a:rPr>
              <a:t>Resumen</a:t>
            </a:r>
            <a:r>
              <a:rPr lang="en-US" sz="4907" b="1" dirty="0">
                <a:solidFill>
                  <a:srgbClr val="FFFFFF"/>
                </a:solidFill>
                <a:latin typeface="Roboto Bold"/>
                <a:ea typeface="Roboto Bold"/>
                <a:cs typeface="Roboto Bold"/>
                <a:sym typeface="Roboto Bold"/>
              </a:rPr>
              <a:t> y </a:t>
            </a:r>
            <a:r>
              <a:rPr lang="en-US" sz="4907" b="1" dirty="0" err="1">
                <a:solidFill>
                  <a:srgbClr val="FFFFFF"/>
                </a:solidFill>
                <a:latin typeface="Roboto Bold"/>
                <a:ea typeface="Roboto Bold"/>
                <a:cs typeface="Roboto Bold"/>
                <a:sym typeface="Roboto Bold"/>
              </a:rPr>
              <a:t>evoluciones</a:t>
            </a:r>
            <a:endParaRPr lang="en-US" sz="4907" b="1" dirty="0">
              <a:solidFill>
                <a:srgbClr val="FFFFFF"/>
              </a:solidFill>
              <a:latin typeface="Roboto Bold"/>
              <a:ea typeface="Roboto Bold"/>
              <a:cs typeface="Roboto Bold"/>
              <a:sym typeface="Roboto Bold"/>
            </a:endParaRPr>
          </a:p>
        </p:txBody>
      </p:sp>
      <p:sp>
        <p:nvSpPr>
          <p:cNvPr id="4" name="Freeform 4"/>
          <p:cNvSpPr/>
          <p:nvPr/>
        </p:nvSpPr>
        <p:spPr>
          <a:xfrm>
            <a:off x="863165" y="825334"/>
            <a:ext cx="1641729" cy="484310"/>
          </a:xfrm>
          <a:custGeom>
            <a:avLst/>
            <a:gdLst/>
            <a:ahLst/>
            <a:cxnLst/>
            <a:rect l="l" t="t" r="r" b="b"/>
            <a:pathLst>
              <a:path w="1641729" h="484310">
                <a:moveTo>
                  <a:pt x="0" y="0"/>
                </a:moveTo>
                <a:lnTo>
                  <a:pt x="1641729" y="0"/>
                </a:lnTo>
                <a:lnTo>
                  <a:pt x="1641729" y="484310"/>
                </a:lnTo>
                <a:lnTo>
                  <a:pt x="0" y="48431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 name="AutoShape 5"/>
          <p:cNvSpPr/>
          <p:nvPr/>
        </p:nvSpPr>
        <p:spPr>
          <a:xfrm>
            <a:off x="1141827" y="842671"/>
            <a:ext cx="1363067" cy="0"/>
          </a:xfrm>
          <a:prstGeom prst="line">
            <a:avLst/>
          </a:prstGeom>
          <a:ln w="9525" cap="flat">
            <a:solidFill>
              <a:srgbClr val="FF5C56"/>
            </a:solidFill>
            <a:prstDash val="solid"/>
            <a:headEnd type="none" w="sm" len="sm"/>
            <a:tailEnd type="none" w="sm" len="sm"/>
          </a:ln>
        </p:spPr>
        <p:txBody>
          <a:bodyPr/>
          <a:lstStyle/>
          <a:p>
            <a:endParaRPr lang="es-ES"/>
          </a:p>
        </p:txBody>
      </p:sp>
      <p:sp>
        <p:nvSpPr>
          <p:cNvPr id="6" name="TextBox 6"/>
          <p:cNvSpPr txBox="1"/>
          <p:nvPr/>
        </p:nvSpPr>
        <p:spPr>
          <a:xfrm>
            <a:off x="876550" y="573379"/>
            <a:ext cx="710342" cy="199194"/>
          </a:xfrm>
          <a:prstGeom prst="rect">
            <a:avLst/>
          </a:prstGeom>
        </p:spPr>
        <p:txBody>
          <a:bodyPr lIns="0" tIns="0" rIns="0" bIns="0" rtlCol="0" anchor="t">
            <a:spAutoFit/>
          </a:bodyPr>
          <a:lstStyle/>
          <a:p>
            <a:pPr algn="ctr">
              <a:lnSpc>
                <a:spcPts val="1441"/>
              </a:lnSpc>
            </a:pPr>
            <a:r>
              <a:rPr lang="en-US" sz="1372">
                <a:solidFill>
                  <a:srgbClr val="FF5C56"/>
                </a:solidFill>
                <a:latin typeface="Roboto"/>
                <a:ea typeface="Roboto"/>
                <a:cs typeface="Roboto"/>
                <a:sym typeface="Roboto"/>
              </a:rPr>
              <a:t>ESPACIO</a:t>
            </a:r>
          </a:p>
        </p:txBody>
      </p:sp>
      <p:sp>
        <p:nvSpPr>
          <p:cNvPr id="7" name="TextBox 7"/>
          <p:cNvSpPr txBox="1"/>
          <p:nvPr/>
        </p:nvSpPr>
        <p:spPr>
          <a:xfrm>
            <a:off x="1619617" y="573379"/>
            <a:ext cx="885277" cy="199194"/>
          </a:xfrm>
          <a:prstGeom prst="rect">
            <a:avLst/>
          </a:prstGeom>
        </p:spPr>
        <p:txBody>
          <a:bodyPr lIns="0" tIns="0" rIns="0" bIns="0" rtlCol="0" anchor="t">
            <a:spAutoFit/>
          </a:bodyPr>
          <a:lstStyle/>
          <a:p>
            <a:pPr algn="ctr">
              <a:lnSpc>
                <a:spcPts val="1441"/>
              </a:lnSpc>
            </a:pPr>
            <a:r>
              <a:rPr lang="en-US" sz="1372">
                <a:solidFill>
                  <a:srgbClr val="F5F5EF"/>
                </a:solidFill>
                <a:latin typeface="Roboto"/>
                <a:ea typeface="Roboto"/>
                <a:cs typeface="Roboto"/>
                <a:sym typeface="Roboto"/>
              </a:rPr>
              <a:t>POSVENTA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196" name="Diseño sin título (15)">
            <a:hlinkClick r:id="" action="ppaction://media"/>
            <a:extLst>
              <a:ext uri="{FF2B5EF4-FFF2-40B4-BE49-F238E27FC236}">
                <a16:creationId xmlns:a16="http://schemas.microsoft.com/office/drawing/2014/main" id="{D4CC5366-BEF9-D8FC-B7E4-3A47C138757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grpSp>
        <p:nvGrpSpPr>
          <p:cNvPr id="2" name="Group 2"/>
          <p:cNvGrpSpPr/>
          <p:nvPr/>
        </p:nvGrpSpPr>
        <p:grpSpPr>
          <a:xfrm>
            <a:off x="7449366" y="4119029"/>
            <a:ext cx="1913990" cy="495869"/>
            <a:chOff x="0" y="0"/>
            <a:chExt cx="607444" cy="157374"/>
          </a:xfrm>
        </p:grpSpPr>
        <p:sp>
          <p:nvSpPr>
            <p:cNvPr id="3" name="Freeform 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gradFill rotWithShape="1">
              <a:gsLst>
                <a:gs pos="0">
                  <a:srgbClr val="89D957">
                    <a:alpha val="100000"/>
                  </a:srgbClr>
                </a:gs>
                <a:gs pos="100000">
                  <a:srgbClr val="C9E265">
                    <a:alpha val="100000"/>
                  </a:srgbClr>
                </a:gs>
              </a:gsLst>
              <a:lin ang="0"/>
            </a:gradFill>
          </p:spPr>
          <p:txBody>
            <a:bodyPr/>
            <a:lstStyle/>
            <a:p>
              <a:endParaRPr lang="es-ES"/>
            </a:p>
          </p:txBody>
        </p:sp>
        <p:sp>
          <p:nvSpPr>
            <p:cNvPr id="4" name="TextBox 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5" name="Group 5"/>
          <p:cNvGrpSpPr/>
          <p:nvPr/>
        </p:nvGrpSpPr>
        <p:grpSpPr>
          <a:xfrm>
            <a:off x="7449366" y="4757178"/>
            <a:ext cx="1913990" cy="495869"/>
            <a:chOff x="0" y="0"/>
            <a:chExt cx="607444" cy="157374"/>
          </a:xfrm>
        </p:grpSpPr>
        <p:sp>
          <p:nvSpPr>
            <p:cNvPr id="6" name="Freeform 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gradFill rotWithShape="1">
              <a:gsLst>
                <a:gs pos="0">
                  <a:srgbClr val="89D957">
                    <a:alpha val="100000"/>
                  </a:srgbClr>
                </a:gs>
                <a:gs pos="100000">
                  <a:srgbClr val="C9E265">
                    <a:alpha val="100000"/>
                  </a:srgbClr>
                </a:gs>
              </a:gsLst>
              <a:lin ang="0"/>
            </a:gradFill>
          </p:spPr>
          <p:txBody>
            <a:bodyPr/>
            <a:lstStyle/>
            <a:p>
              <a:endParaRPr lang="es-ES"/>
            </a:p>
          </p:txBody>
        </p:sp>
        <p:sp>
          <p:nvSpPr>
            <p:cNvPr id="7" name="TextBox 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8" name="TextBox 8"/>
          <p:cNvSpPr txBox="1"/>
          <p:nvPr/>
        </p:nvSpPr>
        <p:spPr>
          <a:xfrm>
            <a:off x="7523183" y="424569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26%</a:t>
            </a:r>
          </a:p>
        </p:txBody>
      </p:sp>
      <p:sp>
        <p:nvSpPr>
          <p:cNvPr id="9" name="TextBox 9"/>
          <p:cNvSpPr txBox="1"/>
          <p:nvPr/>
        </p:nvSpPr>
        <p:spPr>
          <a:xfrm>
            <a:off x="7523183" y="488383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65%</a:t>
            </a:r>
          </a:p>
        </p:txBody>
      </p:sp>
      <p:grpSp>
        <p:nvGrpSpPr>
          <p:cNvPr id="10" name="Group 10"/>
          <p:cNvGrpSpPr/>
          <p:nvPr/>
        </p:nvGrpSpPr>
        <p:grpSpPr>
          <a:xfrm>
            <a:off x="7449366" y="5395327"/>
            <a:ext cx="1913990" cy="495869"/>
            <a:chOff x="0" y="0"/>
            <a:chExt cx="607444" cy="157374"/>
          </a:xfrm>
        </p:grpSpPr>
        <p:sp>
          <p:nvSpPr>
            <p:cNvPr id="11" name="Freeform 1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2" name="TextBox 1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 name="Group 13"/>
          <p:cNvGrpSpPr/>
          <p:nvPr/>
        </p:nvGrpSpPr>
        <p:grpSpPr>
          <a:xfrm>
            <a:off x="7452058" y="6033789"/>
            <a:ext cx="1913990" cy="495869"/>
            <a:chOff x="0" y="0"/>
            <a:chExt cx="607444" cy="157374"/>
          </a:xfrm>
        </p:grpSpPr>
        <p:sp>
          <p:nvSpPr>
            <p:cNvPr id="14" name="Freeform 1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 name="TextBox 1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 name="TextBox 16"/>
          <p:cNvSpPr txBox="1"/>
          <p:nvPr/>
        </p:nvSpPr>
        <p:spPr>
          <a:xfrm>
            <a:off x="7523183" y="552198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8%</a:t>
            </a:r>
          </a:p>
        </p:txBody>
      </p:sp>
      <p:sp>
        <p:nvSpPr>
          <p:cNvPr id="17" name="TextBox 17"/>
          <p:cNvSpPr txBox="1"/>
          <p:nvPr/>
        </p:nvSpPr>
        <p:spPr>
          <a:xfrm>
            <a:off x="7523183" y="6160138"/>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no aplica</a:t>
            </a:r>
          </a:p>
        </p:txBody>
      </p:sp>
      <p:grpSp>
        <p:nvGrpSpPr>
          <p:cNvPr id="18" name="Group 18"/>
          <p:cNvGrpSpPr/>
          <p:nvPr/>
        </p:nvGrpSpPr>
        <p:grpSpPr>
          <a:xfrm>
            <a:off x="1123610" y="4119029"/>
            <a:ext cx="3966274" cy="495869"/>
            <a:chOff x="0" y="0"/>
            <a:chExt cx="1258779" cy="157374"/>
          </a:xfrm>
        </p:grpSpPr>
        <p:sp>
          <p:nvSpPr>
            <p:cNvPr id="19" name="Freeform 19"/>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B6B7B7"/>
            </a:solidFill>
          </p:spPr>
          <p:txBody>
            <a:bodyPr/>
            <a:lstStyle/>
            <a:p>
              <a:endParaRPr lang="es-ES"/>
            </a:p>
          </p:txBody>
        </p:sp>
        <p:sp>
          <p:nvSpPr>
            <p:cNvPr id="20" name="TextBox 20"/>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21" name="TextBox 21"/>
          <p:cNvSpPr txBox="1"/>
          <p:nvPr/>
        </p:nvSpPr>
        <p:spPr>
          <a:xfrm>
            <a:off x="1323187" y="4236165"/>
            <a:ext cx="3542938" cy="296945"/>
          </a:xfrm>
          <a:prstGeom prst="rect">
            <a:avLst/>
          </a:prstGeom>
        </p:spPr>
        <p:txBody>
          <a:bodyPr lIns="0" tIns="0" rIns="0" bIns="0" rtlCol="0" anchor="t">
            <a:spAutoFit/>
          </a:bodyPr>
          <a:lstStyle/>
          <a:p>
            <a:pPr algn="ctr">
              <a:lnSpc>
                <a:spcPts val="2146"/>
              </a:lnSpc>
              <a:spcBef>
                <a:spcPct val="0"/>
              </a:spcBef>
            </a:pPr>
            <a:r>
              <a:rPr lang="en-US" sz="2043" b="1">
                <a:solidFill>
                  <a:srgbClr val="0A3544"/>
                </a:solidFill>
                <a:latin typeface="Roboto Bold"/>
                <a:ea typeface="Roboto Bold"/>
                <a:cs typeface="Roboto Bold"/>
                <a:sym typeface="Roboto Bold"/>
              </a:rPr>
              <a:t>Clientes particulares (sin dto)</a:t>
            </a:r>
          </a:p>
        </p:txBody>
      </p:sp>
      <p:grpSp>
        <p:nvGrpSpPr>
          <p:cNvPr id="22" name="Group 22"/>
          <p:cNvGrpSpPr/>
          <p:nvPr/>
        </p:nvGrpSpPr>
        <p:grpSpPr>
          <a:xfrm>
            <a:off x="1123610" y="4757178"/>
            <a:ext cx="3966274" cy="495869"/>
            <a:chOff x="0" y="0"/>
            <a:chExt cx="1258779" cy="157374"/>
          </a:xfrm>
        </p:grpSpPr>
        <p:sp>
          <p:nvSpPr>
            <p:cNvPr id="23" name="Freeform 23"/>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B6B7B7"/>
            </a:solidFill>
          </p:spPr>
          <p:txBody>
            <a:bodyPr/>
            <a:lstStyle/>
            <a:p>
              <a:endParaRPr lang="es-ES"/>
            </a:p>
          </p:txBody>
        </p:sp>
        <p:sp>
          <p:nvSpPr>
            <p:cNvPr id="24" name="TextBox 24"/>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25" name="TextBox 25"/>
          <p:cNvSpPr txBox="1"/>
          <p:nvPr/>
        </p:nvSpPr>
        <p:spPr>
          <a:xfrm>
            <a:off x="1347370" y="4913790"/>
            <a:ext cx="3518755"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Buenos clientes</a:t>
            </a:r>
          </a:p>
        </p:txBody>
      </p:sp>
      <p:grpSp>
        <p:nvGrpSpPr>
          <p:cNvPr id="26" name="Group 26"/>
          <p:cNvGrpSpPr/>
          <p:nvPr/>
        </p:nvGrpSpPr>
        <p:grpSpPr>
          <a:xfrm>
            <a:off x="1123610" y="5397185"/>
            <a:ext cx="3966274" cy="495869"/>
            <a:chOff x="0" y="0"/>
            <a:chExt cx="1258779" cy="157374"/>
          </a:xfrm>
        </p:grpSpPr>
        <p:sp>
          <p:nvSpPr>
            <p:cNvPr id="27" name="Freeform 27"/>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B6B7B7"/>
            </a:solidFill>
          </p:spPr>
          <p:txBody>
            <a:bodyPr/>
            <a:lstStyle/>
            <a:p>
              <a:endParaRPr lang="es-ES"/>
            </a:p>
          </p:txBody>
        </p:sp>
        <p:sp>
          <p:nvSpPr>
            <p:cNvPr id="28" name="TextBox 28"/>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29" name="TextBox 29"/>
          <p:cNvSpPr txBox="1"/>
          <p:nvPr/>
        </p:nvSpPr>
        <p:spPr>
          <a:xfrm>
            <a:off x="1123610" y="5552274"/>
            <a:ext cx="3919102"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Flotas / Renting</a:t>
            </a:r>
          </a:p>
        </p:txBody>
      </p:sp>
      <p:grpSp>
        <p:nvGrpSpPr>
          <p:cNvPr id="30" name="Group 30"/>
          <p:cNvGrpSpPr/>
          <p:nvPr/>
        </p:nvGrpSpPr>
        <p:grpSpPr>
          <a:xfrm>
            <a:off x="1123610" y="6035335"/>
            <a:ext cx="3966274" cy="495869"/>
            <a:chOff x="0" y="0"/>
            <a:chExt cx="1258779" cy="157374"/>
          </a:xfrm>
        </p:grpSpPr>
        <p:sp>
          <p:nvSpPr>
            <p:cNvPr id="31" name="Freeform 3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B6B7B7"/>
            </a:solidFill>
          </p:spPr>
          <p:txBody>
            <a:bodyPr/>
            <a:lstStyle/>
            <a:p>
              <a:endParaRPr lang="es-ES"/>
            </a:p>
          </p:txBody>
        </p:sp>
        <p:sp>
          <p:nvSpPr>
            <p:cNvPr id="32" name="TextBox 3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33" name="TextBox 33"/>
          <p:cNvSpPr txBox="1"/>
          <p:nvPr/>
        </p:nvSpPr>
        <p:spPr>
          <a:xfrm>
            <a:off x="1642272" y="6144217"/>
            <a:ext cx="2881777" cy="592236"/>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Aseguradoras</a:t>
            </a:r>
          </a:p>
          <a:p>
            <a:pPr algn="ctr">
              <a:lnSpc>
                <a:spcPts val="2255"/>
              </a:lnSpc>
              <a:spcBef>
                <a:spcPct val="0"/>
              </a:spcBef>
            </a:pPr>
            <a:endParaRPr lang="en-US" sz="2147" b="1">
              <a:solidFill>
                <a:srgbClr val="0A3544"/>
              </a:solidFill>
              <a:latin typeface="Roboto Bold"/>
              <a:ea typeface="Roboto Bold"/>
              <a:cs typeface="Roboto Bold"/>
              <a:sym typeface="Roboto Bold"/>
            </a:endParaRPr>
          </a:p>
        </p:txBody>
      </p:sp>
      <p:grpSp>
        <p:nvGrpSpPr>
          <p:cNvPr id="34" name="Group 34"/>
          <p:cNvGrpSpPr/>
          <p:nvPr/>
        </p:nvGrpSpPr>
        <p:grpSpPr>
          <a:xfrm>
            <a:off x="7449366" y="3210438"/>
            <a:ext cx="1913990" cy="764453"/>
            <a:chOff x="0" y="0"/>
            <a:chExt cx="607444" cy="242615"/>
          </a:xfrm>
        </p:grpSpPr>
        <p:sp>
          <p:nvSpPr>
            <p:cNvPr id="35" name="Freeform 35"/>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59421"/>
            </a:solidFill>
          </p:spPr>
          <p:txBody>
            <a:bodyPr/>
            <a:lstStyle/>
            <a:p>
              <a:endParaRPr lang="es-ES"/>
            </a:p>
          </p:txBody>
        </p:sp>
        <p:sp>
          <p:nvSpPr>
            <p:cNvPr id="36" name="TextBox 36"/>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37" name="TextBox 37"/>
          <p:cNvSpPr txBox="1"/>
          <p:nvPr/>
        </p:nvSpPr>
        <p:spPr>
          <a:xfrm>
            <a:off x="7488966" y="3291687"/>
            <a:ext cx="1840174" cy="592236"/>
          </a:xfrm>
          <a:prstGeom prst="rect">
            <a:avLst/>
          </a:prstGeom>
        </p:spPr>
        <p:txBody>
          <a:bodyPr lIns="0" tIns="0" rIns="0" bIns="0" rtlCol="0" anchor="t">
            <a:spAutoFit/>
          </a:bodyPr>
          <a:lstStyle/>
          <a:p>
            <a:pPr algn="ctr">
              <a:lnSpc>
                <a:spcPts val="2255"/>
              </a:lnSpc>
              <a:spcBef>
                <a:spcPct val="0"/>
              </a:spcBef>
            </a:pPr>
            <a:r>
              <a:rPr lang="en-US" sz="2147" b="1">
                <a:solidFill>
                  <a:srgbClr val="FEFFFD"/>
                </a:solidFill>
                <a:latin typeface="Roboto Bold"/>
                <a:ea typeface="Roboto Bold"/>
                <a:cs typeface="Roboto Bold"/>
                <a:sym typeface="Roboto Bold"/>
              </a:rPr>
              <a:t>Nueva distribución</a:t>
            </a:r>
          </a:p>
        </p:txBody>
      </p:sp>
      <p:grpSp>
        <p:nvGrpSpPr>
          <p:cNvPr id="38" name="Group 38"/>
          <p:cNvGrpSpPr/>
          <p:nvPr/>
        </p:nvGrpSpPr>
        <p:grpSpPr>
          <a:xfrm>
            <a:off x="5330036" y="4119029"/>
            <a:ext cx="1913990" cy="495869"/>
            <a:chOff x="0" y="0"/>
            <a:chExt cx="607444" cy="157374"/>
          </a:xfrm>
        </p:grpSpPr>
        <p:sp>
          <p:nvSpPr>
            <p:cNvPr id="39" name="Freeform 3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40" name="TextBox 4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41" name="Group 41"/>
          <p:cNvGrpSpPr/>
          <p:nvPr/>
        </p:nvGrpSpPr>
        <p:grpSpPr>
          <a:xfrm>
            <a:off x="5330036" y="4757178"/>
            <a:ext cx="1913990" cy="495869"/>
            <a:chOff x="0" y="0"/>
            <a:chExt cx="607444" cy="157374"/>
          </a:xfrm>
        </p:grpSpPr>
        <p:sp>
          <p:nvSpPr>
            <p:cNvPr id="42" name="Freeform 4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43" name="TextBox 4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44" name="TextBox 44"/>
          <p:cNvSpPr txBox="1"/>
          <p:nvPr/>
        </p:nvSpPr>
        <p:spPr>
          <a:xfrm>
            <a:off x="5403853" y="424569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12%</a:t>
            </a:r>
          </a:p>
        </p:txBody>
      </p:sp>
      <p:sp>
        <p:nvSpPr>
          <p:cNvPr id="45" name="TextBox 45"/>
          <p:cNvSpPr txBox="1"/>
          <p:nvPr/>
        </p:nvSpPr>
        <p:spPr>
          <a:xfrm>
            <a:off x="5403853" y="488383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33%</a:t>
            </a:r>
          </a:p>
        </p:txBody>
      </p:sp>
      <p:grpSp>
        <p:nvGrpSpPr>
          <p:cNvPr id="46" name="Group 46"/>
          <p:cNvGrpSpPr/>
          <p:nvPr/>
        </p:nvGrpSpPr>
        <p:grpSpPr>
          <a:xfrm>
            <a:off x="5330036" y="5395327"/>
            <a:ext cx="1913990" cy="495869"/>
            <a:chOff x="0" y="0"/>
            <a:chExt cx="607444" cy="157374"/>
          </a:xfrm>
        </p:grpSpPr>
        <p:sp>
          <p:nvSpPr>
            <p:cNvPr id="47" name="Freeform 4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48" name="TextBox 4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49" name="Group 49"/>
          <p:cNvGrpSpPr/>
          <p:nvPr/>
        </p:nvGrpSpPr>
        <p:grpSpPr>
          <a:xfrm>
            <a:off x="5330036" y="6033477"/>
            <a:ext cx="1913990" cy="495869"/>
            <a:chOff x="0" y="0"/>
            <a:chExt cx="607444" cy="157374"/>
          </a:xfrm>
        </p:grpSpPr>
        <p:sp>
          <p:nvSpPr>
            <p:cNvPr id="50" name="Freeform 5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gradFill rotWithShape="1">
              <a:gsLst>
                <a:gs pos="0">
                  <a:srgbClr val="89D957">
                    <a:alpha val="100000"/>
                  </a:srgbClr>
                </a:gs>
                <a:gs pos="100000">
                  <a:srgbClr val="C9E265">
                    <a:alpha val="100000"/>
                  </a:srgbClr>
                </a:gs>
              </a:gsLst>
              <a:lin ang="0"/>
            </a:gradFill>
          </p:spPr>
          <p:txBody>
            <a:bodyPr/>
            <a:lstStyle/>
            <a:p>
              <a:endParaRPr lang="es-ES"/>
            </a:p>
          </p:txBody>
        </p:sp>
        <p:sp>
          <p:nvSpPr>
            <p:cNvPr id="51" name="TextBox 5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52" name="TextBox 52"/>
          <p:cNvSpPr txBox="1"/>
          <p:nvPr/>
        </p:nvSpPr>
        <p:spPr>
          <a:xfrm>
            <a:off x="5403853" y="552198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12%</a:t>
            </a:r>
          </a:p>
        </p:txBody>
      </p:sp>
      <p:sp>
        <p:nvSpPr>
          <p:cNvPr id="53" name="TextBox 53"/>
          <p:cNvSpPr txBox="1"/>
          <p:nvPr/>
        </p:nvSpPr>
        <p:spPr>
          <a:xfrm>
            <a:off x="5403853" y="6160138"/>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20%</a:t>
            </a:r>
          </a:p>
        </p:txBody>
      </p:sp>
      <p:grpSp>
        <p:nvGrpSpPr>
          <p:cNvPr id="54" name="Group 54"/>
          <p:cNvGrpSpPr/>
          <p:nvPr/>
        </p:nvGrpSpPr>
        <p:grpSpPr>
          <a:xfrm>
            <a:off x="5330036" y="3210438"/>
            <a:ext cx="1913990" cy="765999"/>
            <a:chOff x="0" y="0"/>
            <a:chExt cx="607444" cy="243105"/>
          </a:xfrm>
        </p:grpSpPr>
        <p:sp>
          <p:nvSpPr>
            <p:cNvPr id="55" name="Freeform 55"/>
            <p:cNvSpPr/>
            <p:nvPr/>
          </p:nvSpPr>
          <p:spPr>
            <a:xfrm>
              <a:off x="0" y="0"/>
              <a:ext cx="607444" cy="243105"/>
            </a:xfrm>
            <a:custGeom>
              <a:avLst/>
              <a:gdLst/>
              <a:ahLst/>
              <a:cxnLst/>
              <a:rect l="l" t="t" r="r" b="b"/>
              <a:pathLst>
                <a:path w="607444" h="243105">
                  <a:moveTo>
                    <a:pt x="0" y="0"/>
                  </a:moveTo>
                  <a:lnTo>
                    <a:pt x="607444" y="0"/>
                  </a:lnTo>
                  <a:lnTo>
                    <a:pt x="607444" y="243105"/>
                  </a:lnTo>
                  <a:lnTo>
                    <a:pt x="0" y="243105"/>
                  </a:lnTo>
                  <a:close/>
                </a:path>
              </a:pathLst>
            </a:custGeom>
            <a:solidFill>
              <a:srgbClr val="F59421"/>
            </a:solidFill>
          </p:spPr>
          <p:txBody>
            <a:bodyPr/>
            <a:lstStyle/>
            <a:p>
              <a:endParaRPr lang="es-ES"/>
            </a:p>
          </p:txBody>
        </p:sp>
        <p:sp>
          <p:nvSpPr>
            <p:cNvPr id="56" name="TextBox 56"/>
            <p:cNvSpPr txBox="1"/>
            <p:nvPr/>
          </p:nvSpPr>
          <p:spPr>
            <a:xfrm>
              <a:off x="0" y="28575"/>
              <a:ext cx="607444" cy="214530"/>
            </a:xfrm>
            <a:prstGeom prst="rect">
              <a:avLst/>
            </a:prstGeom>
          </p:spPr>
          <p:txBody>
            <a:bodyPr lIns="48450" tIns="48450" rIns="48450" bIns="48450" rtlCol="0" anchor="ctr"/>
            <a:lstStyle/>
            <a:p>
              <a:pPr algn="ctr">
                <a:lnSpc>
                  <a:spcPts val="2634"/>
                </a:lnSpc>
              </a:pPr>
              <a:endParaRPr/>
            </a:p>
          </p:txBody>
        </p:sp>
      </p:grpSp>
      <p:sp>
        <p:nvSpPr>
          <p:cNvPr id="57" name="TextBox 57"/>
          <p:cNvSpPr txBox="1"/>
          <p:nvPr/>
        </p:nvSpPr>
        <p:spPr>
          <a:xfrm>
            <a:off x="5403853" y="343427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FEFFFD"/>
                </a:solidFill>
                <a:latin typeface="Roboto Bold"/>
                <a:ea typeface="Roboto Bold"/>
                <a:cs typeface="Roboto Bold"/>
                <a:sym typeface="Roboto Bold"/>
              </a:rPr>
              <a:t>Red oficial</a:t>
            </a:r>
          </a:p>
        </p:txBody>
      </p:sp>
      <p:grpSp>
        <p:nvGrpSpPr>
          <p:cNvPr id="58" name="Group 58"/>
          <p:cNvGrpSpPr/>
          <p:nvPr/>
        </p:nvGrpSpPr>
        <p:grpSpPr>
          <a:xfrm>
            <a:off x="7449366" y="6697811"/>
            <a:ext cx="1913990" cy="495869"/>
            <a:chOff x="0" y="0"/>
            <a:chExt cx="607444" cy="157374"/>
          </a:xfrm>
        </p:grpSpPr>
        <p:sp>
          <p:nvSpPr>
            <p:cNvPr id="59" name="Freeform 5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60" name="TextBox 6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61" name="TextBox 61"/>
          <p:cNvSpPr txBox="1"/>
          <p:nvPr/>
        </p:nvSpPr>
        <p:spPr>
          <a:xfrm>
            <a:off x="7523183" y="6824472"/>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no aplica</a:t>
            </a:r>
          </a:p>
        </p:txBody>
      </p:sp>
      <p:grpSp>
        <p:nvGrpSpPr>
          <p:cNvPr id="62" name="Group 62"/>
          <p:cNvGrpSpPr/>
          <p:nvPr/>
        </p:nvGrpSpPr>
        <p:grpSpPr>
          <a:xfrm>
            <a:off x="1123610" y="6699669"/>
            <a:ext cx="3966274" cy="495869"/>
            <a:chOff x="0" y="0"/>
            <a:chExt cx="1258779" cy="157374"/>
          </a:xfrm>
        </p:grpSpPr>
        <p:sp>
          <p:nvSpPr>
            <p:cNvPr id="63" name="Freeform 63"/>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B6B7B7"/>
            </a:solidFill>
          </p:spPr>
          <p:txBody>
            <a:bodyPr/>
            <a:lstStyle/>
            <a:p>
              <a:endParaRPr lang="es-ES"/>
            </a:p>
          </p:txBody>
        </p:sp>
        <p:sp>
          <p:nvSpPr>
            <p:cNvPr id="64" name="TextBox 64"/>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65" name="TextBox 65"/>
          <p:cNvSpPr txBox="1"/>
          <p:nvPr/>
        </p:nvSpPr>
        <p:spPr>
          <a:xfrm>
            <a:off x="1279292" y="6830865"/>
            <a:ext cx="3630727"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Coches eléctricos</a:t>
            </a:r>
          </a:p>
        </p:txBody>
      </p:sp>
      <p:grpSp>
        <p:nvGrpSpPr>
          <p:cNvPr id="66" name="Group 66"/>
          <p:cNvGrpSpPr/>
          <p:nvPr/>
        </p:nvGrpSpPr>
        <p:grpSpPr>
          <a:xfrm>
            <a:off x="5330036" y="6697811"/>
            <a:ext cx="1913990" cy="495869"/>
            <a:chOff x="0" y="0"/>
            <a:chExt cx="607444" cy="157374"/>
          </a:xfrm>
        </p:grpSpPr>
        <p:sp>
          <p:nvSpPr>
            <p:cNvPr id="67" name="Freeform 6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gradFill rotWithShape="1">
              <a:gsLst>
                <a:gs pos="0">
                  <a:srgbClr val="89D957">
                    <a:alpha val="100000"/>
                  </a:srgbClr>
                </a:gs>
                <a:gs pos="100000">
                  <a:srgbClr val="C9E265">
                    <a:alpha val="100000"/>
                  </a:srgbClr>
                </a:gs>
              </a:gsLst>
              <a:lin ang="0"/>
            </a:gradFill>
          </p:spPr>
          <p:txBody>
            <a:bodyPr/>
            <a:lstStyle/>
            <a:p>
              <a:endParaRPr lang="es-ES"/>
            </a:p>
          </p:txBody>
        </p:sp>
        <p:sp>
          <p:nvSpPr>
            <p:cNvPr id="68" name="TextBox 6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69" name="TextBox 69"/>
          <p:cNvSpPr txBox="1"/>
          <p:nvPr/>
        </p:nvSpPr>
        <p:spPr>
          <a:xfrm>
            <a:off x="5403853" y="6824472"/>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18%</a:t>
            </a:r>
          </a:p>
        </p:txBody>
      </p:sp>
      <p:sp>
        <p:nvSpPr>
          <p:cNvPr id="70" name="Freeform 70"/>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71" name="Freeform 71"/>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72" name="Freeform 72"/>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73" name="AutoShape 73"/>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74" name="AutoShape 74"/>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5" name="Freeform 75"/>
          <p:cNvSpPr/>
          <p:nvPr/>
        </p:nvSpPr>
        <p:spPr>
          <a:xfrm>
            <a:off x="1630784" y="2204523"/>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76" name="TextBox 76"/>
          <p:cNvSpPr txBox="1"/>
          <p:nvPr/>
        </p:nvSpPr>
        <p:spPr>
          <a:xfrm>
            <a:off x="1567616" y="1138327"/>
            <a:ext cx="8883858" cy="387382"/>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Reparto de la tipología de cliente (en número) - Resumen</a:t>
            </a:r>
          </a:p>
        </p:txBody>
      </p:sp>
      <p:sp>
        <p:nvSpPr>
          <p:cNvPr id="77" name="TextBox 77"/>
          <p:cNvSpPr txBox="1"/>
          <p:nvPr/>
        </p:nvSpPr>
        <p:spPr>
          <a:xfrm>
            <a:off x="2024440" y="2156898"/>
            <a:ext cx="14834437"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Las aseguradoras cobran peso especialmente en el Taller de Chapa y pintura (62% de los clientes) y la Red oficial (20% de sus clientes)</a:t>
            </a:r>
          </a:p>
        </p:txBody>
      </p:sp>
      <p:grpSp>
        <p:nvGrpSpPr>
          <p:cNvPr id="78" name="Group 78"/>
          <p:cNvGrpSpPr/>
          <p:nvPr/>
        </p:nvGrpSpPr>
        <p:grpSpPr>
          <a:xfrm>
            <a:off x="9578248" y="4158369"/>
            <a:ext cx="1913990" cy="495869"/>
            <a:chOff x="0" y="0"/>
            <a:chExt cx="607444" cy="157374"/>
          </a:xfrm>
        </p:grpSpPr>
        <p:sp>
          <p:nvSpPr>
            <p:cNvPr id="79" name="Freeform 7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80" name="TextBox 8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81" name="Group 81"/>
          <p:cNvGrpSpPr/>
          <p:nvPr/>
        </p:nvGrpSpPr>
        <p:grpSpPr>
          <a:xfrm>
            <a:off x="9578248" y="4796518"/>
            <a:ext cx="1913990" cy="495869"/>
            <a:chOff x="0" y="0"/>
            <a:chExt cx="607444" cy="157374"/>
          </a:xfrm>
        </p:grpSpPr>
        <p:sp>
          <p:nvSpPr>
            <p:cNvPr id="82" name="Freeform 8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83" name="TextBox 8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84" name="TextBox 84"/>
          <p:cNvSpPr txBox="1"/>
          <p:nvPr/>
        </p:nvSpPr>
        <p:spPr>
          <a:xfrm>
            <a:off x="9652065" y="428503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9%</a:t>
            </a:r>
          </a:p>
        </p:txBody>
      </p:sp>
      <p:sp>
        <p:nvSpPr>
          <p:cNvPr id="85" name="TextBox 85"/>
          <p:cNvSpPr txBox="1"/>
          <p:nvPr/>
        </p:nvSpPr>
        <p:spPr>
          <a:xfrm>
            <a:off x="9652065" y="492318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25%</a:t>
            </a:r>
          </a:p>
        </p:txBody>
      </p:sp>
      <p:grpSp>
        <p:nvGrpSpPr>
          <p:cNvPr id="86" name="Group 86"/>
          <p:cNvGrpSpPr/>
          <p:nvPr/>
        </p:nvGrpSpPr>
        <p:grpSpPr>
          <a:xfrm>
            <a:off x="9578248" y="5434668"/>
            <a:ext cx="1913990" cy="495869"/>
            <a:chOff x="0" y="0"/>
            <a:chExt cx="607444" cy="157374"/>
          </a:xfrm>
        </p:grpSpPr>
        <p:sp>
          <p:nvSpPr>
            <p:cNvPr id="87" name="Freeform 8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88" name="TextBox 8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89" name="Group 89"/>
          <p:cNvGrpSpPr/>
          <p:nvPr/>
        </p:nvGrpSpPr>
        <p:grpSpPr>
          <a:xfrm>
            <a:off x="9580940" y="6073129"/>
            <a:ext cx="1913990" cy="495869"/>
            <a:chOff x="0" y="0"/>
            <a:chExt cx="607444" cy="157374"/>
          </a:xfrm>
        </p:grpSpPr>
        <p:sp>
          <p:nvSpPr>
            <p:cNvPr id="90" name="Freeform 9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gradFill rotWithShape="1">
              <a:gsLst>
                <a:gs pos="0">
                  <a:srgbClr val="89D957">
                    <a:alpha val="100000"/>
                  </a:srgbClr>
                </a:gs>
                <a:gs pos="100000">
                  <a:srgbClr val="C9E265">
                    <a:alpha val="100000"/>
                  </a:srgbClr>
                </a:gs>
              </a:gsLst>
              <a:lin ang="0"/>
            </a:gradFill>
          </p:spPr>
          <p:txBody>
            <a:bodyPr/>
            <a:lstStyle/>
            <a:p>
              <a:endParaRPr lang="es-ES"/>
            </a:p>
          </p:txBody>
        </p:sp>
        <p:sp>
          <p:nvSpPr>
            <p:cNvPr id="91" name="TextBox 9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92" name="TextBox 92"/>
          <p:cNvSpPr txBox="1"/>
          <p:nvPr/>
        </p:nvSpPr>
        <p:spPr>
          <a:xfrm>
            <a:off x="9652065" y="556132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3%</a:t>
            </a:r>
          </a:p>
        </p:txBody>
      </p:sp>
      <p:sp>
        <p:nvSpPr>
          <p:cNvPr id="93" name="TextBox 93"/>
          <p:cNvSpPr txBox="1"/>
          <p:nvPr/>
        </p:nvSpPr>
        <p:spPr>
          <a:xfrm>
            <a:off x="9652065" y="6199478"/>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62%</a:t>
            </a:r>
          </a:p>
        </p:txBody>
      </p:sp>
      <p:grpSp>
        <p:nvGrpSpPr>
          <p:cNvPr id="94" name="Group 94"/>
          <p:cNvGrpSpPr/>
          <p:nvPr/>
        </p:nvGrpSpPr>
        <p:grpSpPr>
          <a:xfrm>
            <a:off x="9578248" y="3249778"/>
            <a:ext cx="1913990" cy="764453"/>
            <a:chOff x="0" y="0"/>
            <a:chExt cx="607444" cy="242615"/>
          </a:xfrm>
        </p:grpSpPr>
        <p:sp>
          <p:nvSpPr>
            <p:cNvPr id="95" name="Freeform 95"/>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59421"/>
            </a:solidFill>
          </p:spPr>
          <p:txBody>
            <a:bodyPr/>
            <a:lstStyle/>
            <a:p>
              <a:endParaRPr lang="es-ES"/>
            </a:p>
          </p:txBody>
        </p:sp>
        <p:sp>
          <p:nvSpPr>
            <p:cNvPr id="96" name="TextBox 96"/>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97" name="TextBox 97"/>
          <p:cNvSpPr txBox="1"/>
          <p:nvPr/>
        </p:nvSpPr>
        <p:spPr>
          <a:xfrm>
            <a:off x="9617848" y="3369327"/>
            <a:ext cx="1840174" cy="592236"/>
          </a:xfrm>
          <a:prstGeom prst="rect">
            <a:avLst/>
          </a:prstGeom>
        </p:spPr>
        <p:txBody>
          <a:bodyPr lIns="0" tIns="0" rIns="0" bIns="0" rtlCol="0" anchor="t">
            <a:spAutoFit/>
          </a:bodyPr>
          <a:lstStyle/>
          <a:p>
            <a:pPr algn="ctr">
              <a:lnSpc>
                <a:spcPts val="2255"/>
              </a:lnSpc>
              <a:spcBef>
                <a:spcPct val="0"/>
              </a:spcBef>
            </a:pPr>
            <a:r>
              <a:rPr lang="en-US" sz="2147" b="1">
                <a:solidFill>
                  <a:srgbClr val="FEFFFD"/>
                </a:solidFill>
                <a:latin typeface="Roboto Bold"/>
                <a:ea typeface="Roboto Bold"/>
                <a:cs typeface="Roboto Bold"/>
                <a:sym typeface="Roboto Bold"/>
              </a:rPr>
              <a:t>Taller chapa y pintura</a:t>
            </a:r>
          </a:p>
        </p:txBody>
      </p:sp>
      <p:grpSp>
        <p:nvGrpSpPr>
          <p:cNvPr id="98" name="Group 98"/>
          <p:cNvGrpSpPr/>
          <p:nvPr/>
        </p:nvGrpSpPr>
        <p:grpSpPr>
          <a:xfrm>
            <a:off x="9578248" y="6737151"/>
            <a:ext cx="1913990" cy="495869"/>
            <a:chOff x="0" y="0"/>
            <a:chExt cx="607444" cy="157374"/>
          </a:xfrm>
        </p:grpSpPr>
        <p:sp>
          <p:nvSpPr>
            <p:cNvPr id="99" name="Freeform 9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00" name="TextBox 10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01" name="TextBox 101"/>
          <p:cNvSpPr txBox="1"/>
          <p:nvPr/>
        </p:nvSpPr>
        <p:spPr>
          <a:xfrm>
            <a:off x="9652065" y="6863813"/>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no aplica</a:t>
            </a:r>
          </a:p>
        </p:txBody>
      </p:sp>
      <p:grpSp>
        <p:nvGrpSpPr>
          <p:cNvPr id="102" name="Group 102"/>
          <p:cNvGrpSpPr/>
          <p:nvPr/>
        </p:nvGrpSpPr>
        <p:grpSpPr>
          <a:xfrm>
            <a:off x="11707131" y="4158369"/>
            <a:ext cx="1913990" cy="495869"/>
            <a:chOff x="0" y="0"/>
            <a:chExt cx="607444" cy="157374"/>
          </a:xfrm>
        </p:grpSpPr>
        <p:sp>
          <p:nvSpPr>
            <p:cNvPr id="103" name="Freeform 10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04" name="TextBox 10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05" name="Group 105"/>
          <p:cNvGrpSpPr/>
          <p:nvPr/>
        </p:nvGrpSpPr>
        <p:grpSpPr>
          <a:xfrm>
            <a:off x="11707131" y="4796518"/>
            <a:ext cx="1913990" cy="495869"/>
            <a:chOff x="0" y="0"/>
            <a:chExt cx="607444" cy="157374"/>
          </a:xfrm>
        </p:grpSpPr>
        <p:sp>
          <p:nvSpPr>
            <p:cNvPr id="106" name="Freeform 10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gradFill rotWithShape="1">
              <a:gsLst>
                <a:gs pos="0">
                  <a:srgbClr val="89D957">
                    <a:alpha val="100000"/>
                  </a:srgbClr>
                </a:gs>
                <a:gs pos="100000">
                  <a:srgbClr val="C9E265">
                    <a:alpha val="100000"/>
                  </a:srgbClr>
                </a:gs>
              </a:gsLst>
              <a:lin ang="0"/>
            </a:gradFill>
          </p:spPr>
          <p:txBody>
            <a:bodyPr/>
            <a:lstStyle/>
            <a:p>
              <a:endParaRPr lang="es-ES"/>
            </a:p>
          </p:txBody>
        </p:sp>
        <p:sp>
          <p:nvSpPr>
            <p:cNvPr id="107" name="TextBox 10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08" name="TextBox 108"/>
          <p:cNvSpPr txBox="1"/>
          <p:nvPr/>
        </p:nvSpPr>
        <p:spPr>
          <a:xfrm>
            <a:off x="11780947" y="428503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16%</a:t>
            </a:r>
          </a:p>
        </p:txBody>
      </p:sp>
      <p:sp>
        <p:nvSpPr>
          <p:cNvPr id="109" name="TextBox 109"/>
          <p:cNvSpPr txBox="1"/>
          <p:nvPr/>
        </p:nvSpPr>
        <p:spPr>
          <a:xfrm>
            <a:off x="11780947" y="492318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74%</a:t>
            </a:r>
          </a:p>
        </p:txBody>
      </p:sp>
      <p:grpSp>
        <p:nvGrpSpPr>
          <p:cNvPr id="110" name="Group 110"/>
          <p:cNvGrpSpPr/>
          <p:nvPr/>
        </p:nvGrpSpPr>
        <p:grpSpPr>
          <a:xfrm>
            <a:off x="11707131" y="5434668"/>
            <a:ext cx="1913990" cy="495869"/>
            <a:chOff x="0" y="0"/>
            <a:chExt cx="607444" cy="157374"/>
          </a:xfrm>
        </p:grpSpPr>
        <p:sp>
          <p:nvSpPr>
            <p:cNvPr id="111" name="Freeform 11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12" name="TextBox 11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13" name="Group 113"/>
          <p:cNvGrpSpPr/>
          <p:nvPr/>
        </p:nvGrpSpPr>
        <p:grpSpPr>
          <a:xfrm>
            <a:off x="11709822" y="6073129"/>
            <a:ext cx="1913990" cy="495869"/>
            <a:chOff x="0" y="0"/>
            <a:chExt cx="607444" cy="157374"/>
          </a:xfrm>
        </p:grpSpPr>
        <p:sp>
          <p:nvSpPr>
            <p:cNvPr id="114" name="Freeform 11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15" name="TextBox 11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16" name="TextBox 116"/>
          <p:cNvSpPr txBox="1"/>
          <p:nvPr/>
        </p:nvSpPr>
        <p:spPr>
          <a:xfrm>
            <a:off x="11780947" y="556132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4%</a:t>
            </a:r>
          </a:p>
        </p:txBody>
      </p:sp>
      <p:sp>
        <p:nvSpPr>
          <p:cNvPr id="117" name="TextBox 117"/>
          <p:cNvSpPr txBox="1"/>
          <p:nvPr/>
        </p:nvSpPr>
        <p:spPr>
          <a:xfrm>
            <a:off x="11780947" y="6199478"/>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6%</a:t>
            </a:r>
          </a:p>
        </p:txBody>
      </p:sp>
      <p:grpSp>
        <p:nvGrpSpPr>
          <p:cNvPr id="118" name="Group 118"/>
          <p:cNvGrpSpPr/>
          <p:nvPr/>
        </p:nvGrpSpPr>
        <p:grpSpPr>
          <a:xfrm>
            <a:off x="11707131" y="3249778"/>
            <a:ext cx="1913990" cy="764453"/>
            <a:chOff x="0" y="0"/>
            <a:chExt cx="607444" cy="242615"/>
          </a:xfrm>
        </p:grpSpPr>
        <p:sp>
          <p:nvSpPr>
            <p:cNvPr id="119" name="Freeform 119"/>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59421"/>
            </a:solidFill>
          </p:spPr>
          <p:txBody>
            <a:bodyPr/>
            <a:lstStyle/>
            <a:p>
              <a:endParaRPr lang="es-ES"/>
            </a:p>
          </p:txBody>
        </p:sp>
        <p:sp>
          <p:nvSpPr>
            <p:cNvPr id="120" name="TextBox 120"/>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121" name="TextBox 121"/>
          <p:cNvSpPr txBox="1"/>
          <p:nvPr/>
        </p:nvSpPr>
        <p:spPr>
          <a:xfrm>
            <a:off x="11746730" y="3351043"/>
            <a:ext cx="1840174" cy="542680"/>
          </a:xfrm>
          <a:prstGeom prst="rect">
            <a:avLst/>
          </a:prstGeom>
        </p:spPr>
        <p:txBody>
          <a:bodyPr lIns="0" tIns="0" rIns="0" bIns="0" rtlCol="0" anchor="t">
            <a:spAutoFit/>
          </a:bodyPr>
          <a:lstStyle/>
          <a:p>
            <a:pPr algn="ctr">
              <a:lnSpc>
                <a:spcPts val="2036"/>
              </a:lnSpc>
              <a:spcBef>
                <a:spcPct val="0"/>
              </a:spcBef>
            </a:pPr>
            <a:r>
              <a:rPr lang="en-US" sz="1939" b="1">
                <a:solidFill>
                  <a:srgbClr val="FEFFFD"/>
                </a:solidFill>
                <a:latin typeface="Roboto Bold"/>
                <a:ea typeface="Roboto Bold"/>
                <a:cs typeface="Roboto Bold"/>
                <a:sym typeface="Roboto Bold"/>
              </a:rPr>
              <a:t>Taller mecánico NO de Red</a:t>
            </a:r>
          </a:p>
        </p:txBody>
      </p:sp>
      <p:grpSp>
        <p:nvGrpSpPr>
          <p:cNvPr id="122" name="Group 122"/>
          <p:cNvGrpSpPr/>
          <p:nvPr/>
        </p:nvGrpSpPr>
        <p:grpSpPr>
          <a:xfrm>
            <a:off x="11707131" y="6737151"/>
            <a:ext cx="1913990" cy="495869"/>
            <a:chOff x="0" y="0"/>
            <a:chExt cx="607444" cy="157374"/>
          </a:xfrm>
        </p:grpSpPr>
        <p:sp>
          <p:nvSpPr>
            <p:cNvPr id="123" name="Freeform 12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24" name="TextBox 12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25" name="TextBox 125"/>
          <p:cNvSpPr txBox="1"/>
          <p:nvPr/>
        </p:nvSpPr>
        <p:spPr>
          <a:xfrm>
            <a:off x="11780947" y="6863813"/>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no aplica</a:t>
            </a:r>
          </a:p>
        </p:txBody>
      </p:sp>
      <p:grpSp>
        <p:nvGrpSpPr>
          <p:cNvPr id="126" name="Group 126"/>
          <p:cNvGrpSpPr/>
          <p:nvPr/>
        </p:nvGrpSpPr>
        <p:grpSpPr>
          <a:xfrm>
            <a:off x="13836013" y="4158369"/>
            <a:ext cx="1913990" cy="495869"/>
            <a:chOff x="0" y="0"/>
            <a:chExt cx="607444" cy="157374"/>
          </a:xfrm>
        </p:grpSpPr>
        <p:sp>
          <p:nvSpPr>
            <p:cNvPr id="127" name="Freeform 12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gradFill rotWithShape="1">
              <a:gsLst>
                <a:gs pos="0">
                  <a:srgbClr val="89D957">
                    <a:alpha val="100000"/>
                  </a:srgbClr>
                </a:gs>
                <a:gs pos="100000">
                  <a:srgbClr val="C9E265">
                    <a:alpha val="100000"/>
                  </a:srgbClr>
                </a:gs>
              </a:gsLst>
              <a:lin ang="0"/>
            </a:gradFill>
          </p:spPr>
          <p:txBody>
            <a:bodyPr/>
            <a:lstStyle/>
            <a:p>
              <a:endParaRPr lang="es-ES"/>
            </a:p>
          </p:txBody>
        </p:sp>
        <p:sp>
          <p:nvSpPr>
            <p:cNvPr id="128" name="TextBox 12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29" name="Group 129"/>
          <p:cNvGrpSpPr/>
          <p:nvPr/>
        </p:nvGrpSpPr>
        <p:grpSpPr>
          <a:xfrm>
            <a:off x="13836013" y="4796518"/>
            <a:ext cx="1913990" cy="495869"/>
            <a:chOff x="0" y="0"/>
            <a:chExt cx="607444" cy="157374"/>
          </a:xfrm>
        </p:grpSpPr>
        <p:sp>
          <p:nvSpPr>
            <p:cNvPr id="130" name="Freeform 13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gradFill rotWithShape="1">
              <a:gsLst>
                <a:gs pos="0">
                  <a:srgbClr val="89D957">
                    <a:alpha val="100000"/>
                  </a:srgbClr>
                </a:gs>
                <a:gs pos="100000">
                  <a:srgbClr val="C9E265">
                    <a:alpha val="100000"/>
                  </a:srgbClr>
                </a:gs>
              </a:gsLst>
              <a:lin ang="0"/>
            </a:gradFill>
          </p:spPr>
          <p:txBody>
            <a:bodyPr/>
            <a:lstStyle/>
            <a:p>
              <a:endParaRPr lang="es-ES"/>
            </a:p>
          </p:txBody>
        </p:sp>
        <p:sp>
          <p:nvSpPr>
            <p:cNvPr id="131" name="TextBox 13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32" name="TextBox 132"/>
          <p:cNvSpPr txBox="1"/>
          <p:nvPr/>
        </p:nvSpPr>
        <p:spPr>
          <a:xfrm>
            <a:off x="13909830" y="428503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18%</a:t>
            </a:r>
          </a:p>
        </p:txBody>
      </p:sp>
      <p:sp>
        <p:nvSpPr>
          <p:cNvPr id="133" name="TextBox 133"/>
          <p:cNvSpPr txBox="1"/>
          <p:nvPr/>
        </p:nvSpPr>
        <p:spPr>
          <a:xfrm>
            <a:off x="13909830" y="492318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64%</a:t>
            </a:r>
          </a:p>
        </p:txBody>
      </p:sp>
      <p:grpSp>
        <p:nvGrpSpPr>
          <p:cNvPr id="134" name="Group 134"/>
          <p:cNvGrpSpPr/>
          <p:nvPr/>
        </p:nvGrpSpPr>
        <p:grpSpPr>
          <a:xfrm>
            <a:off x="13836013" y="5434668"/>
            <a:ext cx="1913990" cy="495869"/>
            <a:chOff x="0" y="0"/>
            <a:chExt cx="607444" cy="157374"/>
          </a:xfrm>
        </p:grpSpPr>
        <p:sp>
          <p:nvSpPr>
            <p:cNvPr id="135" name="Freeform 13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36" name="TextBox 13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7" name="Group 137"/>
          <p:cNvGrpSpPr/>
          <p:nvPr/>
        </p:nvGrpSpPr>
        <p:grpSpPr>
          <a:xfrm>
            <a:off x="13838704" y="6073129"/>
            <a:ext cx="1913990" cy="495869"/>
            <a:chOff x="0" y="0"/>
            <a:chExt cx="607444" cy="157374"/>
          </a:xfrm>
        </p:grpSpPr>
        <p:sp>
          <p:nvSpPr>
            <p:cNvPr id="138" name="Freeform 13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39" name="TextBox 13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40" name="TextBox 140"/>
          <p:cNvSpPr txBox="1"/>
          <p:nvPr/>
        </p:nvSpPr>
        <p:spPr>
          <a:xfrm>
            <a:off x="13909830" y="556132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10%</a:t>
            </a:r>
          </a:p>
        </p:txBody>
      </p:sp>
      <p:sp>
        <p:nvSpPr>
          <p:cNvPr id="141" name="TextBox 141"/>
          <p:cNvSpPr txBox="1"/>
          <p:nvPr/>
        </p:nvSpPr>
        <p:spPr>
          <a:xfrm>
            <a:off x="13909830" y="6199478"/>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6%</a:t>
            </a:r>
          </a:p>
        </p:txBody>
      </p:sp>
      <p:grpSp>
        <p:nvGrpSpPr>
          <p:cNvPr id="142" name="Group 142"/>
          <p:cNvGrpSpPr/>
          <p:nvPr/>
        </p:nvGrpSpPr>
        <p:grpSpPr>
          <a:xfrm>
            <a:off x="13836013" y="3249778"/>
            <a:ext cx="1913990" cy="764453"/>
            <a:chOff x="0" y="0"/>
            <a:chExt cx="607444" cy="242615"/>
          </a:xfrm>
        </p:grpSpPr>
        <p:sp>
          <p:nvSpPr>
            <p:cNvPr id="143" name="Freeform 143"/>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59421"/>
            </a:solidFill>
          </p:spPr>
          <p:txBody>
            <a:bodyPr/>
            <a:lstStyle/>
            <a:p>
              <a:endParaRPr lang="es-ES"/>
            </a:p>
          </p:txBody>
        </p:sp>
        <p:sp>
          <p:nvSpPr>
            <p:cNvPr id="144" name="TextBox 144"/>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145" name="TextBox 145"/>
          <p:cNvSpPr txBox="1"/>
          <p:nvPr/>
        </p:nvSpPr>
        <p:spPr>
          <a:xfrm>
            <a:off x="13875613" y="3358051"/>
            <a:ext cx="1840174" cy="592236"/>
          </a:xfrm>
          <a:prstGeom prst="rect">
            <a:avLst/>
          </a:prstGeom>
        </p:spPr>
        <p:txBody>
          <a:bodyPr lIns="0" tIns="0" rIns="0" bIns="0" rtlCol="0" anchor="t">
            <a:spAutoFit/>
          </a:bodyPr>
          <a:lstStyle/>
          <a:p>
            <a:pPr algn="ctr">
              <a:lnSpc>
                <a:spcPts val="2255"/>
              </a:lnSpc>
              <a:spcBef>
                <a:spcPct val="0"/>
              </a:spcBef>
            </a:pPr>
            <a:r>
              <a:rPr lang="en-US" sz="2147" b="1">
                <a:solidFill>
                  <a:srgbClr val="FEFFFD"/>
                </a:solidFill>
                <a:latin typeface="Roboto Bold"/>
                <a:ea typeface="Roboto Bold"/>
                <a:cs typeface="Roboto Bold"/>
                <a:sym typeface="Roboto Bold"/>
              </a:rPr>
              <a:t>Taller mecánico RED</a:t>
            </a:r>
          </a:p>
        </p:txBody>
      </p:sp>
      <p:grpSp>
        <p:nvGrpSpPr>
          <p:cNvPr id="146" name="Group 146"/>
          <p:cNvGrpSpPr/>
          <p:nvPr/>
        </p:nvGrpSpPr>
        <p:grpSpPr>
          <a:xfrm>
            <a:off x="13836013" y="6737151"/>
            <a:ext cx="1913990" cy="495869"/>
            <a:chOff x="0" y="0"/>
            <a:chExt cx="607444" cy="157374"/>
          </a:xfrm>
        </p:grpSpPr>
        <p:sp>
          <p:nvSpPr>
            <p:cNvPr id="147" name="Freeform 14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48" name="TextBox 14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49" name="TextBox 149"/>
          <p:cNvSpPr txBox="1"/>
          <p:nvPr/>
        </p:nvSpPr>
        <p:spPr>
          <a:xfrm>
            <a:off x="13909830" y="6863813"/>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no aplica</a:t>
            </a:r>
          </a:p>
        </p:txBody>
      </p:sp>
      <p:grpSp>
        <p:nvGrpSpPr>
          <p:cNvPr id="150" name="Group 150"/>
          <p:cNvGrpSpPr/>
          <p:nvPr/>
        </p:nvGrpSpPr>
        <p:grpSpPr>
          <a:xfrm>
            <a:off x="7493457" y="8154668"/>
            <a:ext cx="1913990" cy="495869"/>
            <a:chOff x="0" y="0"/>
            <a:chExt cx="607444" cy="157374"/>
          </a:xfrm>
        </p:grpSpPr>
        <p:sp>
          <p:nvSpPr>
            <p:cNvPr id="151" name="Freeform 15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2" name="TextBox 15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53" name="TextBox 153"/>
          <p:cNvSpPr txBox="1"/>
          <p:nvPr/>
        </p:nvSpPr>
        <p:spPr>
          <a:xfrm>
            <a:off x="7567274" y="828132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369AA6"/>
                </a:solidFill>
                <a:latin typeface="Roboto Bold"/>
                <a:ea typeface="Roboto Bold"/>
                <a:cs typeface="Roboto Bold"/>
                <a:sym typeface="Roboto Bold"/>
              </a:rPr>
              <a:t>100%</a:t>
            </a:r>
          </a:p>
        </p:txBody>
      </p:sp>
      <p:grpSp>
        <p:nvGrpSpPr>
          <p:cNvPr id="154" name="Group 154"/>
          <p:cNvGrpSpPr/>
          <p:nvPr/>
        </p:nvGrpSpPr>
        <p:grpSpPr>
          <a:xfrm>
            <a:off x="5374127" y="8154668"/>
            <a:ext cx="1913990" cy="495869"/>
            <a:chOff x="0" y="0"/>
            <a:chExt cx="607444" cy="157374"/>
          </a:xfrm>
        </p:grpSpPr>
        <p:sp>
          <p:nvSpPr>
            <p:cNvPr id="155" name="Freeform 15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6" name="TextBox 15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57" name="TextBox 157"/>
          <p:cNvSpPr txBox="1"/>
          <p:nvPr/>
        </p:nvSpPr>
        <p:spPr>
          <a:xfrm>
            <a:off x="5447944" y="828132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369AA6"/>
                </a:solidFill>
                <a:latin typeface="Roboto Bold"/>
                <a:ea typeface="Roboto Bold"/>
                <a:cs typeface="Roboto Bold"/>
                <a:sym typeface="Roboto Bold"/>
              </a:rPr>
              <a:t>100%</a:t>
            </a:r>
          </a:p>
        </p:txBody>
      </p:sp>
      <p:grpSp>
        <p:nvGrpSpPr>
          <p:cNvPr id="158" name="Group 158"/>
          <p:cNvGrpSpPr/>
          <p:nvPr/>
        </p:nvGrpSpPr>
        <p:grpSpPr>
          <a:xfrm>
            <a:off x="9622339" y="8154668"/>
            <a:ext cx="1913990" cy="495869"/>
            <a:chOff x="0" y="0"/>
            <a:chExt cx="607444" cy="157374"/>
          </a:xfrm>
        </p:grpSpPr>
        <p:sp>
          <p:nvSpPr>
            <p:cNvPr id="159" name="Freeform 15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0" name="TextBox 16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1" name="TextBox 161"/>
          <p:cNvSpPr txBox="1"/>
          <p:nvPr/>
        </p:nvSpPr>
        <p:spPr>
          <a:xfrm>
            <a:off x="9696156" y="828132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369AA6"/>
                </a:solidFill>
                <a:latin typeface="Roboto Bold"/>
                <a:ea typeface="Roboto Bold"/>
                <a:cs typeface="Roboto Bold"/>
                <a:sym typeface="Roboto Bold"/>
              </a:rPr>
              <a:t>100%</a:t>
            </a:r>
          </a:p>
        </p:txBody>
      </p:sp>
      <p:grpSp>
        <p:nvGrpSpPr>
          <p:cNvPr id="162" name="Group 162"/>
          <p:cNvGrpSpPr/>
          <p:nvPr/>
        </p:nvGrpSpPr>
        <p:grpSpPr>
          <a:xfrm>
            <a:off x="11751221" y="8154668"/>
            <a:ext cx="1913990" cy="495869"/>
            <a:chOff x="0" y="0"/>
            <a:chExt cx="607444" cy="157374"/>
          </a:xfrm>
        </p:grpSpPr>
        <p:sp>
          <p:nvSpPr>
            <p:cNvPr id="163" name="Freeform 16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4" name="TextBox 16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5" name="TextBox 165"/>
          <p:cNvSpPr txBox="1"/>
          <p:nvPr/>
        </p:nvSpPr>
        <p:spPr>
          <a:xfrm>
            <a:off x="11825038" y="828132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369AA6"/>
                </a:solidFill>
                <a:latin typeface="Roboto Bold"/>
                <a:ea typeface="Roboto Bold"/>
                <a:cs typeface="Roboto Bold"/>
                <a:sym typeface="Roboto Bold"/>
              </a:rPr>
              <a:t>100%</a:t>
            </a:r>
          </a:p>
        </p:txBody>
      </p:sp>
      <p:grpSp>
        <p:nvGrpSpPr>
          <p:cNvPr id="166" name="Group 166"/>
          <p:cNvGrpSpPr/>
          <p:nvPr/>
        </p:nvGrpSpPr>
        <p:grpSpPr>
          <a:xfrm>
            <a:off x="13880104" y="8154668"/>
            <a:ext cx="1913990" cy="495869"/>
            <a:chOff x="0" y="0"/>
            <a:chExt cx="607444" cy="157374"/>
          </a:xfrm>
        </p:grpSpPr>
        <p:sp>
          <p:nvSpPr>
            <p:cNvPr id="167" name="Freeform 16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8" name="TextBox 16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9" name="TextBox 169"/>
          <p:cNvSpPr txBox="1"/>
          <p:nvPr/>
        </p:nvSpPr>
        <p:spPr>
          <a:xfrm>
            <a:off x="13953920" y="8281329"/>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369AA6"/>
                </a:solidFill>
                <a:latin typeface="Roboto Bold"/>
                <a:ea typeface="Roboto Bold"/>
                <a:cs typeface="Roboto Bold"/>
                <a:sym typeface="Roboto Bold"/>
              </a:rPr>
              <a:t>100%</a:t>
            </a:r>
          </a:p>
        </p:txBody>
      </p:sp>
      <p:grpSp>
        <p:nvGrpSpPr>
          <p:cNvPr id="170" name="Group 170"/>
          <p:cNvGrpSpPr/>
          <p:nvPr/>
        </p:nvGrpSpPr>
        <p:grpSpPr>
          <a:xfrm>
            <a:off x="7452058" y="7361833"/>
            <a:ext cx="1913990" cy="495869"/>
            <a:chOff x="0" y="0"/>
            <a:chExt cx="607444" cy="157374"/>
          </a:xfrm>
        </p:grpSpPr>
        <p:sp>
          <p:nvSpPr>
            <p:cNvPr id="171" name="Freeform 17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72" name="TextBox 17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73" name="TextBox 173"/>
          <p:cNvSpPr txBox="1"/>
          <p:nvPr/>
        </p:nvSpPr>
        <p:spPr>
          <a:xfrm>
            <a:off x="7525874" y="7488494"/>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a:t>
            </a:r>
          </a:p>
        </p:txBody>
      </p:sp>
      <p:grpSp>
        <p:nvGrpSpPr>
          <p:cNvPr id="174" name="Group 174"/>
          <p:cNvGrpSpPr/>
          <p:nvPr/>
        </p:nvGrpSpPr>
        <p:grpSpPr>
          <a:xfrm>
            <a:off x="1126301" y="7363691"/>
            <a:ext cx="3966274" cy="495869"/>
            <a:chOff x="0" y="0"/>
            <a:chExt cx="1258779" cy="157374"/>
          </a:xfrm>
        </p:grpSpPr>
        <p:sp>
          <p:nvSpPr>
            <p:cNvPr id="175" name="Freeform 17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B6B7B7"/>
            </a:solidFill>
          </p:spPr>
          <p:txBody>
            <a:bodyPr/>
            <a:lstStyle/>
            <a:p>
              <a:endParaRPr lang="es-ES"/>
            </a:p>
          </p:txBody>
        </p:sp>
        <p:sp>
          <p:nvSpPr>
            <p:cNvPr id="176" name="TextBox 17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77" name="TextBox 177"/>
          <p:cNvSpPr txBox="1"/>
          <p:nvPr/>
        </p:nvSpPr>
        <p:spPr>
          <a:xfrm>
            <a:off x="1281984" y="7494887"/>
            <a:ext cx="3630727"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Coches eléctricos</a:t>
            </a:r>
          </a:p>
        </p:txBody>
      </p:sp>
      <p:grpSp>
        <p:nvGrpSpPr>
          <p:cNvPr id="178" name="Group 178"/>
          <p:cNvGrpSpPr/>
          <p:nvPr/>
        </p:nvGrpSpPr>
        <p:grpSpPr>
          <a:xfrm>
            <a:off x="5332727" y="7361833"/>
            <a:ext cx="1913990" cy="495869"/>
            <a:chOff x="0" y="0"/>
            <a:chExt cx="607444" cy="157374"/>
          </a:xfrm>
        </p:grpSpPr>
        <p:sp>
          <p:nvSpPr>
            <p:cNvPr id="179" name="Freeform 17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gradFill rotWithShape="1">
              <a:gsLst>
                <a:gs pos="0">
                  <a:srgbClr val="89D957">
                    <a:alpha val="100000"/>
                  </a:srgbClr>
                </a:gs>
                <a:gs pos="100000">
                  <a:srgbClr val="C9E265">
                    <a:alpha val="100000"/>
                  </a:srgbClr>
                </a:gs>
              </a:gsLst>
              <a:lin ang="0"/>
            </a:gradFill>
          </p:spPr>
          <p:txBody>
            <a:bodyPr/>
            <a:lstStyle/>
            <a:p>
              <a:endParaRPr lang="es-ES"/>
            </a:p>
          </p:txBody>
        </p:sp>
        <p:sp>
          <p:nvSpPr>
            <p:cNvPr id="180" name="TextBox 18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81" name="TextBox 181"/>
          <p:cNvSpPr txBox="1"/>
          <p:nvPr/>
        </p:nvSpPr>
        <p:spPr>
          <a:xfrm>
            <a:off x="5406544" y="7488494"/>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4%</a:t>
            </a:r>
          </a:p>
        </p:txBody>
      </p:sp>
      <p:grpSp>
        <p:nvGrpSpPr>
          <p:cNvPr id="182" name="Group 182"/>
          <p:cNvGrpSpPr/>
          <p:nvPr/>
        </p:nvGrpSpPr>
        <p:grpSpPr>
          <a:xfrm>
            <a:off x="9580940" y="7401173"/>
            <a:ext cx="1913990" cy="495869"/>
            <a:chOff x="0" y="0"/>
            <a:chExt cx="607444" cy="157374"/>
          </a:xfrm>
        </p:grpSpPr>
        <p:sp>
          <p:nvSpPr>
            <p:cNvPr id="183" name="Freeform 18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84" name="TextBox 18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85" name="TextBox 185"/>
          <p:cNvSpPr txBox="1"/>
          <p:nvPr/>
        </p:nvSpPr>
        <p:spPr>
          <a:xfrm>
            <a:off x="9654757" y="7527835"/>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a:t>
            </a:r>
          </a:p>
        </p:txBody>
      </p:sp>
      <p:grpSp>
        <p:nvGrpSpPr>
          <p:cNvPr id="186" name="Group 186"/>
          <p:cNvGrpSpPr/>
          <p:nvPr/>
        </p:nvGrpSpPr>
        <p:grpSpPr>
          <a:xfrm>
            <a:off x="11709822" y="7401173"/>
            <a:ext cx="1913990" cy="495869"/>
            <a:chOff x="0" y="0"/>
            <a:chExt cx="607444" cy="157374"/>
          </a:xfrm>
        </p:grpSpPr>
        <p:sp>
          <p:nvSpPr>
            <p:cNvPr id="187" name="Freeform 18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88" name="TextBox 18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89" name="TextBox 189"/>
          <p:cNvSpPr txBox="1"/>
          <p:nvPr/>
        </p:nvSpPr>
        <p:spPr>
          <a:xfrm>
            <a:off x="11783639" y="7527835"/>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a:t>
            </a:r>
          </a:p>
        </p:txBody>
      </p:sp>
      <p:grpSp>
        <p:nvGrpSpPr>
          <p:cNvPr id="190" name="Group 190"/>
          <p:cNvGrpSpPr/>
          <p:nvPr/>
        </p:nvGrpSpPr>
        <p:grpSpPr>
          <a:xfrm>
            <a:off x="13838704" y="7401173"/>
            <a:ext cx="1913990" cy="495869"/>
            <a:chOff x="0" y="0"/>
            <a:chExt cx="607444" cy="157374"/>
          </a:xfrm>
        </p:grpSpPr>
        <p:sp>
          <p:nvSpPr>
            <p:cNvPr id="191" name="Freeform 19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92" name="TextBox 19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93" name="TextBox 193"/>
          <p:cNvSpPr txBox="1"/>
          <p:nvPr/>
        </p:nvSpPr>
        <p:spPr>
          <a:xfrm>
            <a:off x="13912521" y="7527835"/>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a:t>
            </a:r>
          </a:p>
        </p:txBody>
      </p:sp>
      <p:sp>
        <p:nvSpPr>
          <p:cNvPr id="194" name="Freeform 194"/>
          <p:cNvSpPr/>
          <p:nvPr/>
        </p:nvSpPr>
        <p:spPr>
          <a:xfrm>
            <a:off x="1762923" y="9126162"/>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95" name="TextBox 195"/>
          <p:cNvSpPr txBox="1"/>
          <p:nvPr/>
        </p:nvSpPr>
        <p:spPr>
          <a:xfrm>
            <a:off x="2156578" y="9078537"/>
            <a:ext cx="14834437"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Las redes oficiales declaran que el 18% de su clientela son clientes que entran por garantía y un 20% proviene de aseguradoras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19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9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96"/>
                                        </p:tgtEl>
                                      </p:cBhvr>
                                    </p:cmd>
                                  </p:childTnLst>
                                </p:cTn>
                              </p:par>
                            </p:childTnLst>
                          </p:cTn>
                        </p:par>
                      </p:childTnLst>
                    </p:cTn>
                  </p:par>
                </p:childTnLst>
              </p:cTn>
              <p:nextCondLst>
                <p:cond evt="onClick" delay="0">
                  <p:tgtEl>
                    <p:spTgt spid="196"/>
                  </p:tgtEl>
                </p:cond>
              </p:nextCondLst>
            </p:seq>
            <p:video>
              <p:cMediaNode vol="80000">
                <p:cTn id="12" repeatCount="indefinite" fill="hold" display="0">
                  <p:stCondLst>
                    <p:cond delay="indefinite"/>
                  </p:stCondLst>
                </p:cTn>
                <p:tgtEl>
                  <p:spTgt spid="196"/>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92" name="Diseño sin título (15)">
            <a:hlinkClick r:id="" action="ppaction://media"/>
            <a:extLst>
              <a:ext uri="{FF2B5EF4-FFF2-40B4-BE49-F238E27FC236}">
                <a16:creationId xmlns:a16="http://schemas.microsoft.com/office/drawing/2014/main" id="{E9740EF0-478B-434A-7CF4-0DE10D2B816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04523"/>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Freeform 8"/>
          <p:cNvSpPr/>
          <p:nvPr/>
        </p:nvSpPr>
        <p:spPr>
          <a:xfrm>
            <a:off x="660329" y="4770788"/>
            <a:ext cx="870161" cy="870161"/>
          </a:xfrm>
          <a:custGeom>
            <a:avLst/>
            <a:gdLst/>
            <a:ahLst/>
            <a:cxnLst/>
            <a:rect l="l" t="t" r="r" b="b"/>
            <a:pathLst>
              <a:path w="870161" h="870161">
                <a:moveTo>
                  <a:pt x="0" y="0"/>
                </a:moveTo>
                <a:lnTo>
                  <a:pt x="870161" y="0"/>
                </a:lnTo>
                <a:lnTo>
                  <a:pt x="870161" y="870161"/>
                </a:lnTo>
                <a:lnTo>
                  <a:pt x="0" y="870161"/>
                </a:lnTo>
                <a:lnTo>
                  <a:pt x="0" y="0"/>
                </a:lnTo>
                <a:close/>
              </a:path>
            </a:pathLst>
          </a:custGeom>
          <a:blipFill>
            <a:blip r:embed="rId9"/>
            <a:stretch>
              <a:fillRect/>
            </a:stretch>
          </a:blipFill>
        </p:spPr>
        <p:txBody>
          <a:bodyPr/>
          <a:lstStyle/>
          <a:p>
            <a:endParaRPr lang="es-ES"/>
          </a:p>
        </p:txBody>
      </p:sp>
      <p:sp>
        <p:nvSpPr>
          <p:cNvPr id="9" name="AutoShape 9"/>
          <p:cNvSpPr/>
          <p:nvPr/>
        </p:nvSpPr>
        <p:spPr>
          <a:xfrm>
            <a:off x="2445024" y="5400179"/>
            <a:ext cx="0" cy="539085"/>
          </a:xfrm>
          <a:prstGeom prst="line">
            <a:avLst/>
          </a:prstGeom>
          <a:ln w="38100" cap="flat">
            <a:solidFill>
              <a:srgbClr val="FF5C56"/>
            </a:solidFill>
            <a:prstDash val="solid"/>
            <a:headEnd type="none" w="sm" len="sm"/>
            <a:tailEnd type="none" w="sm" len="sm"/>
          </a:ln>
        </p:spPr>
        <p:txBody>
          <a:bodyPr/>
          <a:lstStyle/>
          <a:p>
            <a:endParaRPr lang="es-ES"/>
          </a:p>
        </p:txBody>
      </p:sp>
      <p:sp>
        <p:nvSpPr>
          <p:cNvPr id="10" name="AutoShape 10"/>
          <p:cNvSpPr/>
          <p:nvPr/>
        </p:nvSpPr>
        <p:spPr>
          <a:xfrm>
            <a:off x="2425814" y="6469380"/>
            <a:ext cx="0" cy="539085"/>
          </a:xfrm>
          <a:prstGeom prst="line">
            <a:avLst/>
          </a:prstGeom>
          <a:ln w="38100" cap="flat">
            <a:solidFill>
              <a:srgbClr val="FF5C56"/>
            </a:solidFill>
            <a:prstDash val="solid"/>
            <a:headEnd type="none" w="sm" len="sm"/>
            <a:tailEnd type="none" w="sm" len="sm"/>
          </a:ln>
        </p:spPr>
        <p:txBody>
          <a:bodyPr/>
          <a:lstStyle/>
          <a:p>
            <a:endParaRPr lang="es-ES"/>
          </a:p>
        </p:txBody>
      </p:sp>
      <p:grpSp>
        <p:nvGrpSpPr>
          <p:cNvPr id="11" name="Group 11"/>
          <p:cNvGrpSpPr/>
          <p:nvPr/>
        </p:nvGrpSpPr>
        <p:grpSpPr>
          <a:xfrm>
            <a:off x="2048606" y="5832905"/>
            <a:ext cx="769665" cy="674578"/>
            <a:chOff x="0" y="0"/>
            <a:chExt cx="927370" cy="812800"/>
          </a:xfrm>
        </p:grpSpPr>
        <p:sp>
          <p:nvSpPr>
            <p:cNvPr id="12" name="Freeform 1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13" name="TextBox 1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14" name="Group 14"/>
          <p:cNvGrpSpPr/>
          <p:nvPr/>
        </p:nvGrpSpPr>
        <p:grpSpPr>
          <a:xfrm>
            <a:off x="2073254" y="5861191"/>
            <a:ext cx="705120" cy="618007"/>
            <a:chOff x="0" y="0"/>
            <a:chExt cx="927370" cy="812800"/>
          </a:xfrm>
        </p:grpSpPr>
        <p:sp>
          <p:nvSpPr>
            <p:cNvPr id="15" name="Freeform 15"/>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16" name="TextBox 16"/>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17" name="Freeform 17"/>
          <p:cNvSpPr/>
          <p:nvPr/>
        </p:nvSpPr>
        <p:spPr>
          <a:xfrm>
            <a:off x="796896" y="6838269"/>
            <a:ext cx="726772" cy="936260"/>
          </a:xfrm>
          <a:custGeom>
            <a:avLst/>
            <a:gdLst/>
            <a:ahLst/>
            <a:cxnLst/>
            <a:rect l="l" t="t" r="r" b="b"/>
            <a:pathLst>
              <a:path w="726772" h="936260">
                <a:moveTo>
                  <a:pt x="0" y="0"/>
                </a:moveTo>
                <a:lnTo>
                  <a:pt x="726772" y="0"/>
                </a:lnTo>
                <a:lnTo>
                  <a:pt x="726772" y="936260"/>
                </a:lnTo>
                <a:lnTo>
                  <a:pt x="0" y="93626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18" name="TextBox 18"/>
          <p:cNvSpPr txBox="1"/>
          <p:nvPr/>
        </p:nvSpPr>
        <p:spPr>
          <a:xfrm>
            <a:off x="1567616" y="1138327"/>
            <a:ext cx="8073319" cy="387382"/>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Tarifa “Oficial” de mano de obra vs Tarifa “Aplicada”</a:t>
            </a:r>
          </a:p>
        </p:txBody>
      </p:sp>
      <p:sp>
        <p:nvSpPr>
          <p:cNvPr id="19" name="TextBox 19"/>
          <p:cNvSpPr txBox="1"/>
          <p:nvPr/>
        </p:nvSpPr>
        <p:spPr>
          <a:xfrm>
            <a:off x="2024440" y="2156898"/>
            <a:ext cx="14834437"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Las variaciones de mano de obra oficial y finalmente aplicada varían desde el 10%-11% más barata en el taller de chapa o redes oficiales a solo un 2%-3% en canales como los talleres mecánicos o la nueva distribución</a:t>
            </a:r>
          </a:p>
        </p:txBody>
      </p:sp>
      <p:sp>
        <p:nvSpPr>
          <p:cNvPr id="20" name="TextBox 20"/>
          <p:cNvSpPr txBox="1"/>
          <p:nvPr/>
        </p:nvSpPr>
        <p:spPr>
          <a:xfrm>
            <a:off x="1879113" y="4648997"/>
            <a:ext cx="1142067" cy="288226"/>
          </a:xfrm>
          <a:prstGeom prst="rect">
            <a:avLst/>
          </a:prstGeom>
        </p:spPr>
        <p:txBody>
          <a:bodyPr lIns="0" tIns="0" rIns="0" bIns="0" rtlCol="0" anchor="t">
            <a:spAutoFit/>
          </a:bodyPr>
          <a:lstStyle/>
          <a:p>
            <a:pPr algn="ctr">
              <a:lnSpc>
                <a:spcPts val="2117"/>
              </a:lnSpc>
              <a:spcBef>
                <a:spcPct val="0"/>
              </a:spcBef>
            </a:pPr>
            <a:r>
              <a:rPr lang="en-US" sz="2016" b="1">
                <a:solidFill>
                  <a:srgbClr val="FFFFFF"/>
                </a:solidFill>
                <a:latin typeface="Roboto Bold"/>
                <a:ea typeface="Roboto Bold"/>
                <a:cs typeface="Roboto Bold"/>
                <a:sym typeface="Roboto Bold"/>
              </a:rPr>
              <a:t>70,9€/h</a:t>
            </a:r>
          </a:p>
        </p:txBody>
      </p:sp>
      <p:sp>
        <p:nvSpPr>
          <p:cNvPr id="21" name="TextBox 21"/>
          <p:cNvSpPr txBox="1"/>
          <p:nvPr/>
        </p:nvSpPr>
        <p:spPr>
          <a:xfrm>
            <a:off x="1665933" y="5038955"/>
            <a:ext cx="1890338" cy="265175"/>
          </a:xfrm>
          <a:prstGeom prst="rect">
            <a:avLst/>
          </a:prstGeom>
        </p:spPr>
        <p:txBody>
          <a:bodyPr lIns="0" tIns="0" rIns="0" bIns="0" rtlCol="0" anchor="t">
            <a:spAutoFit/>
          </a:bodyPr>
          <a:lstStyle/>
          <a:p>
            <a:pPr algn="ctr">
              <a:lnSpc>
                <a:spcPts val="1905"/>
              </a:lnSpc>
              <a:spcBef>
                <a:spcPct val="0"/>
              </a:spcBef>
            </a:pPr>
            <a:r>
              <a:rPr lang="en-US" sz="1815">
                <a:solidFill>
                  <a:srgbClr val="FFFFFF"/>
                </a:solidFill>
                <a:latin typeface="Roboto"/>
                <a:ea typeface="Roboto"/>
                <a:cs typeface="Roboto"/>
                <a:sym typeface="Roboto"/>
              </a:rPr>
              <a:t>es la tarifa oficial</a:t>
            </a:r>
          </a:p>
        </p:txBody>
      </p:sp>
      <p:sp>
        <p:nvSpPr>
          <p:cNvPr id="22" name="TextBox 22"/>
          <p:cNvSpPr txBox="1"/>
          <p:nvPr/>
        </p:nvSpPr>
        <p:spPr>
          <a:xfrm>
            <a:off x="1873991" y="7192776"/>
            <a:ext cx="1142067" cy="269304"/>
          </a:xfrm>
          <a:prstGeom prst="rect">
            <a:avLst/>
          </a:prstGeom>
        </p:spPr>
        <p:txBody>
          <a:bodyPr lIns="0" tIns="0" rIns="0" bIns="0" rtlCol="0" anchor="t">
            <a:spAutoFit/>
          </a:bodyPr>
          <a:lstStyle/>
          <a:p>
            <a:pPr algn="ctr">
              <a:lnSpc>
                <a:spcPts val="2117"/>
              </a:lnSpc>
              <a:spcBef>
                <a:spcPct val="0"/>
              </a:spcBef>
            </a:pPr>
            <a:r>
              <a:rPr lang="en-US" sz="2016" b="1" dirty="0">
                <a:solidFill>
                  <a:srgbClr val="FFFFFF"/>
                </a:solidFill>
                <a:latin typeface="Roboto Bold"/>
                <a:ea typeface="Roboto Bold"/>
                <a:cs typeface="Roboto Bold"/>
                <a:sym typeface="Roboto Bold"/>
              </a:rPr>
              <a:t>64,0 €/h</a:t>
            </a:r>
          </a:p>
        </p:txBody>
      </p:sp>
      <p:sp>
        <p:nvSpPr>
          <p:cNvPr id="23" name="TextBox 23"/>
          <p:cNvSpPr txBox="1"/>
          <p:nvPr/>
        </p:nvSpPr>
        <p:spPr>
          <a:xfrm>
            <a:off x="1523668" y="7582734"/>
            <a:ext cx="2032603" cy="745419"/>
          </a:xfrm>
          <a:prstGeom prst="rect">
            <a:avLst/>
          </a:prstGeom>
        </p:spPr>
        <p:txBody>
          <a:bodyPr lIns="0" tIns="0" rIns="0" bIns="0" rtlCol="0" anchor="t">
            <a:spAutoFit/>
          </a:bodyPr>
          <a:lstStyle/>
          <a:p>
            <a:pPr algn="ctr">
              <a:lnSpc>
                <a:spcPts val="1905"/>
              </a:lnSpc>
              <a:spcBef>
                <a:spcPct val="0"/>
              </a:spcBef>
            </a:pPr>
            <a:r>
              <a:rPr lang="en-US" sz="1815">
                <a:solidFill>
                  <a:srgbClr val="FFFFFF"/>
                </a:solidFill>
                <a:latin typeface="Roboto"/>
                <a:ea typeface="Roboto"/>
                <a:cs typeface="Roboto"/>
                <a:sym typeface="Roboto"/>
              </a:rPr>
              <a:t>es la tarifa finalmente aplicada</a:t>
            </a:r>
          </a:p>
          <a:p>
            <a:pPr algn="ctr">
              <a:lnSpc>
                <a:spcPts val="1905"/>
              </a:lnSpc>
              <a:spcBef>
                <a:spcPct val="0"/>
              </a:spcBef>
            </a:pPr>
            <a:endParaRPr lang="en-US" sz="1815">
              <a:solidFill>
                <a:srgbClr val="FFFFFF"/>
              </a:solidFill>
              <a:latin typeface="Roboto"/>
              <a:ea typeface="Roboto"/>
              <a:cs typeface="Roboto"/>
              <a:sym typeface="Roboto"/>
            </a:endParaRPr>
          </a:p>
        </p:txBody>
      </p:sp>
      <p:sp>
        <p:nvSpPr>
          <p:cNvPr id="24" name="TextBox 24"/>
          <p:cNvSpPr txBox="1"/>
          <p:nvPr/>
        </p:nvSpPr>
        <p:spPr>
          <a:xfrm>
            <a:off x="1863163" y="6031773"/>
            <a:ext cx="1125303" cy="276842"/>
          </a:xfrm>
          <a:prstGeom prst="rect">
            <a:avLst/>
          </a:prstGeom>
        </p:spPr>
        <p:txBody>
          <a:bodyPr lIns="0" tIns="0" rIns="0" bIns="0" rtlCol="0" anchor="t">
            <a:spAutoFit/>
          </a:bodyPr>
          <a:lstStyle/>
          <a:p>
            <a:pPr algn="ctr">
              <a:lnSpc>
                <a:spcPts val="2198"/>
              </a:lnSpc>
            </a:pPr>
            <a:r>
              <a:rPr lang="en-US" sz="1863" b="1">
                <a:solidFill>
                  <a:srgbClr val="FFFFFF"/>
                </a:solidFill>
                <a:latin typeface="Roboto Bold"/>
                <a:ea typeface="Roboto Bold"/>
                <a:cs typeface="Roboto Bold"/>
                <a:sym typeface="Roboto Bold"/>
              </a:rPr>
              <a:t>-9,7%</a:t>
            </a:r>
          </a:p>
        </p:txBody>
      </p:sp>
      <p:sp>
        <p:nvSpPr>
          <p:cNvPr id="25" name="Freeform 25"/>
          <p:cNvSpPr/>
          <p:nvPr/>
        </p:nvSpPr>
        <p:spPr>
          <a:xfrm>
            <a:off x="3970437" y="4756356"/>
            <a:ext cx="870161" cy="870161"/>
          </a:xfrm>
          <a:custGeom>
            <a:avLst/>
            <a:gdLst/>
            <a:ahLst/>
            <a:cxnLst/>
            <a:rect l="l" t="t" r="r" b="b"/>
            <a:pathLst>
              <a:path w="870161" h="870161">
                <a:moveTo>
                  <a:pt x="0" y="0"/>
                </a:moveTo>
                <a:lnTo>
                  <a:pt x="870161" y="0"/>
                </a:lnTo>
                <a:lnTo>
                  <a:pt x="870161" y="870161"/>
                </a:lnTo>
                <a:lnTo>
                  <a:pt x="0" y="870161"/>
                </a:lnTo>
                <a:lnTo>
                  <a:pt x="0" y="0"/>
                </a:lnTo>
                <a:close/>
              </a:path>
            </a:pathLst>
          </a:custGeom>
          <a:blipFill>
            <a:blip r:embed="rId9"/>
            <a:stretch>
              <a:fillRect/>
            </a:stretch>
          </a:blipFill>
        </p:spPr>
        <p:txBody>
          <a:bodyPr/>
          <a:lstStyle/>
          <a:p>
            <a:endParaRPr lang="es-ES"/>
          </a:p>
        </p:txBody>
      </p:sp>
      <p:sp>
        <p:nvSpPr>
          <p:cNvPr id="26" name="AutoShape 26"/>
          <p:cNvSpPr/>
          <p:nvPr/>
        </p:nvSpPr>
        <p:spPr>
          <a:xfrm>
            <a:off x="5755132" y="5385746"/>
            <a:ext cx="0" cy="539085"/>
          </a:xfrm>
          <a:prstGeom prst="line">
            <a:avLst/>
          </a:prstGeom>
          <a:ln w="38100" cap="flat">
            <a:solidFill>
              <a:srgbClr val="FF5C56"/>
            </a:solidFill>
            <a:prstDash val="solid"/>
            <a:headEnd type="none" w="sm" len="sm"/>
            <a:tailEnd type="none" w="sm" len="sm"/>
          </a:ln>
        </p:spPr>
        <p:txBody>
          <a:bodyPr/>
          <a:lstStyle/>
          <a:p>
            <a:endParaRPr lang="es-ES"/>
          </a:p>
        </p:txBody>
      </p:sp>
      <p:sp>
        <p:nvSpPr>
          <p:cNvPr id="27" name="AutoShape 27"/>
          <p:cNvSpPr/>
          <p:nvPr/>
        </p:nvSpPr>
        <p:spPr>
          <a:xfrm>
            <a:off x="5735922" y="6454948"/>
            <a:ext cx="0" cy="539085"/>
          </a:xfrm>
          <a:prstGeom prst="line">
            <a:avLst/>
          </a:prstGeom>
          <a:ln w="38100" cap="flat">
            <a:solidFill>
              <a:srgbClr val="FF5C56"/>
            </a:solidFill>
            <a:prstDash val="solid"/>
            <a:headEnd type="none" w="sm" len="sm"/>
            <a:tailEnd type="none" w="sm" len="sm"/>
          </a:ln>
        </p:spPr>
        <p:txBody>
          <a:bodyPr/>
          <a:lstStyle/>
          <a:p>
            <a:endParaRPr lang="es-ES"/>
          </a:p>
        </p:txBody>
      </p:sp>
      <p:grpSp>
        <p:nvGrpSpPr>
          <p:cNvPr id="28" name="Group 28"/>
          <p:cNvGrpSpPr/>
          <p:nvPr/>
        </p:nvGrpSpPr>
        <p:grpSpPr>
          <a:xfrm>
            <a:off x="5358714" y="5818473"/>
            <a:ext cx="769665" cy="674578"/>
            <a:chOff x="0" y="0"/>
            <a:chExt cx="927370" cy="812800"/>
          </a:xfrm>
        </p:grpSpPr>
        <p:sp>
          <p:nvSpPr>
            <p:cNvPr id="29" name="Freeform 2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30" name="TextBox 3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31" name="Group 31"/>
          <p:cNvGrpSpPr/>
          <p:nvPr/>
        </p:nvGrpSpPr>
        <p:grpSpPr>
          <a:xfrm>
            <a:off x="5383362" y="5846758"/>
            <a:ext cx="705120" cy="618007"/>
            <a:chOff x="0" y="0"/>
            <a:chExt cx="927370" cy="812800"/>
          </a:xfrm>
        </p:grpSpPr>
        <p:sp>
          <p:nvSpPr>
            <p:cNvPr id="32" name="Freeform 3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33" name="TextBox 3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34" name="Freeform 34"/>
          <p:cNvSpPr/>
          <p:nvPr/>
        </p:nvSpPr>
        <p:spPr>
          <a:xfrm>
            <a:off x="4107003" y="6823837"/>
            <a:ext cx="726772" cy="936260"/>
          </a:xfrm>
          <a:custGeom>
            <a:avLst/>
            <a:gdLst/>
            <a:ahLst/>
            <a:cxnLst/>
            <a:rect l="l" t="t" r="r" b="b"/>
            <a:pathLst>
              <a:path w="726772" h="936260">
                <a:moveTo>
                  <a:pt x="0" y="0"/>
                </a:moveTo>
                <a:lnTo>
                  <a:pt x="726772" y="0"/>
                </a:lnTo>
                <a:lnTo>
                  <a:pt x="726772" y="936260"/>
                </a:lnTo>
                <a:lnTo>
                  <a:pt x="0" y="93626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35" name="TextBox 35"/>
          <p:cNvSpPr txBox="1"/>
          <p:nvPr/>
        </p:nvSpPr>
        <p:spPr>
          <a:xfrm>
            <a:off x="5189221" y="4634565"/>
            <a:ext cx="1142067" cy="288226"/>
          </a:xfrm>
          <a:prstGeom prst="rect">
            <a:avLst/>
          </a:prstGeom>
        </p:spPr>
        <p:txBody>
          <a:bodyPr lIns="0" tIns="0" rIns="0" bIns="0" rtlCol="0" anchor="t">
            <a:spAutoFit/>
          </a:bodyPr>
          <a:lstStyle/>
          <a:p>
            <a:pPr algn="ctr">
              <a:lnSpc>
                <a:spcPts val="2117"/>
              </a:lnSpc>
              <a:spcBef>
                <a:spcPct val="0"/>
              </a:spcBef>
            </a:pPr>
            <a:r>
              <a:rPr lang="en-US" sz="2016" b="1">
                <a:solidFill>
                  <a:srgbClr val="FFFFFF"/>
                </a:solidFill>
                <a:latin typeface="Roboto Bold"/>
                <a:ea typeface="Roboto Bold"/>
                <a:cs typeface="Roboto Bold"/>
                <a:sym typeface="Roboto Bold"/>
              </a:rPr>
              <a:t>42,9€/h</a:t>
            </a:r>
          </a:p>
        </p:txBody>
      </p:sp>
      <p:sp>
        <p:nvSpPr>
          <p:cNvPr id="36" name="TextBox 36"/>
          <p:cNvSpPr txBox="1"/>
          <p:nvPr/>
        </p:nvSpPr>
        <p:spPr>
          <a:xfrm>
            <a:off x="4976040" y="5024523"/>
            <a:ext cx="1890338" cy="265175"/>
          </a:xfrm>
          <a:prstGeom prst="rect">
            <a:avLst/>
          </a:prstGeom>
        </p:spPr>
        <p:txBody>
          <a:bodyPr lIns="0" tIns="0" rIns="0" bIns="0" rtlCol="0" anchor="t">
            <a:spAutoFit/>
          </a:bodyPr>
          <a:lstStyle/>
          <a:p>
            <a:pPr algn="ctr">
              <a:lnSpc>
                <a:spcPts val="1905"/>
              </a:lnSpc>
              <a:spcBef>
                <a:spcPct val="0"/>
              </a:spcBef>
            </a:pPr>
            <a:r>
              <a:rPr lang="en-US" sz="1815">
                <a:solidFill>
                  <a:srgbClr val="FFFFFF"/>
                </a:solidFill>
                <a:latin typeface="Roboto"/>
                <a:ea typeface="Roboto"/>
                <a:cs typeface="Roboto"/>
                <a:sym typeface="Roboto"/>
              </a:rPr>
              <a:t>es la tarifa oficial</a:t>
            </a:r>
          </a:p>
        </p:txBody>
      </p:sp>
      <p:sp>
        <p:nvSpPr>
          <p:cNvPr id="37" name="TextBox 37"/>
          <p:cNvSpPr txBox="1"/>
          <p:nvPr/>
        </p:nvSpPr>
        <p:spPr>
          <a:xfrm>
            <a:off x="5184098" y="7178344"/>
            <a:ext cx="1142067" cy="288226"/>
          </a:xfrm>
          <a:prstGeom prst="rect">
            <a:avLst/>
          </a:prstGeom>
        </p:spPr>
        <p:txBody>
          <a:bodyPr lIns="0" tIns="0" rIns="0" bIns="0" rtlCol="0" anchor="t">
            <a:spAutoFit/>
          </a:bodyPr>
          <a:lstStyle/>
          <a:p>
            <a:pPr algn="ctr">
              <a:lnSpc>
                <a:spcPts val="2117"/>
              </a:lnSpc>
              <a:spcBef>
                <a:spcPct val="0"/>
              </a:spcBef>
            </a:pPr>
            <a:r>
              <a:rPr lang="en-US" sz="2016" b="1">
                <a:solidFill>
                  <a:srgbClr val="FFFFFF"/>
                </a:solidFill>
                <a:latin typeface="Roboto Bold"/>
                <a:ea typeface="Roboto Bold"/>
                <a:cs typeface="Roboto Bold"/>
                <a:sym typeface="Roboto Bold"/>
              </a:rPr>
              <a:t>41,8 €/h</a:t>
            </a:r>
          </a:p>
        </p:txBody>
      </p:sp>
      <p:sp>
        <p:nvSpPr>
          <p:cNvPr id="38" name="TextBox 38"/>
          <p:cNvSpPr txBox="1"/>
          <p:nvPr/>
        </p:nvSpPr>
        <p:spPr>
          <a:xfrm>
            <a:off x="4833775" y="7568302"/>
            <a:ext cx="2032603" cy="745419"/>
          </a:xfrm>
          <a:prstGeom prst="rect">
            <a:avLst/>
          </a:prstGeom>
        </p:spPr>
        <p:txBody>
          <a:bodyPr lIns="0" tIns="0" rIns="0" bIns="0" rtlCol="0" anchor="t">
            <a:spAutoFit/>
          </a:bodyPr>
          <a:lstStyle/>
          <a:p>
            <a:pPr algn="ctr">
              <a:lnSpc>
                <a:spcPts val="1905"/>
              </a:lnSpc>
              <a:spcBef>
                <a:spcPct val="0"/>
              </a:spcBef>
            </a:pPr>
            <a:r>
              <a:rPr lang="en-US" sz="1815">
                <a:solidFill>
                  <a:srgbClr val="FFFFFF"/>
                </a:solidFill>
                <a:latin typeface="Roboto"/>
                <a:ea typeface="Roboto"/>
                <a:cs typeface="Roboto"/>
                <a:sym typeface="Roboto"/>
              </a:rPr>
              <a:t>es la tarifa finalmente aplicada</a:t>
            </a:r>
          </a:p>
          <a:p>
            <a:pPr algn="ctr">
              <a:lnSpc>
                <a:spcPts val="1905"/>
              </a:lnSpc>
              <a:spcBef>
                <a:spcPct val="0"/>
              </a:spcBef>
            </a:pPr>
            <a:endParaRPr lang="en-US" sz="1815">
              <a:solidFill>
                <a:srgbClr val="FFFFFF"/>
              </a:solidFill>
              <a:latin typeface="Roboto"/>
              <a:ea typeface="Roboto"/>
              <a:cs typeface="Roboto"/>
              <a:sym typeface="Roboto"/>
            </a:endParaRPr>
          </a:p>
        </p:txBody>
      </p:sp>
      <p:sp>
        <p:nvSpPr>
          <p:cNvPr id="39" name="TextBox 39"/>
          <p:cNvSpPr txBox="1"/>
          <p:nvPr/>
        </p:nvSpPr>
        <p:spPr>
          <a:xfrm>
            <a:off x="5173270" y="6017341"/>
            <a:ext cx="1125303" cy="276842"/>
          </a:xfrm>
          <a:prstGeom prst="rect">
            <a:avLst/>
          </a:prstGeom>
        </p:spPr>
        <p:txBody>
          <a:bodyPr lIns="0" tIns="0" rIns="0" bIns="0" rtlCol="0" anchor="t">
            <a:spAutoFit/>
          </a:bodyPr>
          <a:lstStyle/>
          <a:p>
            <a:pPr algn="ctr">
              <a:lnSpc>
                <a:spcPts val="2198"/>
              </a:lnSpc>
            </a:pPr>
            <a:r>
              <a:rPr lang="en-US" sz="1863" b="1">
                <a:solidFill>
                  <a:srgbClr val="FFFFFF"/>
                </a:solidFill>
                <a:latin typeface="Roboto Bold"/>
                <a:ea typeface="Roboto Bold"/>
                <a:cs typeface="Roboto Bold"/>
                <a:sym typeface="Roboto Bold"/>
              </a:rPr>
              <a:t>-2,5%</a:t>
            </a:r>
          </a:p>
        </p:txBody>
      </p:sp>
      <p:sp>
        <p:nvSpPr>
          <p:cNvPr id="40" name="Freeform 40"/>
          <p:cNvSpPr/>
          <p:nvPr/>
        </p:nvSpPr>
        <p:spPr>
          <a:xfrm>
            <a:off x="7419619" y="4741924"/>
            <a:ext cx="870161" cy="870161"/>
          </a:xfrm>
          <a:custGeom>
            <a:avLst/>
            <a:gdLst/>
            <a:ahLst/>
            <a:cxnLst/>
            <a:rect l="l" t="t" r="r" b="b"/>
            <a:pathLst>
              <a:path w="870161" h="870161">
                <a:moveTo>
                  <a:pt x="0" y="0"/>
                </a:moveTo>
                <a:lnTo>
                  <a:pt x="870161" y="0"/>
                </a:lnTo>
                <a:lnTo>
                  <a:pt x="870161" y="870161"/>
                </a:lnTo>
                <a:lnTo>
                  <a:pt x="0" y="870161"/>
                </a:lnTo>
                <a:lnTo>
                  <a:pt x="0" y="0"/>
                </a:lnTo>
                <a:close/>
              </a:path>
            </a:pathLst>
          </a:custGeom>
          <a:blipFill>
            <a:blip r:embed="rId9"/>
            <a:stretch>
              <a:fillRect/>
            </a:stretch>
          </a:blipFill>
        </p:spPr>
        <p:txBody>
          <a:bodyPr/>
          <a:lstStyle/>
          <a:p>
            <a:endParaRPr lang="es-ES"/>
          </a:p>
        </p:txBody>
      </p:sp>
      <p:sp>
        <p:nvSpPr>
          <p:cNvPr id="41" name="AutoShape 41"/>
          <p:cNvSpPr/>
          <p:nvPr/>
        </p:nvSpPr>
        <p:spPr>
          <a:xfrm>
            <a:off x="9204314" y="5371314"/>
            <a:ext cx="0" cy="539085"/>
          </a:xfrm>
          <a:prstGeom prst="line">
            <a:avLst/>
          </a:prstGeom>
          <a:ln w="38100" cap="flat">
            <a:solidFill>
              <a:srgbClr val="FF5C56"/>
            </a:solidFill>
            <a:prstDash val="solid"/>
            <a:headEnd type="none" w="sm" len="sm"/>
            <a:tailEnd type="none" w="sm" len="sm"/>
          </a:ln>
        </p:spPr>
        <p:txBody>
          <a:bodyPr/>
          <a:lstStyle/>
          <a:p>
            <a:endParaRPr lang="es-ES"/>
          </a:p>
        </p:txBody>
      </p:sp>
      <p:sp>
        <p:nvSpPr>
          <p:cNvPr id="42" name="AutoShape 42"/>
          <p:cNvSpPr/>
          <p:nvPr/>
        </p:nvSpPr>
        <p:spPr>
          <a:xfrm>
            <a:off x="9185105" y="6440516"/>
            <a:ext cx="0" cy="539085"/>
          </a:xfrm>
          <a:prstGeom prst="line">
            <a:avLst/>
          </a:prstGeom>
          <a:ln w="38100" cap="flat">
            <a:solidFill>
              <a:srgbClr val="FF5C56"/>
            </a:solidFill>
            <a:prstDash val="solid"/>
            <a:headEnd type="none" w="sm" len="sm"/>
            <a:tailEnd type="none" w="sm" len="sm"/>
          </a:ln>
        </p:spPr>
        <p:txBody>
          <a:bodyPr/>
          <a:lstStyle/>
          <a:p>
            <a:endParaRPr lang="es-ES"/>
          </a:p>
        </p:txBody>
      </p:sp>
      <p:grpSp>
        <p:nvGrpSpPr>
          <p:cNvPr id="43" name="Group 43"/>
          <p:cNvGrpSpPr/>
          <p:nvPr/>
        </p:nvGrpSpPr>
        <p:grpSpPr>
          <a:xfrm>
            <a:off x="8807897" y="5804041"/>
            <a:ext cx="769665" cy="674578"/>
            <a:chOff x="0" y="0"/>
            <a:chExt cx="927370" cy="812800"/>
          </a:xfrm>
        </p:grpSpPr>
        <p:sp>
          <p:nvSpPr>
            <p:cNvPr id="44" name="Freeform 4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45" name="TextBox 45"/>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46" name="Group 46"/>
          <p:cNvGrpSpPr/>
          <p:nvPr/>
        </p:nvGrpSpPr>
        <p:grpSpPr>
          <a:xfrm>
            <a:off x="8832545" y="5832326"/>
            <a:ext cx="705120" cy="618007"/>
            <a:chOff x="0" y="0"/>
            <a:chExt cx="927370" cy="812800"/>
          </a:xfrm>
        </p:grpSpPr>
        <p:sp>
          <p:nvSpPr>
            <p:cNvPr id="47" name="Freeform 4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48" name="TextBox 4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49" name="Freeform 49"/>
          <p:cNvSpPr/>
          <p:nvPr/>
        </p:nvSpPr>
        <p:spPr>
          <a:xfrm>
            <a:off x="7556186" y="6809405"/>
            <a:ext cx="726772" cy="936260"/>
          </a:xfrm>
          <a:custGeom>
            <a:avLst/>
            <a:gdLst/>
            <a:ahLst/>
            <a:cxnLst/>
            <a:rect l="l" t="t" r="r" b="b"/>
            <a:pathLst>
              <a:path w="726772" h="936260">
                <a:moveTo>
                  <a:pt x="0" y="0"/>
                </a:moveTo>
                <a:lnTo>
                  <a:pt x="726772" y="0"/>
                </a:lnTo>
                <a:lnTo>
                  <a:pt x="726772" y="936260"/>
                </a:lnTo>
                <a:lnTo>
                  <a:pt x="0" y="93626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50" name="TextBox 50"/>
          <p:cNvSpPr txBox="1"/>
          <p:nvPr/>
        </p:nvSpPr>
        <p:spPr>
          <a:xfrm>
            <a:off x="8638403" y="4620133"/>
            <a:ext cx="1142067" cy="288226"/>
          </a:xfrm>
          <a:prstGeom prst="rect">
            <a:avLst/>
          </a:prstGeom>
        </p:spPr>
        <p:txBody>
          <a:bodyPr lIns="0" tIns="0" rIns="0" bIns="0" rtlCol="0" anchor="t">
            <a:spAutoFit/>
          </a:bodyPr>
          <a:lstStyle/>
          <a:p>
            <a:pPr algn="ctr">
              <a:lnSpc>
                <a:spcPts val="2117"/>
              </a:lnSpc>
              <a:spcBef>
                <a:spcPct val="0"/>
              </a:spcBef>
            </a:pPr>
            <a:r>
              <a:rPr lang="en-US" sz="2016" b="1">
                <a:solidFill>
                  <a:srgbClr val="FFFFFF"/>
                </a:solidFill>
                <a:latin typeface="Roboto Bold"/>
                <a:ea typeface="Roboto Bold"/>
                <a:cs typeface="Roboto Bold"/>
                <a:sym typeface="Roboto Bold"/>
              </a:rPr>
              <a:t>44,3€/h</a:t>
            </a:r>
          </a:p>
        </p:txBody>
      </p:sp>
      <p:sp>
        <p:nvSpPr>
          <p:cNvPr id="51" name="TextBox 51"/>
          <p:cNvSpPr txBox="1"/>
          <p:nvPr/>
        </p:nvSpPr>
        <p:spPr>
          <a:xfrm>
            <a:off x="8425223" y="5010091"/>
            <a:ext cx="1890338" cy="265175"/>
          </a:xfrm>
          <a:prstGeom prst="rect">
            <a:avLst/>
          </a:prstGeom>
        </p:spPr>
        <p:txBody>
          <a:bodyPr lIns="0" tIns="0" rIns="0" bIns="0" rtlCol="0" anchor="t">
            <a:spAutoFit/>
          </a:bodyPr>
          <a:lstStyle/>
          <a:p>
            <a:pPr algn="ctr">
              <a:lnSpc>
                <a:spcPts val="1905"/>
              </a:lnSpc>
              <a:spcBef>
                <a:spcPct val="0"/>
              </a:spcBef>
            </a:pPr>
            <a:r>
              <a:rPr lang="en-US" sz="1815">
                <a:solidFill>
                  <a:srgbClr val="FFFFFF"/>
                </a:solidFill>
                <a:latin typeface="Roboto"/>
                <a:ea typeface="Roboto"/>
                <a:cs typeface="Roboto"/>
                <a:sym typeface="Roboto"/>
              </a:rPr>
              <a:t>es la tarifa oficial</a:t>
            </a:r>
          </a:p>
        </p:txBody>
      </p:sp>
      <p:sp>
        <p:nvSpPr>
          <p:cNvPr id="52" name="TextBox 52"/>
          <p:cNvSpPr txBox="1"/>
          <p:nvPr/>
        </p:nvSpPr>
        <p:spPr>
          <a:xfrm>
            <a:off x="8633281" y="7163912"/>
            <a:ext cx="1142067" cy="269304"/>
          </a:xfrm>
          <a:prstGeom prst="rect">
            <a:avLst/>
          </a:prstGeom>
        </p:spPr>
        <p:txBody>
          <a:bodyPr lIns="0" tIns="0" rIns="0" bIns="0" rtlCol="0" anchor="t">
            <a:spAutoFit/>
          </a:bodyPr>
          <a:lstStyle/>
          <a:p>
            <a:pPr algn="ctr">
              <a:lnSpc>
                <a:spcPts val="2117"/>
              </a:lnSpc>
              <a:spcBef>
                <a:spcPct val="0"/>
              </a:spcBef>
            </a:pPr>
            <a:r>
              <a:rPr lang="en-US" sz="2016" b="1" dirty="0">
                <a:solidFill>
                  <a:srgbClr val="FFFFFF"/>
                </a:solidFill>
                <a:latin typeface="Roboto Bold"/>
                <a:ea typeface="Roboto Bold"/>
                <a:cs typeface="Roboto Bold"/>
                <a:sym typeface="Roboto Bold"/>
              </a:rPr>
              <a:t>42,9 €/h</a:t>
            </a:r>
          </a:p>
        </p:txBody>
      </p:sp>
      <p:sp>
        <p:nvSpPr>
          <p:cNvPr id="53" name="TextBox 53"/>
          <p:cNvSpPr txBox="1"/>
          <p:nvPr/>
        </p:nvSpPr>
        <p:spPr>
          <a:xfrm>
            <a:off x="8282958" y="7553870"/>
            <a:ext cx="2032603" cy="745419"/>
          </a:xfrm>
          <a:prstGeom prst="rect">
            <a:avLst/>
          </a:prstGeom>
        </p:spPr>
        <p:txBody>
          <a:bodyPr lIns="0" tIns="0" rIns="0" bIns="0" rtlCol="0" anchor="t">
            <a:spAutoFit/>
          </a:bodyPr>
          <a:lstStyle/>
          <a:p>
            <a:pPr algn="ctr">
              <a:lnSpc>
                <a:spcPts val="1905"/>
              </a:lnSpc>
              <a:spcBef>
                <a:spcPct val="0"/>
              </a:spcBef>
            </a:pPr>
            <a:r>
              <a:rPr lang="en-US" sz="1815">
                <a:solidFill>
                  <a:srgbClr val="FFFFFF"/>
                </a:solidFill>
                <a:latin typeface="Roboto"/>
                <a:ea typeface="Roboto"/>
                <a:cs typeface="Roboto"/>
                <a:sym typeface="Roboto"/>
              </a:rPr>
              <a:t>es la tarifa finalmente aplicada</a:t>
            </a:r>
          </a:p>
          <a:p>
            <a:pPr algn="ctr">
              <a:lnSpc>
                <a:spcPts val="1905"/>
              </a:lnSpc>
              <a:spcBef>
                <a:spcPct val="0"/>
              </a:spcBef>
            </a:pPr>
            <a:endParaRPr lang="en-US" sz="1815">
              <a:solidFill>
                <a:srgbClr val="FFFFFF"/>
              </a:solidFill>
              <a:latin typeface="Roboto"/>
              <a:ea typeface="Roboto"/>
              <a:cs typeface="Roboto"/>
              <a:sym typeface="Roboto"/>
            </a:endParaRPr>
          </a:p>
        </p:txBody>
      </p:sp>
      <p:sp>
        <p:nvSpPr>
          <p:cNvPr id="54" name="TextBox 54"/>
          <p:cNvSpPr txBox="1"/>
          <p:nvPr/>
        </p:nvSpPr>
        <p:spPr>
          <a:xfrm>
            <a:off x="8622453" y="6002909"/>
            <a:ext cx="1125303" cy="282129"/>
          </a:xfrm>
          <a:prstGeom prst="rect">
            <a:avLst/>
          </a:prstGeom>
        </p:spPr>
        <p:txBody>
          <a:bodyPr lIns="0" tIns="0" rIns="0" bIns="0" rtlCol="0" anchor="t">
            <a:spAutoFit/>
          </a:bodyPr>
          <a:lstStyle/>
          <a:p>
            <a:pPr algn="ctr">
              <a:lnSpc>
                <a:spcPts val="2198"/>
              </a:lnSpc>
            </a:pPr>
            <a:r>
              <a:rPr lang="en-US" sz="1863" b="1" dirty="0">
                <a:solidFill>
                  <a:srgbClr val="FFFFFF"/>
                </a:solidFill>
                <a:latin typeface="Roboto Bold"/>
                <a:ea typeface="Roboto Bold"/>
                <a:cs typeface="Roboto Bold"/>
                <a:sym typeface="Roboto Bold"/>
              </a:rPr>
              <a:t>-3,1%</a:t>
            </a:r>
          </a:p>
        </p:txBody>
      </p:sp>
      <p:sp>
        <p:nvSpPr>
          <p:cNvPr id="55" name="Freeform 55"/>
          <p:cNvSpPr/>
          <p:nvPr/>
        </p:nvSpPr>
        <p:spPr>
          <a:xfrm>
            <a:off x="11007113" y="4727492"/>
            <a:ext cx="870161" cy="870161"/>
          </a:xfrm>
          <a:custGeom>
            <a:avLst/>
            <a:gdLst/>
            <a:ahLst/>
            <a:cxnLst/>
            <a:rect l="l" t="t" r="r" b="b"/>
            <a:pathLst>
              <a:path w="870161" h="870161">
                <a:moveTo>
                  <a:pt x="0" y="0"/>
                </a:moveTo>
                <a:lnTo>
                  <a:pt x="870161" y="0"/>
                </a:lnTo>
                <a:lnTo>
                  <a:pt x="870161" y="870161"/>
                </a:lnTo>
                <a:lnTo>
                  <a:pt x="0" y="870161"/>
                </a:lnTo>
                <a:lnTo>
                  <a:pt x="0" y="0"/>
                </a:lnTo>
                <a:close/>
              </a:path>
            </a:pathLst>
          </a:custGeom>
          <a:blipFill>
            <a:blip r:embed="rId9"/>
            <a:stretch>
              <a:fillRect/>
            </a:stretch>
          </a:blipFill>
        </p:spPr>
        <p:txBody>
          <a:bodyPr/>
          <a:lstStyle/>
          <a:p>
            <a:endParaRPr lang="es-ES"/>
          </a:p>
        </p:txBody>
      </p:sp>
      <p:sp>
        <p:nvSpPr>
          <p:cNvPr id="56" name="AutoShape 56"/>
          <p:cNvSpPr/>
          <p:nvPr/>
        </p:nvSpPr>
        <p:spPr>
          <a:xfrm>
            <a:off x="12791807" y="5356882"/>
            <a:ext cx="0" cy="539085"/>
          </a:xfrm>
          <a:prstGeom prst="line">
            <a:avLst/>
          </a:prstGeom>
          <a:ln w="38100" cap="flat">
            <a:solidFill>
              <a:srgbClr val="FF5C56"/>
            </a:solidFill>
            <a:prstDash val="solid"/>
            <a:headEnd type="none" w="sm" len="sm"/>
            <a:tailEnd type="none" w="sm" len="sm"/>
          </a:ln>
        </p:spPr>
        <p:txBody>
          <a:bodyPr/>
          <a:lstStyle/>
          <a:p>
            <a:endParaRPr lang="es-ES"/>
          </a:p>
        </p:txBody>
      </p:sp>
      <p:sp>
        <p:nvSpPr>
          <p:cNvPr id="57" name="AutoShape 57"/>
          <p:cNvSpPr/>
          <p:nvPr/>
        </p:nvSpPr>
        <p:spPr>
          <a:xfrm>
            <a:off x="12772598" y="6426084"/>
            <a:ext cx="0" cy="539085"/>
          </a:xfrm>
          <a:prstGeom prst="line">
            <a:avLst/>
          </a:prstGeom>
          <a:ln w="38100" cap="flat">
            <a:solidFill>
              <a:srgbClr val="FF5C56"/>
            </a:solidFill>
            <a:prstDash val="solid"/>
            <a:headEnd type="none" w="sm" len="sm"/>
            <a:tailEnd type="none" w="sm" len="sm"/>
          </a:ln>
        </p:spPr>
        <p:txBody>
          <a:bodyPr/>
          <a:lstStyle/>
          <a:p>
            <a:endParaRPr lang="es-ES"/>
          </a:p>
        </p:txBody>
      </p:sp>
      <p:grpSp>
        <p:nvGrpSpPr>
          <p:cNvPr id="58" name="Group 58"/>
          <p:cNvGrpSpPr/>
          <p:nvPr/>
        </p:nvGrpSpPr>
        <p:grpSpPr>
          <a:xfrm>
            <a:off x="12395390" y="5789609"/>
            <a:ext cx="769665" cy="674578"/>
            <a:chOff x="0" y="0"/>
            <a:chExt cx="927370" cy="812800"/>
          </a:xfrm>
        </p:grpSpPr>
        <p:sp>
          <p:nvSpPr>
            <p:cNvPr id="59" name="Freeform 59"/>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60" name="TextBox 60"/>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61" name="Group 61"/>
          <p:cNvGrpSpPr/>
          <p:nvPr/>
        </p:nvGrpSpPr>
        <p:grpSpPr>
          <a:xfrm>
            <a:off x="12420038" y="5817894"/>
            <a:ext cx="705120" cy="618007"/>
            <a:chOff x="0" y="0"/>
            <a:chExt cx="927370" cy="812800"/>
          </a:xfrm>
        </p:grpSpPr>
        <p:sp>
          <p:nvSpPr>
            <p:cNvPr id="62" name="Freeform 62"/>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63" name="TextBox 63"/>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64" name="Freeform 64"/>
          <p:cNvSpPr/>
          <p:nvPr/>
        </p:nvSpPr>
        <p:spPr>
          <a:xfrm>
            <a:off x="11143679" y="6794973"/>
            <a:ext cx="726772" cy="936260"/>
          </a:xfrm>
          <a:custGeom>
            <a:avLst/>
            <a:gdLst/>
            <a:ahLst/>
            <a:cxnLst/>
            <a:rect l="l" t="t" r="r" b="b"/>
            <a:pathLst>
              <a:path w="726772" h="936260">
                <a:moveTo>
                  <a:pt x="0" y="0"/>
                </a:moveTo>
                <a:lnTo>
                  <a:pt x="726772" y="0"/>
                </a:lnTo>
                <a:lnTo>
                  <a:pt x="726772" y="936260"/>
                </a:lnTo>
                <a:lnTo>
                  <a:pt x="0" y="93626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65" name="TextBox 65"/>
          <p:cNvSpPr txBox="1"/>
          <p:nvPr/>
        </p:nvSpPr>
        <p:spPr>
          <a:xfrm>
            <a:off x="12225897" y="4605701"/>
            <a:ext cx="1142067" cy="288226"/>
          </a:xfrm>
          <a:prstGeom prst="rect">
            <a:avLst/>
          </a:prstGeom>
        </p:spPr>
        <p:txBody>
          <a:bodyPr lIns="0" tIns="0" rIns="0" bIns="0" rtlCol="0" anchor="t">
            <a:spAutoFit/>
          </a:bodyPr>
          <a:lstStyle/>
          <a:p>
            <a:pPr algn="ctr">
              <a:lnSpc>
                <a:spcPts val="2117"/>
              </a:lnSpc>
              <a:spcBef>
                <a:spcPct val="0"/>
              </a:spcBef>
            </a:pPr>
            <a:r>
              <a:rPr lang="en-US" sz="2016" b="1">
                <a:solidFill>
                  <a:srgbClr val="FFFFFF"/>
                </a:solidFill>
                <a:latin typeface="Roboto Bold"/>
                <a:ea typeface="Roboto Bold"/>
                <a:cs typeface="Roboto Bold"/>
                <a:sym typeface="Roboto Bold"/>
              </a:rPr>
              <a:t>43,6€/h</a:t>
            </a:r>
          </a:p>
        </p:txBody>
      </p:sp>
      <p:sp>
        <p:nvSpPr>
          <p:cNvPr id="66" name="TextBox 66"/>
          <p:cNvSpPr txBox="1"/>
          <p:nvPr/>
        </p:nvSpPr>
        <p:spPr>
          <a:xfrm>
            <a:off x="12012716" y="4995659"/>
            <a:ext cx="1890338" cy="265175"/>
          </a:xfrm>
          <a:prstGeom prst="rect">
            <a:avLst/>
          </a:prstGeom>
        </p:spPr>
        <p:txBody>
          <a:bodyPr lIns="0" tIns="0" rIns="0" bIns="0" rtlCol="0" anchor="t">
            <a:spAutoFit/>
          </a:bodyPr>
          <a:lstStyle/>
          <a:p>
            <a:pPr algn="ctr">
              <a:lnSpc>
                <a:spcPts val="1905"/>
              </a:lnSpc>
              <a:spcBef>
                <a:spcPct val="0"/>
              </a:spcBef>
            </a:pPr>
            <a:r>
              <a:rPr lang="en-US" sz="1815">
                <a:solidFill>
                  <a:srgbClr val="FFFFFF"/>
                </a:solidFill>
                <a:latin typeface="Roboto"/>
                <a:ea typeface="Roboto"/>
                <a:cs typeface="Roboto"/>
                <a:sym typeface="Roboto"/>
              </a:rPr>
              <a:t>es la tarifa oficial</a:t>
            </a:r>
          </a:p>
        </p:txBody>
      </p:sp>
      <p:sp>
        <p:nvSpPr>
          <p:cNvPr id="67" name="TextBox 67"/>
          <p:cNvSpPr txBox="1"/>
          <p:nvPr/>
        </p:nvSpPr>
        <p:spPr>
          <a:xfrm>
            <a:off x="12220774" y="7149480"/>
            <a:ext cx="1142067" cy="288226"/>
          </a:xfrm>
          <a:prstGeom prst="rect">
            <a:avLst/>
          </a:prstGeom>
        </p:spPr>
        <p:txBody>
          <a:bodyPr lIns="0" tIns="0" rIns="0" bIns="0" rtlCol="0" anchor="t">
            <a:spAutoFit/>
          </a:bodyPr>
          <a:lstStyle/>
          <a:p>
            <a:pPr algn="ctr">
              <a:lnSpc>
                <a:spcPts val="2117"/>
              </a:lnSpc>
              <a:spcBef>
                <a:spcPct val="0"/>
              </a:spcBef>
            </a:pPr>
            <a:r>
              <a:rPr lang="en-US" sz="2016" b="1">
                <a:solidFill>
                  <a:srgbClr val="FFFFFF"/>
                </a:solidFill>
                <a:latin typeface="Roboto Bold"/>
                <a:ea typeface="Roboto Bold"/>
                <a:cs typeface="Roboto Bold"/>
                <a:sym typeface="Roboto Bold"/>
              </a:rPr>
              <a:t>38,8 €/h</a:t>
            </a:r>
          </a:p>
        </p:txBody>
      </p:sp>
      <p:sp>
        <p:nvSpPr>
          <p:cNvPr id="68" name="TextBox 68"/>
          <p:cNvSpPr txBox="1"/>
          <p:nvPr/>
        </p:nvSpPr>
        <p:spPr>
          <a:xfrm>
            <a:off x="11870451" y="7539438"/>
            <a:ext cx="2032603" cy="745419"/>
          </a:xfrm>
          <a:prstGeom prst="rect">
            <a:avLst/>
          </a:prstGeom>
        </p:spPr>
        <p:txBody>
          <a:bodyPr lIns="0" tIns="0" rIns="0" bIns="0" rtlCol="0" anchor="t">
            <a:spAutoFit/>
          </a:bodyPr>
          <a:lstStyle/>
          <a:p>
            <a:pPr algn="ctr">
              <a:lnSpc>
                <a:spcPts val="1905"/>
              </a:lnSpc>
              <a:spcBef>
                <a:spcPct val="0"/>
              </a:spcBef>
            </a:pPr>
            <a:r>
              <a:rPr lang="en-US" sz="1815">
                <a:solidFill>
                  <a:srgbClr val="FFFFFF"/>
                </a:solidFill>
                <a:latin typeface="Roboto"/>
                <a:ea typeface="Roboto"/>
                <a:cs typeface="Roboto"/>
                <a:sym typeface="Roboto"/>
              </a:rPr>
              <a:t>es la tarifa finalmente aplicada</a:t>
            </a:r>
          </a:p>
          <a:p>
            <a:pPr algn="ctr">
              <a:lnSpc>
                <a:spcPts val="1905"/>
              </a:lnSpc>
              <a:spcBef>
                <a:spcPct val="0"/>
              </a:spcBef>
            </a:pPr>
            <a:endParaRPr lang="en-US" sz="1815">
              <a:solidFill>
                <a:srgbClr val="FFFFFF"/>
              </a:solidFill>
              <a:latin typeface="Roboto"/>
              <a:ea typeface="Roboto"/>
              <a:cs typeface="Roboto"/>
              <a:sym typeface="Roboto"/>
            </a:endParaRPr>
          </a:p>
        </p:txBody>
      </p:sp>
      <p:sp>
        <p:nvSpPr>
          <p:cNvPr id="69" name="TextBox 69"/>
          <p:cNvSpPr txBox="1"/>
          <p:nvPr/>
        </p:nvSpPr>
        <p:spPr>
          <a:xfrm>
            <a:off x="12209946" y="5988477"/>
            <a:ext cx="1125303" cy="276842"/>
          </a:xfrm>
          <a:prstGeom prst="rect">
            <a:avLst/>
          </a:prstGeom>
        </p:spPr>
        <p:txBody>
          <a:bodyPr lIns="0" tIns="0" rIns="0" bIns="0" rtlCol="0" anchor="t">
            <a:spAutoFit/>
          </a:bodyPr>
          <a:lstStyle/>
          <a:p>
            <a:pPr algn="ctr">
              <a:lnSpc>
                <a:spcPts val="2198"/>
              </a:lnSpc>
            </a:pPr>
            <a:r>
              <a:rPr lang="en-US" sz="1863" b="1">
                <a:solidFill>
                  <a:srgbClr val="FFFFFF"/>
                </a:solidFill>
                <a:latin typeface="Roboto Bold"/>
                <a:ea typeface="Roboto Bold"/>
                <a:cs typeface="Roboto Bold"/>
                <a:sym typeface="Roboto Bold"/>
              </a:rPr>
              <a:t>-11%</a:t>
            </a:r>
          </a:p>
        </p:txBody>
      </p:sp>
      <p:sp>
        <p:nvSpPr>
          <p:cNvPr id="70" name="Freeform 70"/>
          <p:cNvSpPr/>
          <p:nvPr/>
        </p:nvSpPr>
        <p:spPr>
          <a:xfrm>
            <a:off x="14731729" y="4722877"/>
            <a:ext cx="870161" cy="870161"/>
          </a:xfrm>
          <a:custGeom>
            <a:avLst/>
            <a:gdLst/>
            <a:ahLst/>
            <a:cxnLst/>
            <a:rect l="l" t="t" r="r" b="b"/>
            <a:pathLst>
              <a:path w="870161" h="870161">
                <a:moveTo>
                  <a:pt x="0" y="0"/>
                </a:moveTo>
                <a:lnTo>
                  <a:pt x="870161" y="0"/>
                </a:lnTo>
                <a:lnTo>
                  <a:pt x="870161" y="870161"/>
                </a:lnTo>
                <a:lnTo>
                  <a:pt x="0" y="870161"/>
                </a:lnTo>
                <a:lnTo>
                  <a:pt x="0" y="0"/>
                </a:lnTo>
                <a:close/>
              </a:path>
            </a:pathLst>
          </a:custGeom>
          <a:blipFill>
            <a:blip r:embed="rId9"/>
            <a:stretch>
              <a:fillRect/>
            </a:stretch>
          </a:blipFill>
        </p:spPr>
        <p:txBody>
          <a:bodyPr/>
          <a:lstStyle/>
          <a:p>
            <a:endParaRPr lang="es-ES"/>
          </a:p>
        </p:txBody>
      </p:sp>
      <p:sp>
        <p:nvSpPr>
          <p:cNvPr id="71" name="AutoShape 71"/>
          <p:cNvSpPr/>
          <p:nvPr/>
        </p:nvSpPr>
        <p:spPr>
          <a:xfrm>
            <a:off x="16516424" y="5352267"/>
            <a:ext cx="0" cy="539085"/>
          </a:xfrm>
          <a:prstGeom prst="line">
            <a:avLst/>
          </a:prstGeom>
          <a:ln w="38100" cap="flat">
            <a:solidFill>
              <a:srgbClr val="FF5C56"/>
            </a:solidFill>
            <a:prstDash val="solid"/>
            <a:headEnd type="none" w="sm" len="sm"/>
            <a:tailEnd type="none" w="sm" len="sm"/>
          </a:ln>
        </p:spPr>
        <p:txBody>
          <a:bodyPr/>
          <a:lstStyle/>
          <a:p>
            <a:endParaRPr lang="es-ES"/>
          </a:p>
        </p:txBody>
      </p:sp>
      <p:sp>
        <p:nvSpPr>
          <p:cNvPr id="72" name="AutoShape 72"/>
          <p:cNvSpPr/>
          <p:nvPr/>
        </p:nvSpPr>
        <p:spPr>
          <a:xfrm>
            <a:off x="16497214" y="6421469"/>
            <a:ext cx="0" cy="539085"/>
          </a:xfrm>
          <a:prstGeom prst="line">
            <a:avLst/>
          </a:prstGeom>
          <a:ln w="38100" cap="flat">
            <a:solidFill>
              <a:srgbClr val="FF5C56"/>
            </a:solidFill>
            <a:prstDash val="solid"/>
            <a:headEnd type="none" w="sm" len="sm"/>
            <a:tailEnd type="none" w="sm" len="sm"/>
          </a:ln>
        </p:spPr>
        <p:txBody>
          <a:bodyPr/>
          <a:lstStyle/>
          <a:p>
            <a:endParaRPr lang="es-ES"/>
          </a:p>
        </p:txBody>
      </p:sp>
      <p:grpSp>
        <p:nvGrpSpPr>
          <p:cNvPr id="73" name="Group 73"/>
          <p:cNvGrpSpPr/>
          <p:nvPr/>
        </p:nvGrpSpPr>
        <p:grpSpPr>
          <a:xfrm>
            <a:off x="16120006" y="5784994"/>
            <a:ext cx="769665" cy="674578"/>
            <a:chOff x="0" y="0"/>
            <a:chExt cx="927370" cy="812800"/>
          </a:xfrm>
        </p:grpSpPr>
        <p:sp>
          <p:nvSpPr>
            <p:cNvPr id="74" name="Freeform 74"/>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D8D8D8"/>
            </a:solidFill>
          </p:spPr>
          <p:txBody>
            <a:bodyPr/>
            <a:lstStyle/>
            <a:p>
              <a:endParaRPr lang="es-ES"/>
            </a:p>
          </p:txBody>
        </p:sp>
        <p:sp>
          <p:nvSpPr>
            <p:cNvPr id="75" name="TextBox 75"/>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grpSp>
        <p:nvGrpSpPr>
          <p:cNvPr id="76" name="Group 76"/>
          <p:cNvGrpSpPr/>
          <p:nvPr/>
        </p:nvGrpSpPr>
        <p:grpSpPr>
          <a:xfrm>
            <a:off x="16144654" y="5813279"/>
            <a:ext cx="705120" cy="618007"/>
            <a:chOff x="0" y="0"/>
            <a:chExt cx="927370" cy="812800"/>
          </a:xfrm>
        </p:grpSpPr>
        <p:sp>
          <p:nvSpPr>
            <p:cNvPr id="77" name="Freeform 77"/>
            <p:cNvSpPr/>
            <p:nvPr/>
          </p:nvSpPr>
          <p:spPr>
            <a:xfrm>
              <a:off x="0" y="0"/>
              <a:ext cx="927370" cy="812800"/>
            </a:xfrm>
            <a:custGeom>
              <a:avLst/>
              <a:gdLst/>
              <a:ahLst/>
              <a:cxnLst/>
              <a:rect l="l" t="t" r="r" b="b"/>
              <a:pathLst>
                <a:path w="927370" h="812800">
                  <a:moveTo>
                    <a:pt x="463685" y="0"/>
                  </a:moveTo>
                  <a:cubicBezTo>
                    <a:pt x="207599" y="0"/>
                    <a:pt x="0" y="181951"/>
                    <a:pt x="0" y="406400"/>
                  </a:cubicBezTo>
                  <a:cubicBezTo>
                    <a:pt x="0" y="630849"/>
                    <a:pt x="207599" y="812800"/>
                    <a:pt x="463685" y="812800"/>
                  </a:cubicBezTo>
                  <a:cubicBezTo>
                    <a:pt x="719771" y="812800"/>
                    <a:pt x="927370" y="630849"/>
                    <a:pt x="927370" y="406400"/>
                  </a:cubicBezTo>
                  <a:cubicBezTo>
                    <a:pt x="927370" y="181951"/>
                    <a:pt x="719771" y="0"/>
                    <a:pt x="463685" y="0"/>
                  </a:cubicBezTo>
                  <a:close/>
                </a:path>
              </a:pathLst>
            </a:custGeom>
            <a:solidFill>
              <a:srgbClr val="E12E2B"/>
            </a:solidFill>
          </p:spPr>
          <p:txBody>
            <a:bodyPr/>
            <a:lstStyle/>
            <a:p>
              <a:endParaRPr lang="es-ES"/>
            </a:p>
          </p:txBody>
        </p:sp>
        <p:sp>
          <p:nvSpPr>
            <p:cNvPr id="78" name="TextBox 78"/>
            <p:cNvSpPr txBox="1"/>
            <p:nvPr/>
          </p:nvSpPr>
          <p:spPr>
            <a:xfrm>
              <a:off x="86941" y="85725"/>
              <a:ext cx="753488" cy="650875"/>
            </a:xfrm>
            <a:prstGeom prst="rect">
              <a:avLst/>
            </a:prstGeom>
          </p:spPr>
          <p:txBody>
            <a:bodyPr lIns="63500" tIns="63500" rIns="63500" bIns="63500" rtlCol="0" anchor="ctr"/>
            <a:lstStyle/>
            <a:p>
              <a:pPr algn="ctr">
                <a:lnSpc>
                  <a:spcPts val="1405"/>
                </a:lnSpc>
              </a:pPr>
              <a:endParaRPr/>
            </a:p>
          </p:txBody>
        </p:sp>
      </p:grpSp>
      <p:sp>
        <p:nvSpPr>
          <p:cNvPr id="79" name="Freeform 79"/>
          <p:cNvSpPr/>
          <p:nvPr/>
        </p:nvSpPr>
        <p:spPr>
          <a:xfrm>
            <a:off x="14868296" y="6790358"/>
            <a:ext cx="726772" cy="936260"/>
          </a:xfrm>
          <a:custGeom>
            <a:avLst/>
            <a:gdLst/>
            <a:ahLst/>
            <a:cxnLst/>
            <a:rect l="l" t="t" r="r" b="b"/>
            <a:pathLst>
              <a:path w="726772" h="936260">
                <a:moveTo>
                  <a:pt x="0" y="0"/>
                </a:moveTo>
                <a:lnTo>
                  <a:pt x="726772" y="0"/>
                </a:lnTo>
                <a:lnTo>
                  <a:pt x="726772" y="936260"/>
                </a:lnTo>
                <a:lnTo>
                  <a:pt x="0" y="93626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80" name="TextBox 80"/>
          <p:cNvSpPr txBox="1"/>
          <p:nvPr/>
        </p:nvSpPr>
        <p:spPr>
          <a:xfrm>
            <a:off x="15950513" y="4601086"/>
            <a:ext cx="1142067" cy="288226"/>
          </a:xfrm>
          <a:prstGeom prst="rect">
            <a:avLst/>
          </a:prstGeom>
        </p:spPr>
        <p:txBody>
          <a:bodyPr lIns="0" tIns="0" rIns="0" bIns="0" rtlCol="0" anchor="t">
            <a:spAutoFit/>
          </a:bodyPr>
          <a:lstStyle/>
          <a:p>
            <a:pPr algn="ctr">
              <a:lnSpc>
                <a:spcPts val="2117"/>
              </a:lnSpc>
              <a:spcBef>
                <a:spcPct val="0"/>
              </a:spcBef>
            </a:pPr>
            <a:r>
              <a:rPr lang="en-US" sz="2016" b="1">
                <a:solidFill>
                  <a:srgbClr val="FFFFFF"/>
                </a:solidFill>
                <a:latin typeface="Roboto Bold"/>
                <a:ea typeface="Roboto Bold"/>
                <a:cs typeface="Roboto Bold"/>
                <a:sym typeface="Roboto Bold"/>
              </a:rPr>
              <a:t>49€/h</a:t>
            </a:r>
          </a:p>
        </p:txBody>
      </p:sp>
      <p:sp>
        <p:nvSpPr>
          <p:cNvPr id="81" name="TextBox 81"/>
          <p:cNvSpPr txBox="1"/>
          <p:nvPr/>
        </p:nvSpPr>
        <p:spPr>
          <a:xfrm>
            <a:off x="15737333" y="4991044"/>
            <a:ext cx="1890338" cy="265175"/>
          </a:xfrm>
          <a:prstGeom prst="rect">
            <a:avLst/>
          </a:prstGeom>
        </p:spPr>
        <p:txBody>
          <a:bodyPr lIns="0" tIns="0" rIns="0" bIns="0" rtlCol="0" anchor="t">
            <a:spAutoFit/>
          </a:bodyPr>
          <a:lstStyle/>
          <a:p>
            <a:pPr algn="ctr">
              <a:lnSpc>
                <a:spcPts val="1905"/>
              </a:lnSpc>
              <a:spcBef>
                <a:spcPct val="0"/>
              </a:spcBef>
            </a:pPr>
            <a:r>
              <a:rPr lang="en-US" sz="1815">
                <a:solidFill>
                  <a:srgbClr val="FFFFFF"/>
                </a:solidFill>
                <a:latin typeface="Roboto"/>
                <a:ea typeface="Roboto"/>
                <a:cs typeface="Roboto"/>
                <a:sym typeface="Roboto"/>
              </a:rPr>
              <a:t>es la tarifa oficial</a:t>
            </a:r>
          </a:p>
        </p:txBody>
      </p:sp>
      <p:sp>
        <p:nvSpPr>
          <p:cNvPr id="82" name="TextBox 82"/>
          <p:cNvSpPr txBox="1"/>
          <p:nvPr/>
        </p:nvSpPr>
        <p:spPr>
          <a:xfrm>
            <a:off x="15945390" y="7144865"/>
            <a:ext cx="1142067" cy="288226"/>
          </a:xfrm>
          <a:prstGeom prst="rect">
            <a:avLst/>
          </a:prstGeom>
        </p:spPr>
        <p:txBody>
          <a:bodyPr lIns="0" tIns="0" rIns="0" bIns="0" rtlCol="0" anchor="t">
            <a:spAutoFit/>
          </a:bodyPr>
          <a:lstStyle/>
          <a:p>
            <a:pPr algn="ctr">
              <a:lnSpc>
                <a:spcPts val="2117"/>
              </a:lnSpc>
              <a:spcBef>
                <a:spcPct val="0"/>
              </a:spcBef>
            </a:pPr>
            <a:r>
              <a:rPr lang="en-US" sz="2016" b="1">
                <a:solidFill>
                  <a:srgbClr val="FFFFFF"/>
                </a:solidFill>
                <a:latin typeface="Roboto Bold"/>
                <a:ea typeface="Roboto Bold"/>
                <a:cs typeface="Roboto Bold"/>
                <a:sym typeface="Roboto Bold"/>
              </a:rPr>
              <a:t>48,1 €/h</a:t>
            </a:r>
          </a:p>
        </p:txBody>
      </p:sp>
      <p:sp>
        <p:nvSpPr>
          <p:cNvPr id="83" name="TextBox 83"/>
          <p:cNvSpPr txBox="1"/>
          <p:nvPr/>
        </p:nvSpPr>
        <p:spPr>
          <a:xfrm>
            <a:off x="15595068" y="7534823"/>
            <a:ext cx="2032603" cy="745419"/>
          </a:xfrm>
          <a:prstGeom prst="rect">
            <a:avLst/>
          </a:prstGeom>
        </p:spPr>
        <p:txBody>
          <a:bodyPr lIns="0" tIns="0" rIns="0" bIns="0" rtlCol="0" anchor="t">
            <a:spAutoFit/>
          </a:bodyPr>
          <a:lstStyle/>
          <a:p>
            <a:pPr algn="ctr">
              <a:lnSpc>
                <a:spcPts val="1905"/>
              </a:lnSpc>
              <a:spcBef>
                <a:spcPct val="0"/>
              </a:spcBef>
            </a:pPr>
            <a:r>
              <a:rPr lang="en-US" sz="1815">
                <a:solidFill>
                  <a:srgbClr val="FFFFFF"/>
                </a:solidFill>
                <a:latin typeface="Roboto"/>
                <a:ea typeface="Roboto"/>
                <a:cs typeface="Roboto"/>
                <a:sym typeface="Roboto"/>
              </a:rPr>
              <a:t>es la tarifa finalmente aplicada</a:t>
            </a:r>
          </a:p>
          <a:p>
            <a:pPr algn="ctr">
              <a:lnSpc>
                <a:spcPts val="1905"/>
              </a:lnSpc>
              <a:spcBef>
                <a:spcPct val="0"/>
              </a:spcBef>
            </a:pPr>
            <a:endParaRPr lang="en-US" sz="1815">
              <a:solidFill>
                <a:srgbClr val="FFFFFF"/>
              </a:solidFill>
              <a:latin typeface="Roboto"/>
              <a:ea typeface="Roboto"/>
              <a:cs typeface="Roboto"/>
              <a:sym typeface="Roboto"/>
            </a:endParaRPr>
          </a:p>
        </p:txBody>
      </p:sp>
      <p:sp>
        <p:nvSpPr>
          <p:cNvPr id="84" name="TextBox 84"/>
          <p:cNvSpPr txBox="1"/>
          <p:nvPr/>
        </p:nvSpPr>
        <p:spPr>
          <a:xfrm>
            <a:off x="15934563" y="5983862"/>
            <a:ext cx="1125303" cy="276916"/>
          </a:xfrm>
          <a:prstGeom prst="rect">
            <a:avLst/>
          </a:prstGeom>
        </p:spPr>
        <p:txBody>
          <a:bodyPr lIns="0" tIns="0" rIns="0" bIns="0" rtlCol="0" anchor="t">
            <a:spAutoFit/>
          </a:bodyPr>
          <a:lstStyle/>
          <a:p>
            <a:pPr algn="ctr">
              <a:lnSpc>
                <a:spcPts val="2198"/>
              </a:lnSpc>
            </a:pPr>
            <a:r>
              <a:rPr lang="en-US" sz="1863" b="1">
                <a:solidFill>
                  <a:srgbClr val="FFFFFF"/>
                </a:solidFill>
                <a:latin typeface="Roboto Bold"/>
                <a:ea typeface="Roboto Bold"/>
                <a:cs typeface="Roboto Bold"/>
                <a:sym typeface="Roboto Bold"/>
              </a:rPr>
              <a:t>-1,8%</a:t>
            </a:r>
          </a:p>
        </p:txBody>
      </p:sp>
      <p:sp>
        <p:nvSpPr>
          <p:cNvPr id="85" name="TextBox 85"/>
          <p:cNvSpPr txBox="1"/>
          <p:nvPr/>
        </p:nvSpPr>
        <p:spPr>
          <a:xfrm>
            <a:off x="1605156" y="3723125"/>
            <a:ext cx="1641316" cy="294953"/>
          </a:xfrm>
          <a:prstGeom prst="rect">
            <a:avLst/>
          </a:prstGeom>
        </p:spPr>
        <p:txBody>
          <a:bodyPr lIns="0" tIns="0" rIns="0" bIns="0" rtlCol="0" anchor="t">
            <a:spAutoFit/>
          </a:bodyPr>
          <a:lstStyle/>
          <a:p>
            <a:pPr algn="ctr">
              <a:lnSpc>
                <a:spcPts val="2340"/>
              </a:lnSpc>
              <a:spcBef>
                <a:spcPct val="0"/>
              </a:spcBef>
            </a:pPr>
            <a:r>
              <a:rPr lang="en-US" sz="2229" b="1" dirty="0">
                <a:solidFill>
                  <a:srgbClr val="FFFFFF"/>
                </a:solidFill>
                <a:highlight>
                  <a:srgbClr val="000000"/>
                </a:highlight>
                <a:latin typeface="Roboto Bold"/>
                <a:ea typeface="Roboto Bold"/>
                <a:cs typeface="Roboto Bold"/>
                <a:sym typeface="Roboto Bold"/>
              </a:rPr>
              <a:t>RED OFICIAL</a:t>
            </a:r>
          </a:p>
        </p:txBody>
      </p:sp>
      <p:sp>
        <p:nvSpPr>
          <p:cNvPr id="86" name="TextBox 86"/>
          <p:cNvSpPr txBox="1"/>
          <p:nvPr/>
        </p:nvSpPr>
        <p:spPr>
          <a:xfrm>
            <a:off x="4348497" y="3542150"/>
            <a:ext cx="2872820" cy="589905"/>
          </a:xfrm>
          <a:prstGeom prst="rect">
            <a:avLst/>
          </a:prstGeom>
        </p:spPr>
        <p:txBody>
          <a:bodyPr lIns="0" tIns="0" rIns="0" bIns="0" rtlCol="0" anchor="t">
            <a:spAutoFit/>
          </a:bodyPr>
          <a:lstStyle/>
          <a:p>
            <a:pPr algn="ctr">
              <a:lnSpc>
                <a:spcPts val="2340"/>
              </a:lnSpc>
              <a:spcBef>
                <a:spcPct val="0"/>
              </a:spcBef>
            </a:pPr>
            <a:r>
              <a:rPr lang="en-US" sz="2229" b="1" dirty="0">
                <a:solidFill>
                  <a:srgbClr val="FFFFFF"/>
                </a:solidFill>
                <a:highlight>
                  <a:srgbClr val="000000"/>
                </a:highlight>
                <a:latin typeface="Roboto Bold"/>
                <a:ea typeface="Roboto Bold"/>
                <a:cs typeface="Roboto Bold"/>
                <a:sym typeface="Roboto Bold"/>
              </a:rPr>
              <a:t>Taller Mecánico NO Red</a:t>
            </a:r>
          </a:p>
        </p:txBody>
      </p:sp>
      <p:sp>
        <p:nvSpPr>
          <p:cNvPr id="87" name="TextBox 87"/>
          <p:cNvSpPr txBox="1"/>
          <p:nvPr/>
        </p:nvSpPr>
        <p:spPr>
          <a:xfrm>
            <a:off x="7888501" y="3620256"/>
            <a:ext cx="2510998" cy="589905"/>
          </a:xfrm>
          <a:prstGeom prst="rect">
            <a:avLst/>
          </a:prstGeom>
        </p:spPr>
        <p:txBody>
          <a:bodyPr lIns="0" tIns="0" rIns="0" bIns="0" rtlCol="0" anchor="t">
            <a:spAutoFit/>
          </a:bodyPr>
          <a:lstStyle/>
          <a:p>
            <a:pPr algn="ctr">
              <a:lnSpc>
                <a:spcPts val="2340"/>
              </a:lnSpc>
              <a:spcBef>
                <a:spcPct val="0"/>
              </a:spcBef>
            </a:pPr>
            <a:r>
              <a:rPr lang="en-US" sz="2229" b="1" dirty="0">
                <a:solidFill>
                  <a:srgbClr val="FFFFFF"/>
                </a:solidFill>
                <a:highlight>
                  <a:srgbClr val="000000"/>
                </a:highlight>
                <a:latin typeface="Roboto Bold"/>
                <a:ea typeface="Roboto Bold"/>
                <a:cs typeface="Roboto Bold"/>
                <a:sym typeface="Roboto Bold"/>
              </a:rPr>
              <a:t>Taller Mecánico RED</a:t>
            </a:r>
          </a:p>
        </p:txBody>
      </p:sp>
      <p:sp>
        <p:nvSpPr>
          <p:cNvPr id="88" name="TextBox 88"/>
          <p:cNvSpPr txBox="1"/>
          <p:nvPr/>
        </p:nvSpPr>
        <p:spPr>
          <a:xfrm>
            <a:off x="11442193" y="3620256"/>
            <a:ext cx="2505752" cy="589905"/>
          </a:xfrm>
          <a:prstGeom prst="rect">
            <a:avLst/>
          </a:prstGeom>
        </p:spPr>
        <p:txBody>
          <a:bodyPr lIns="0" tIns="0" rIns="0" bIns="0" rtlCol="0" anchor="t">
            <a:spAutoFit/>
          </a:bodyPr>
          <a:lstStyle/>
          <a:p>
            <a:pPr algn="ctr">
              <a:lnSpc>
                <a:spcPts val="2340"/>
              </a:lnSpc>
              <a:spcBef>
                <a:spcPct val="0"/>
              </a:spcBef>
            </a:pPr>
            <a:r>
              <a:rPr lang="en-US" sz="2229" b="1" dirty="0">
                <a:solidFill>
                  <a:srgbClr val="FFFFFF"/>
                </a:solidFill>
                <a:highlight>
                  <a:srgbClr val="000000"/>
                </a:highlight>
                <a:latin typeface="Roboto Bold"/>
                <a:ea typeface="Roboto Bold"/>
                <a:cs typeface="Roboto Bold"/>
                <a:sym typeface="Roboto Bold"/>
              </a:rPr>
              <a:t>Taller de Chapa y Pintura</a:t>
            </a:r>
          </a:p>
        </p:txBody>
      </p:sp>
      <p:sp>
        <p:nvSpPr>
          <p:cNvPr id="89" name="TextBox 89"/>
          <p:cNvSpPr txBox="1"/>
          <p:nvPr/>
        </p:nvSpPr>
        <p:spPr>
          <a:xfrm>
            <a:off x="15378460" y="3542150"/>
            <a:ext cx="2237508" cy="589905"/>
          </a:xfrm>
          <a:prstGeom prst="rect">
            <a:avLst/>
          </a:prstGeom>
        </p:spPr>
        <p:txBody>
          <a:bodyPr lIns="0" tIns="0" rIns="0" bIns="0" rtlCol="0" anchor="t">
            <a:spAutoFit/>
          </a:bodyPr>
          <a:lstStyle/>
          <a:p>
            <a:pPr algn="ctr">
              <a:lnSpc>
                <a:spcPts val="2340"/>
              </a:lnSpc>
              <a:spcBef>
                <a:spcPct val="0"/>
              </a:spcBef>
            </a:pPr>
            <a:r>
              <a:rPr lang="en-US" sz="2229" b="1" dirty="0">
                <a:solidFill>
                  <a:srgbClr val="FFFFFF"/>
                </a:solidFill>
                <a:highlight>
                  <a:srgbClr val="000000"/>
                </a:highlight>
                <a:latin typeface="Roboto Bold"/>
                <a:ea typeface="Roboto Bold"/>
                <a:cs typeface="Roboto Bold"/>
                <a:sym typeface="Roboto Bold"/>
              </a:rPr>
              <a:t>Nueva </a:t>
            </a:r>
            <a:r>
              <a:rPr lang="en-US" sz="2229" b="1" dirty="0" err="1">
                <a:solidFill>
                  <a:srgbClr val="FFFFFF"/>
                </a:solidFill>
                <a:highlight>
                  <a:srgbClr val="000000"/>
                </a:highlight>
                <a:latin typeface="Roboto Bold"/>
                <a:ea typeface="Roboto Bold"/>
                <a:cs typeface="Roboto Bold"/>
                <a:sym typeface="Roboto Bold"/>
              </a:rPr>
              <a:t>Distribución</a:t>
            </a:r>
            <a:endParaRPr lang="en-US" sz="2229" b="1" dirty="0">
              <a:solidFill>
                <a:srgbClr val="FFFFFF"/>
              </a:solidFill>
              <a:highlight>
                <a:srgbClr val="000000"/>
              </a:highlight>
              <a:latin typeface="Roboto Bold"/>
              <a:ea typeface="Roboto Bold"/>
              <a:cs typeface="Roboto Bold"/>
              <a:sym typeface="Roboto Bold"/>
            </a:endParaRPr>
          </a:p>
        </p:txBody>
      </p:sp>
      <p:sp>
        <p:nvSpPr>
          <p:cNvPr id="90" name="Freeform 90"/>
          <p:cNvSpPr/>
          <p:nvPr/>
        </p:nvSpPr>
        <p:spPr>
          <a:xfrm>
            <a:off x="1756346" y="8965724"/>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91" name="TextBox 91"/>
          <p:cNvSpPr txBox="1"/>
          <p:nvPr/>
        </p:nvSpPr>
        <p:spPr>
          <a:xfrm>
            <a:off x="2150002" y="8918099"/>
            <a:ext cx="14834437"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La mano de obra oficial de la Red Oficial es de 70,9€ frente a los 64,0€ que es la que finalmente se aplica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9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2"/>
                                        </p:tgtEl>
                                      </p:cBhvr>
                                    </p:cmd>
                                  </p:childTnLst>
                                </p:cTn>
                              </p:par>
                            </p:childTnLst>
                          </p:cTn>
                        </p:par>
                      </p:childTnLst>
                    </p:cTn>
                  </p:par>
                </p:childTnLst>
              </p:cTn>
              <p:nextCondLst>
                <p:cond evt="onClick" delay="0">
                  <p:tgtEl>
                    <p:spTgt spid="92"/>
                  </p:tgtEl>
                </p:cond>
              </p:nextCondLst>
            </p:seq>
            <p:video>
              <p:cMediaNode vol="80000">
                <p:cTn id="12" repeatCount="indefinite" fill="hold" display="0">
                  <p:stCondLst>
                    <p:cond delay="indefinite"/>
                  </p:stCondLst>
                </p:cTn>
                <p:tgtEl>
                  <p:spTgt spid="92"/>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28" name="Diseño sin título (15)">
            <a:hlinkClick r:id="" action="ppaction://media"/>
            <a:extLst>
              <a:ext uri="{FF2B5EF4-FFF2-40B4-BE49-F238E27FC236}">
                <a16:creationId xmlns:a16="http://schemas.microsoft.com/office/drawing/2014/main" id="{081FEE04-093D-3CF1-3698-9542B327F2B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04523"/>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grpSp>
        <p:nvGrpSpPr>
          <p:cNvPr id="8" name="Group 8"/>
          <p:cNvGrpSpPr/>
          <p:nvPr/>
        </p:nvGrpSpPr>
        <p:grpSpPr>
          <a:xfrm>
            <a:off x="1443366" y="3145074"/>
            <a:ext cx="4274940" cy="2683428"/>
            <a:chOff x="0" y="0"/>
            <a:chExt cx="1125910" cy="706747"/>
          </a:xfrm>
        </p:grpSpPr>
        <p:sp>
          <p:nvSpPr>
            <p:cNvPr id="9" name="Freeform 9"/>
            <p:cNvSpPr/>
            <p:nvPr/>
          </p:nvSpPr>
          <p:spPr>
            <a:xfrm>
              <a:off x="0" y="0"/>
              <a:ext cx="1125910" cy="706747"/>
            </a:xfrm>
            <a:custGeom>
              <a:avLst/>
              <a:gdLst/>
              <a:ahLst/>
              <a:cxnLst/>
              <a:rect l="l" t="t" r="r" b="b"/>
              <a:pathLst>
                <a:path w="1125910" h="706747">
                  <a:moveTo>
                    <a:pt x="92361" y="0"/>
                  </a:moveTo>
                  <a:lnTo>
                    <a:pt x="1033549" y="0"/>
                  </a:lnTo>
                  <a:cubicBezTo>
                    <a:pt x="1084559" y="0"/>
                    <a:pt x="1125910" y="41351"/>
                    <a:pt x="1125910" y="92361"/>
                  </a:cubicBezTo>
                  <a:lnTo>
                    <a:pt x="1125910" y="614386"/>
                  </a:lnTo>
                  <a:cubicBezTo>
                    <a:pt x="1125910" y="638881"/>
                    <a:pt x="1116179" y="662374"/>
                    <a:pt x="1098858" y="679695"/>
                  </a:cubicBezTo>
                  <a:cubicBezTo>
                    <a:pt x="1081537" y="697016"/>
                    <a:pt x="1058045" y="706747"/>
                    <a:pt x="1033549" y="706747"/>
                  </a:cubicBezTo>
                  <a:lnTo>
                    <a:pt x="92361" y="706747"/>
                  </a:lnTo>
                  <a:cubicBezTo>
                    <a:pt x="41351" y="706747"/>
                    <a:pt x="0" y="665395"/>
                    <a:pt x="0" y="614386"/>
                  </a:cubicBezTo>
                  <a:lnTo>
                    <a:pt x="0" y="92361"/>
                  </a:lnTo>
                  <a:cubicBezTo>
                    <a:pt x="0" y="67865"/>
                    <a:pt x="9731" y="44373"/>
                    <a:pt x="27052" y="27052"/>
                  </a:cubicBezTo>
                  <a:cubicBezTo>
                    <a:pt x="44373" y="9731"/>
                    <a:pt x="67865" y="0"/>
                    <a:pt x="92361" y="0"/>
                  </a:cubicBezTo>
                  <a:close/>
                </a:path>
              </a:pathLst>
            </a:custGeom>
            <a:solidFill>
              <a:srgbClr val="FEFFFE"/>
            </a:solidFill>
          </p:spPr>
          <p:txBody>
            <a:bodyPr/>
            <a:lstStyle/>
            <a:p>
              <a:endParaRPr lang="es-ES"/>
            </a:p>
          </p:txBody>
        </p:sp>
        <p:sp>
          <p:nvSpPr>
            <p:cNvPr id="10" name="TextBox 10"/>
            <p:cNvSpPr txBox="1"/>
            <p:nvPr/>
          </p:nvSpPr>
          <p:spPr>
            <a:xfrm>
              <a:off x="0" y="28575"/>
              <a:ext cx="1125910" cy="678172"/>
            </a:xfrm>
            <a:prstGeom prst="rect">
              <a:avLst/>
            </a:prstGeom>
          </p:spPr>
          <p:txBody>
            <a:bodyPr lIns="50800" tIns="50800" rIns="50800" bIns="50800" rtlCol="0" anchor="ctr"/>
            <a:lstStyle/>
            <a:p>
              <a:pPr algn="ctr">
                <a:lnSpc>
                  <a:spcPts val="2634"/>
                </a:lnSpc>
              </a:pPr>
              <a:endParaRPr/>
            </a:p>
          </p:txBody>
        </p:sp>
      </p:grpSp>
      <p:grpSp>
        <p:nvGrpSpPr>
          <p:cNvPr id="11" name="Group 11"/>
          <p:cNvGrpSpPr/>
          <p:nvPr/>
        </p:nvGrpSpPr>
        <p:grpSpPr>
          <a:xfrm>
            <a:off x="6638498" y="3145074"/>
            <a:ext cx="4274940" cy="2683428"/>
            <a:chOff x="0" y="0"/>
            <a:chExt cx="1125910" cy="706747"/>
          </a:xfrm>
        </p:grpSpPr>
        <p:sp>
          <p:nvSpPr>
            <p:cNvPr id="12" name="Freeform 12"/>
            <p:cNvSpPr/>
            <p:nvPr/>
          </p:nvSpPr>
          <p:spPr>
            <a:xfrm>
              <a:off x="0" y="0"/>
              <a:ext cx="1125910" cy="706747"/>
            </a:xfrm>
            <a:custGeom>
              <a:avLst/>
              <a:gdLst/>
              <a:ahLst/>
              <a:cxnLst/>
              <a:rect l="l" t="t" r="r" b="b"/>
              <a:pathLst>
                <a:path w="1125910" h="706747">
                  <a:moveTo>
                    <a:pt x="92361" y="0"/>
                  </a:moveTo>
                  <a:lnTo>
                    <a:pt x="1033549" y="0"/>
                  </a:lnTo>
                  <a:cubicBezTo>
                    <a:pt x="1084559" y="0"/>
                    <a:pt x="1125910" y="41351"/>
                    <a:pt x="1125910" y="92361"/>
                  </a:cubicBezTo>
                  <a:lnTo>
                    <a:pt x="1125910" y="614386"/>
                  </a:lnTo>
                  <a:cubicBezTo>
                    <a:pt x="1125910" y="638881"/>
                    <a:pt x="1116179" y="662374"/>
                    <a:pt x="1098858" y="679695"/>
                  </a:cubicBezTo>
                  <a:cubicBezTo>
                    <a:pt x="1081537" y="697016"/>
                    <a:pt x="1058045" y="706747"/>
                    <a:pt x="1033549" y="706747"/>
                  </a:cubicBezTo>
                  <a:lnTo>
                    <a:pt x="92361" y="706747"/>
                  </a:lnTo>
                  <a:cubicBezTo>
                    <a:pt x="41351" y="706747"/>
                    <a:pt x="0" y="665395"/>
                    <a:pt x="0" y="614386"/>
                  </a:cubicBezTo>
                  <a:lnTo>
                    <a:pt x="0" y="92361"/>
                  </a:lnTo>
                  <a:cubicBezTo>
                    <a:pt x="0" y="67865"/>
                    <a:pt x="9731" y="44373"/>
                    <a:pt x="27052" y="27052"/>
                  </a:cubicBezTo>
                  <a:cubicBezTo>
                    <a:pt x="44373" y="9731"/>
                    <a:pt x="67865" y="0"/>
                    <a:pt x="92361" y="0"/>
                  </a:cubicBezTo>
                  <a:close/>
                </a:path>
              </a:pathLst>
            </a:custGeom>
            <a:solidFill>
              <a:srgbClr val="FEFFFE"/>
            </a:solidFill>
          </p:spPr>
          <p:txBody>
            <a:bodyPr/>
            <a:lstStyle/>
            <a:p>
              <a:endParaRPr lang="es-ES"/>
            </a:p>
          </p:txBody>
        </p:sp>
        <p:sp>
          <p:nvSpPr>
            <p:cNvPr id="13" name="TextBox 13"/>
            <p:cNvSpPr txBox="1"/>
            <p:nvPr/>
          </p:nvSpPr>
          <p:spPr>
            <a:xfrm>
              <a:off x="0" y="28575"/>
              <a:ext cx="1125910" cy="678172"/>
            </a:xfrm>
            <a:prstGeom prst="rect">
              <a:avLst/>
            </a:prstGeom>
          </p:spPr>
          <p:txBody>
            <a:bodyPr lIns="50800" tIns="50800" rIns="50800" bIns="50800" rtlCol="0" anchor="ctr"/>
            <a:lstStyle/>
            <a:p>
              <a:pPr algn="ctr">
                <a:lnSpc>
                  <a:spcPts val="2634"/>
                </a:lnSpc>
              </a:pPr>
              <a:endParaRPr/>
            </a:p>
          </p:txBody>
        </p:sp>
      </p:grpSp>
      <p:grpSp>
        <p:nvGrpSpPr>
          <p:cNvPr id="14" name="Group 14"/>
          <p:cNvGrpSpPr/>
          <p:nvPr/>
        </p:nvGrpSpPr>
        <p:grpSpPr>
          <a:xfrm>
            <a:off x="1443366" y="6213558"/>
            <a:ext cx="4274940" cy="2683428"/>
            <a:chOff x="0" y="0"/>
            <a:chExt cx="1125910" cy="706747"/>
          </a:xfrm>
        </p:grpSpPr>
        <p:sp>
          <p:nvSpPr>
            <p:cNvPr id="15" name="Freeform 15"/>
            <p:cNvSpPr/>
            <p:nvPr/>
          </p:nvSpPr>
          <p:spPr>
            <a:xfrm>
              <a:off x="0" y="0"/>
              <a:ext cx="1125910" cy="706747"/>
            </a:xfrm>
            <a:custGeom>
              <a:avLst/>
              <a:gdLst/>
              <a:ahLst/>
              <a:cxnLst/>
              <a:rect l="l" t="t" r="r" b="b"/>
              <a:pathLst>
                <a:path w="1125910" h="706747">
                  <a:moveTo>
                    <a:pt x="92361" y="0"/>
                  </a:moveTo>
                  <a:lnTo>
                    <a:pt x="1033549" y="0"/>
                  </a:lnTo>
                  <a:cubicBezTo>
                    <a:pt x="1084559" y="0"/>
                    <a:pt x="1125910" y="41351"/>
                    <a:pt x="1125910" y="92361"/>
                  </a:cubicBezTo>
                  <a:lnTo>
                    <a:pt x="1125910" y="614386"/>
                  </a:lnTo>
                  <a:cubicBezTo>
                    <a:pt x="1125910" y="638881"/>
                    <a:pt x="1116179" y="662374"/>
                    <a:pt x="1098858" y="679695"/>
                  </a:cubicBezTo>
                  <a:cubicBezTo>
                    <a:pt x="1081537" y="697016"/>
                    <a:pt x="1058045" y="706747"/>
                    <a:pt x="1033549" y="706747"/>
                  </a:cubicBezTo>
                  <a:lnTo>
                    <a:pt x="92361" y="706747"/>
                  </a:lnTo>
                  <a:cubicBezTo>
                    <a:pt x="41351" y="706747"/>
                    <a:pt x="0" y="665395"/>
                    <a:pt x="0" y="614386"/>
                  </a:cubicBezTo>
                  <a:lnTo>
                    <a:pt x="0" y="92361"/>
                  </a:lnTo>
                  <a:cubicBezTo>
                    <a:pt x="0" y="67865"/>
                    <a:pt x="9731" y="44373"/>
                    <a:pt x="27052" y="27052"/>
                  </a:cubicBezTo>
                  <a:cubicBezTo>
                    <a:pt x="44373" y="9731"/>
                    <a:pt x="67865" y="0"/>
                    <a:pt x="92361" y="0"/>
                  </a:cubicBezTo>
                  <a:close/>
                </a:path>
              </a:pathLst>
            </a:custGeom>
            <a:solidFill>
              <a:srgbClr val="FEFFFE"/>
            </a:solidFill>
          </p:spPr>
          <p:txBody>
            <a:bodyPr/>
            <a:lstStyle/>
            <a:p>
              <a:endParaRPr lang="es-ES"/>
            </a:p>
          </p:txBody>
        </p:sp>
        <p:sp>
          <p:nvSpPr>
            <p:cNvPr id="16" name="TextBox 16"/>
            <p:cNvSpPr txBox="1"/>
            <p:nvPr/>
          </p:nvSpPr>
          <p:spPr>
            <a:xfrm>
              <a:off x="0" y="28575"/>
              <a:ext cx="1125910" cy="678172"/>
            </a:xfrm>
            <a:prstGeom prst="rect">
              <a:avLst/>
            </a:prstGeom>
          </p:spPr>
          <p:txBody>
            <a:bodyPr lIns="50800" tIns="50800" rIns="50800" bIns="50800" rtlCol="0" anchor="ctr"/>
            <a:lstStyle/>
            <a:p>
              <a:pPr algn="ctr">
                <a:lnSpc>
                  <a:spcPts val="2634"/>
                </a:lnSpc>
              </a:pPr>
              <a:endParaRPr/>
            </a:p>
          </p:txBody>
        </p:sp>
      </p:grpSp>
      <p:grpSp>
        <p:nvGrpSpPr>
          <p:cNvPr id="17" name="Group 17"/>
          <p:cNvGrpSpPr/>
          <p:nvPr/>
        </p:nvGrpSpPr>
        <p:grpSpPr>
          <a:xfrm>
            <a:off x="6638498" y="6213558"/>
            <a:ext cx="4274940" cy="2683428"/>
            <a:chOff x="0" y="0"/>
            <a:chExt cx="1125910" cy="706747"/>
          </a:xfrm>
        </p:grpSpPr>
        <p:sp>
          <p:nvSpPr>
            <p:cNvPr id="18" name="Freeform 18"/>
            <p:cNvSpPr/>
            <p:nvPr/>
          </p:nvSpPr>
          <p:spPr>
            <a:xfrm>
              <a:off x="0" y="0"/>
              <a:ext cx="1125910" cy="706747"/>
            </a:xfrm>
            <a:custGeom>
              <a:avLst/>
              <a:gdLst/>
              <a:ahLst/>
              <a:cxnLst/>
              <a:rect l="l" t="t" r="r" b="b"/>
              <a:pathLst>
                <a:path w="1125910" h="706747">
                  <a:moveTo>
                    <a:pt x="92361" y="0"/>
                  </a:moveTo>
                  <a:lnTo>
                    <a:pt x="1033549" y="0"/>
                  </a:lnTo>
                  <a:cubicBezTo>
                    <a:pt x="1084559" y="0"/>
                    <a:pt x="1125910" y="41351"/>
                    <a:pt x="1125910" y="92361"/>
                  </a:cubicBezTo>
                  <a:lnTo>
                    <a:pt x="1125910" y="614386"/>
                  </a:lnTo>
                  <a:cubicBezTo>
                    <a:pt x="1125910" y="638881"/>
                    <a:pt x="1116179" y="662374"/>
                    <a:pt x="1098858" y="679695"/>
                  </a:cubicBezTo>
                  <a:cubicBezTo>
                    <a:pt x="1081537" y="697016"/>
                    <a:pt x="1058045" y="706747"/>
                    <a:pt x="1033549" y="706747"/>
                  </a:cubicBezTo>
                  <a:lnTo>
                    <a:pt x="92361" y="706747"/>
                  </a:lnTo>
                  <a:cubicBezTo>
                    <a:pt x="41351" y="706747"/>
                    <a:pt x="0" y="665395"/>
                    <a:pt x="0" y="614386"/>
                  </a:cubicBezTo>
                  <a:lnTo>
                    <a:pt x="0" y="92361"/>
                  </a:lnTo>
                  <a:cubicBezTo>
                    <a:pt x="0" y="67865"/>
                    <a:pt x="9731" y="44373"/>
                    <a:pt x="27052" y="27052"/>
                  </a:cubicBezTo>
                  <a:cubicBezTo>
                    <a:pt x="44373" y="9731"/>
                    <a:pt x="67865" y="0"/>
                    <a:pt x="92361" y="0"/>
                  </a:cubicBezTo>
                  <a:close/>
                </a:path>
              </a:pathLst>
            </a:custGeom>
            <a:solidFill>
              <a:srgbClr val="FEFFFE"/>
            </a:solidFill>
          </p:spPr>
          <p:txBody>
            <a:bodyPr/>
            <a:lstStyle/>
            <a:p>
              <a:endParaRPr lang="es-ES"/>
            </a:p>
          </p:txBody>
        </p:sp>
        <p:sp>
          <p:nvSpPr>
            <p:cNvPr id="19" name="TextBox 19"/>
            <p:cNvSpPr txBox="1"/>
            <p:nvPr/>
          </p:nvSpPr>
          <p:spPr>
            <a:xfrm>
              <a:off x="0" y="28575"/>
              <a:ext cx="1125910" cy="678172"/>
            </a:xfrm>
            <a:prstGeom prst="rect">
              <a:avLst/>
            </a:prstGeom>
          </p:spPr>
          <p:txBody>
            <a:bodyPr lIns="50800" tIns="50800" rIns="50800" bIns="50800" rtlCol="0" anchor="ctr"/>
            <a:lstStyle/>
            <a:p>
              <a:pPr algn="ctr">
                <a:lnSpc>
                  <a:spcPts val="2634"/>
                </a:lnSpc>
              </a:pPr>
              <a:endParaRPr/>
            </a:p>
          </p:txBody>
        </p:sp>
      </p:grpSp>
      <p:grpSp>
        <p:nvGrpSpPr>
          <p:cNvPr id="20" name="Group 20"/>
          <p:cNvGrpSpPr/>
          <p:nvPr/>
        </p:nvGrpSpPr>
        <p:grpSpPr>
          <a:xfrm>
            <a:off x="11837363" y="3145074"/>
            <a:ext cx="4274940" cy="2683428"/>
            <a:chOff x="0" y="0"/>
            <a:chExt cx="1125910" cy="706747"/>
          </a:xfrm>
        </p:grpSpPr>
        <p:sp>
          <p:nvSpPr>
            <p:cNvPr id="21" name="Freeform 21"/>
            <p:cNvSpPr/>
            <p:nvPr/>
          </p:nvSpPr>
          <p:spPr>
            <a:xfrm>
              <a:off x="0" y="0"/>
              <a:ext cx="1125910" cy="706747"/>
            </a:xfrm>
            <a:custGeom>
              <a:avLst/>
              <a:gdLst/>
              <a:ahLst/>
              <a:cxnLst/>
              <a:rect l="l" t="t" r="r" b="b"/>
              <a:pathLst>
                <a:path w="1125910" h="706747">
                  <a:moveTo>
                    <a:pt x="92361" y="0"/>
                  </a:moveTo>
                  <a:lnTo>
                    <a:pt x="1033549" y="0"/>
                  </a:lnTo>
                  <a:cubicBezTo>
                    <a:pt x="1084559" y="0"/>
                    <a:pt x="1125910" y="41351"/>
                    <a:pt x="1125910" y="92361"/>
                  </a:cubicBezTo>
                  <a:lnTo>
                    <a:pt x="1125910" y="614386"/>
                  </a:lnTo>
                  <a:cubicBezTo>
                    <a:pt x="1125910" y="638881"/>
                    <a:pt x="1116179" y="662374"/>
                    <a:pt x="1098858" y="679695"/>
                  </a:cubicBezTo>
                  <a:cubicBezTo>
                    <a:pt x="1081537" y="697016"/>
                    <a:pt x="1058045" y="706747"/>
                    <a:pt x="1033549" y="706747"/>
                  </a:cubicBezTo>
                  <a:lnTo>
                    <a:pt x="92361" y="706747"/>
                  </a:lnTo>
                  <a:cubicBezTo>
                    <a:pt x="41351" y="706747"/>
                    <a:pt x="0" y="665395"/>
                    <a:pt x="0" y="614386"/>
                  </a:cubicBezTo>
                  <a:lnTo>
                    <a:pt x="0" y="92361"/>
                  </a:lnTo>
                  <a:cubicBezTo>
                    <a:pt x="0" y="67865"/>
                    <a:pt x="9731" y="44373"/>
                    <a:pt x="27052" y="27052"/>
                  </a:cubicBezTo>
                  <a:cubicBezTo>
                    <a:pt x="44373" y="9731"/>
                    <a:pt x="67865" y="0"/>
                    <a:pt x="92361" y="0"/>
                  </a:cubicBezTo>
                  <a:close/>
                </a:path>
              </a:pathLst>
            </a:custGeom>
            <a:solidFill>
              <a:srgbClr val="FEFFFE"/>
            </a:solidFill>
          </p:spPr>
          <p:txBody>
            <a:bodyPr/>
            <a:lstStyle/>
            <a:p>
              <a:endParaRPr lang="es-ES"/>
            </a:p>
          </p:txBody>
        </p:sp>
        <p:sp>
          <p:nvSpPr>
            <p:cNvPr id="22" name="TextBox 22"/>
            <p:cNvSpPr txBox="1"/>
            <p:nvPr/>
          </p:nvSpPr>
          <p:spPr>
            <a:xfrm>
              <a:off x="0" y="28575"/>
              <a:ext cx="1125910" cy="678172"/>
            </a:xfrm>
            <a:prstGeom prst="rect">
              <a:avLst/>
            </a:prstGeom>
          </p:spPr>
          <p:txBody>
            <a:bodyPr lIns="50800" tIns="50800" rIns="50800" bIns="50800" rtlCol="0" anchor="ctr"/>
            <a:lstStyle/>
            <a:p>
              <a:pPr algn="ctr">
                <a:lnSpc>
                  <a:spcPts val="2634"/>
                </a:lnSpc>
              </a:pPr>
              <a:endParaRPr/>
            </a:p>
          </p:txBody>
        </p:sp>
      </p:grpSp>
      <p:sp>
        <p:nvSpPr>
          <p:cNvPr id="23" name="Freeform 23"/>
          <p:cNvSpPr/>
          <p:nvPr/>
        </p:nvSpPr>
        <p:spPr>
          <a:xfrm>
            <a:off x="1443366" y="3145074"/>
            <a:ext cx="15415510" cy="5751912"/>
          </a:xfrm>
          <a:custGeom>
            <a:avLst/>
            <a:gdLst/>
            <a:ahLst/>
            <a:cxnLst/>
            <a:rect l="l" t="t" r="r" b="b"/>
            <a:pathLst>
              <a:path w="15415510" h="5751912">
                <a:moveTo>
                  <a:pt x="0" y="0"/>
                </a:moveTo>
                <a:lnTo>
                  <a:pt x="15415511" y="0"/>
                </a:lnTo>
                <a:lnTo>
                  <a:pt x="15415511" y="5751913"/>
                </a:lnTo>
                <a:lnTo>
                  <a:pt x="0" y="5751913"/>
                </a:lnTo>
                <a:lnTo>
                  <a:pt x="0" y="0"/>
                </a:lnTo>
                <a:close/>
              </a:path>
            </a:pathLst>
          </a:custGeom>
          <a:blipFill>
            <a:blip r:embed="rId9"/>
            <a:stretch>
              <a:fillRect/>
            </a:stretch>
          </a:blipFill>
        </p:spPr>
        <p:txBody>
          <a:bodyPr/>
          <a:lstStyle/>
          <a:p>
            <a:endParaRPr lang="es-ES"/>
          </a:p>
        </p:txBody>
      </p:sp>
      <p:sp>
        <p:nvSpPr>
          <p:cNvPr id="24" name="TextBox 24"/>
          <p:cNvSpPr txBox="1"/>
          <p:nvPr/>
        </p:nvSpPr>
        <p:spPr>
          <a:xfrm>
            <a:off x="1567616" y="1138327"/>
            <a:ext cx="14434384" cy="371897"/>
          </a:xfrm>
          <a:prstGeom prst="rect">
            <a:avLst/>
          </a:prstGeom>
        </p:spPr>
        <p:txBody>
          <a:bodyPr wrap="square" lIns="0" tIns="0" rIns="0" bIns="0" rtlCol="0" anchor="t">
            <a:spAutoFit/>
          </a:bodyPr>
          <a:lstStyle/>
          <a:p>
            <a:pPr algn="l">
              <a:lnSpc>
                <a:spcPts val="2865"/>
              </a:lnSpc>
              <a:spcBef>
                <a:spcPct val="0"/>
              </a:spcBef>
            </a:pPr>
            <a:r>
              <a:rPr lang="en-US" sz="2729" b="1" dirty="0" err="1">
                <a:solidFill>
                  <a:srgbClr val="FFFFFF"/>
                </a:solidFill>
                <a:latin typeface="Roboto Bold"/>
                <a:ea typeface="Roboto Bold"/>
                <a:cs typeface="Roboto Bold"/>
                <a:sym typeface="Roboto Bold"/>
              </a:rPr>
              <a:t>Diferencia</a:t>
            </a:r>
            <a:r>
              <a:rPr lang="en-US" sz="2729" b="1" dirty="0">
                <a:solidFill>
                  <a:srgbClr val="FFFFFF"/>
                </a:solidFill>
                <a:latin typeface="Roboto Bold"/>
                <a:ea typeface="Roboto Bold"/>
                <a:cs typeface="Roboto Bold"/>
                <a:sym typeface="Roboto Bold"/>
              </a:rPr>
              <a:t> entre la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Aplicada</a:t>
            </a:r>
            <a:r>
              <a:rPr lang="en-US" sz="2729" b="1" dirty="0">
                <a:solidFill>
                  <a:srgbClr val="FFFFFF"/>
                </a:solidFill>
                <a:latin typeface="Roboto Bold"/>
                <a:ea typeface="Roboto Bold"/>
                <a:cs typeface="Roboto Bold"/>
                <a:sym typeface="Roboto Bold"/>
              </a:rPr>
              <a:t> y la </a:t>
            </a:r>
            <a:r>
              <a:rPr lang="en-US" sz="2729" b="1" dirty="0" err="1">
                <a:solidFill>
                  <a:srgbClr val="FFFFFF"/>
                </a:solidFill>
                <a:latin typeface="Roboto Bold"/>
                <a:ea typeface="Roboto Bold"/>
                <a:cs typeface="Roboto Bold"/>
                <a:sym typeface="Roboto Bold"/>
              </a:rPr>
              <a:t>tarifa</a:t>
            </a:r>
            <a:r>
              <a:rPr lang="en-US" sz="2729" b="1" dirty="0">
                <a:solidFill>
                  <a:srgbClr val="FFFFFF"/>
                </a:solidFill>
                <a:latin typeface="Roboto Bold"/>
                <a:ea typeface="Roboto Bold"/>
                <a:cs typeface="Roboto Bold"/>
                <a:sym typeface="Roboto Bold"/>
              </a:rPr>
              <a:t> de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Oficial</a:t>
            </a:r>
            <a:r>
              <a:rPr lang="en-US" sz="2729" b="1" dirty="0">
                <a:solidFill>
                  <a:srgbClr val="FFFFFF"/>
                </a:solidFill>
                <a:latin typeface="Roboto Bold"/>
                <a:ea typeface="Roboto Bold"/>
                <a:cs typeface="Roboto Bold"/>
                <a:sym typeface="Roboto Bold"/>
              </a:rPr>
              <a:t> – </a:t>
            </a:r>
            <a:r>
              <a:rPr lang="en-US" sz="2729" b="1" dirty="0" err="1">
                <a:solidFill>
                  <a:srgbClr val="FFFFFF"/>
                </a:solidFill>
                <a:latin typeface="Roboto Bold"/>
                <a:ea typeface="Roboto Bold"/>
                <a:cs typeface="Roboto Bold"/>
                <a:sym typeface="Roboto Bold"/>
              </a:rPr>
              <a:t>Según</a:t>
            </a:r>
            <a:r>
              <a:rPr lang="en-US" sz="2729" b="1" dirty="0">
                <a:solidFill>
                  <a:srgbClr val="FFFFFF"/>
                </a:solidFill>
                <a:latin typeface="Roboto Bold"/>
                <a:ea typeface="Roboto Bold"/>
                <a:cs typeface="Roboto Bold"/>
                <a:sym typeface="Roboto Bold"/>
              </a:rPr>
              <a:t> canal</a:t>
            </a:r>
          </a:p>
        </p:txBody>
      </p:sp>
      <p:sp>
        <p:nvSpPr>
          <p:cNvPr id="25" name="TextBox 25"/>
          <p:cNvSpPr txBox="1"/>
          <p:nvPr/>
        </p:nvSpPr>
        <p:spPr>
          <a:xfrm>
            <a:off x="2024440" y="2156898"/>
            <a:ext cx="14834437"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Históricamente el taller de chapa y la red oficial son los canales con mayor diferencia entre la mano de obra oficial y la aplicada, con pequeñas variaciones en esta medición respecto a la realizada en 2024.</a:t>
            </a:r>
          </a:p>
        </p:txBody>
      </p:sp>
      <p:sp>
        <p:nvSpPr>
          <p:cNvPr id="26" name="Freeform 26"/>
          <p:cNvSpPr/>
          <p:nvPr/>
        </p:nvSpPr>
        <p:spPr>
          <a:xfrm>
            <a:off x="1762923" y="9220837"/>
            <a:ext cx="264277" cy="264277"/>
          </a:xfrm>
          <a:custGeom>
            <a:avLst/>
            <a:gdLst/>
            <a:ahLst/>
            <a:cxnLst/>
            <a:rect l="l" t="t" r="r" b="b"/>
            <a:pathLst>
              <a:path w="264277" h="264277">
                <a:moveTo>
                  <a:pt x="0" y="0"/>
                </a:moveTo>
                <a:lnTo>
                  <a:pt x="264276" y="0"/>
                </a:lnTo>
                <a:lnTo>
                  <a:pt x="264276"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7" name="TextBox 27"/>
          <p:cNvSpPr txBox="1"/>
          <p:nvPr/>
        </p:nvSpPr>
        <p:spPr>
          <a:xfrm>
            <a:off x="2156578" y="9173212"/>
            <a:ext cx="14834437"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La mano de obra realmente aplicada en 2026 en un taller de chapa y pintura es un 11% que la tarifa “oficial” de mano de obra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8"/>
                                        </p:tgtEl>
                                      </p:cBhvr>
                                    </p:cmd>
                                  </p:childTnLst>
                                </p:cTn>
                              </p:par>
                            </p:childTnLst>
                          </p:cTn>
                        </p:par>
                      </p:childTnLst>
                    </p:cTn>
                  </p:par>
                </p:childTnLst>
              </p:cTn>
              <p:nextCondLst>
                <p:cond evt="onClick" delay="0">
                  <p:tgtEl>
                    <p:spTgt spid="28"/>
                  </p:tgtEl>
                </p:cond>
              </p:nextCondLst>
            </p:seq>
            <p:video>
              <p:cMediaNode vol="80000">
                <p:cTn id="12" repeatCount="indefinite" fill="hold" display="0">
                  <p:stCondLst>
                    <p:cond delay="indefinite"/>
                  </p:stCondLst>
                </p:cTn>
                <p:tgtEl>
                  <p:spTgt spid="28"/>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177" name="Diseño sin título (15)">
            <a:hlinkClick r:id="" action="ppaction://media"/>
            <a:extLst>
              <a:ext uri="{FF2B5EF4-FFF2-40B4-BE49-F238E27FC236}">
                <a16:creationId xmlns:a16="http://schemas.microsoft.com/office/drawing/2014/main" id="{DBC45FDA-4CAC-26C2-8B24-50F32067CEC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831933" y="1782343"/>
            <a:ext cx="202913" cy="177295"/>
          </a:xfrm>
          <a:custGeom>
            <a:avLst/>
            <a:gdLst/>
            <a:ahLst/>
            <a:cxnLst/>
            <a:rect l="l" t="t" r="r" b="b"/>
            <a:pathLst>
              <a:path w="202913" h="177295">
                <a:moveTo>
                  <a:pt x="0" y="0"/>
                </a:moveTo>
                <a:lnTo>
                  <a:pt x="202913" y="0"/>
                </a:lnTo>
                <a:lnTo>
                  <a:pt x="202913" y="177295"/>
                </a:lnTo>
                <a:lnTo>
                  <a:pt x="0" y="1772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p:cNvSpPr/>
          <p:nvPr/>
        </p:nvSpPr>
        <p:spPr>
          <a:xfrm>
            <a:off x="7072328" y="1782343"/>
            <a:ext cx="246671" cy="177295"/>
          </a:xfrm>
          <a:custGeom>
            <a:avLst/>
            <a:gdLst/>
            <a:ahLst/>
            <a:cxnLst/>
            <a:rect l="l" t="t" r="r" b="b"/>
            <a:pathLst>
              <a:path w="246671" h="177295">
                <a:moveTo>
                  <a:pt x="0" y="0"/>
                </a:moveTo>
                <a:lnTo>
                  <a:pt x="246672" y="0"/>
                </a:lnTo>
                <a:lnTo>
                  <a:pt x="246672" y="177295"/>
                </a:lnTo>
                <a:lnTo>
                  <a:pt x="0" y="1772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p:cNvSpPr/>
          <p:nvPr/>
        </p:nvSpPr>
        <p:spPr>
          <a:xfrm>
            <a:off x="7357688" y="1782343"/>
            <a:ext cx="299051" cy="181674"/>
          </a:xfrm>
          <a:custGeom>
            <a:avLst/>
            <a:gdLst/>
            <a:ahLst/>
            <a:cxnLst/>
            <a:rect l="l" t="t" r="r" b="b"/>
            <a:pathLst>
              <a:path w="299051" h="181674">
                <a:moveTo>
                  <a:pt x="0" y="0"/>
                </a:moveTo>
                <a:lnTo>
                  <a:pt x="299052" y="0"/>
                </a:lnTo>
                <a:lnTo>
                  <a:pt x="299052" y="181673"/>
                </a:lnTo>
                <a:lnTo>
                  <a:pt x="0" y="1816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p:cNvSpPr/>
          <p:nvPr/>
        </p:nvSpPr>
        <p:spPr>
          <a:xfrm>
            <a:off x="7746817" y="1870990"/>
            <a:ext cx="847939" cy="0"/>
          </a:xfrm>
          <a:prstGeom prst="line">
            <a:avLst/>
          </a:prstGeom>
          <a:ln w="47625" cap="flat">
            <a:solidFill>
              <a:srgbClr val="FF5C56"/>
            </a:solidFill>
            <a:prstDash val="solid"/>
            <a:headEnd type="none" w="sm" len="sm"/>
            <a:tailEnd type="none" w="sm" len="sm"/>
          </a:ln>
        </p:spPr>
        <p:txBody>
          <a:bodyPr/>
          <a:lstStyle/>
          <a:p>
            <a:endParaRPr lang="es-ES"/>
          </a:p>
        </p:txBody>
      </p:sp>
      <p:sp>
        <p:nvSpPr>
          <p:cNvPr id="6" name="AutoShape 6"/>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7" name="Freeform 7"/>
          <p:cNvSpPr/>
          <p:nvPr/>
        </p:nvSpPr>
        <p:spPr>
          <a:xfrm>
            <a:off x="1630784" y="2204523"/>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8" name="TextBox 8"/>
          <p:cNvSpPr txBox="1"/>
          <p:nvPr/>
        </p:nvSpPr>
        <p:spPr>
          <a:xfrm>
            <a:off x="1567616" y="1138327"/>
            <a:ext cx="10090984" cy="371897"/>
          </a:xfrm>
          <a:prstGeom prst="rect">
            <a:avLst/>
          </a:prstGeom>
        </p:spPr>
        <p:txBody>
          <a:bodyPr wrap="square" lIns="0" tIns="0" rIns="0" bIns="0" rtlCol="0" anchor="t">
            <a:spAutoFit/>
          </a:bodyPr>
          <a:lstStyle/>
          <a:p>
            <a:pPr algn="l">
              <a:lnSpc>
                <a:spcPts val="2865"/>
              </a:lnSpc>
              <a:spcBef>
                <a:spcPct val="0"/>
              </a:spcBef>
            </a:pPr>
            <a:r>
              <a:rPr lang="en-US" sz="2729" b="1" dirty="0" err="1">
                <a:solidFill>
                  <a:srgbClr val="FFFFFF"/>
                </a:solidFill>
                <a:latin typeface="Roboto Bold"/>
                <a:ea typeface="Roboto Bold"/>
                <a:cs typeface="Roboto Bold"/>
                <a:sym typeface="Roboto Bold"/>
              </a:rPr>
              <a:t>Aumento</a:t>
            </a:r>
            <a:r>
              <a:rPr lang="en-US" sz="2729" b="1" dirty="0">
                <a:solidFill>
                  <a:srgbClr val="FFFFFF"/>
                </a:solidFill>
                <a:latin typeface="Roboto Bold"/>
                <a:ea typeface="Roboto Bold"/>
                <a:cs typeface="Roboto Bold"/>
                <a:sym typeface="Roboto Bold"/>
              </a:rPr>
              <a:t>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2026 vs 2024 – Por </a:t>
            </a:r>
            <a:r>
              <a:rPr lang="en-US" sz="2729" b="1" dirty="0" err="1">
                <a:solidFill>
                  <a:srgbClr val="FFFFFF"/>
                </a:solidFill>
                <a:latin typeface="Roboto Bold"/>
                <a:ea typeface="Roboto Bold"/>
                <a:cs typeface="Roboto Bold"/>
                <a:sym typeface="Roboto Bold"/>
              </a:rPr>
              <a:t>tipología</a:t>
            </a:r>
            <a:r>
              <a:rPr lang="en-US" sz="2729" b="1" dirty="0">
                <a:solidFill>
                  <a:srgbClr val="FFFFFF"/>
                </a:solidFill>
                <a:latin typeface="Roboto Bold"/>
                <a:ea typeface="Roboto Bold"/>
                <a:cs typeface="Roboto Bold"/>
                <a:sym typeface="Roboto Bold"/>
              </a:rPr>
              <a:t> de </a:t>
            </a:r>
            <a:r>
              <a:rPr lang="en-US" sz="2729" b="1" dirty="0" err="1">
                <a:solidFill>
                  <a:srgbClr val="FFFFFF"/>
                </a:solidFill>
                <a:latin typeface="Roboto Bold"/>
                <a:ea typeface="Roboto Bold"/>
                <a:cs typeface="Roboto Bold"/>
                <a:sym typeface="Roboto Bold"/>
              </a:rPr>
              <a:t>cliente</a:t>
            </a:r>
            <a:endParaRPr lang="en-US" sz="2729" b="1" dirty="0">
              <a:solidFill>
                <a:srgbClr val="FFFFFF"/>
              </a:solidFill>
              <a:latin typeface="Roboto Bold"/>
              <a:ea typeface="Roboto Bold"/>
              <a:cs typeface="Roboto Bold"/>
              <a:sym typeface="Roboto Bold"/>
            </a:endParaRPr>
          </a:p>
        </p:txBody>
      </p:sp>
      <p:sp>
        <p:nvSpPr>
          <p:cNvPr id="9" name="TextBox 9"/>
          <p:cNvSpPr txBox="1"/>
          <p:nvPr/>
        </p:nvSpPr>
        <p:spPr>
          <a:xfrm>
            <a:off x="2024440" y="2156898"/>
            <a:ext cx="14834437"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Al contrario de lo que sucedió en 2024 donde la mano de obra aplicada a aseguradoras era la que menos había crecido, este año 2026 aumenta por encima de lo que han aumentado las tarifas medias, tanto oficial como la aplicada</a:t>
            </a:r>
          </a:p>
        </p:txBody>
      </p:sp>
      <p:grpSp>
        <p:nvGrpSpPr>
          <p:cNvPr id="10" name="Group 10"/>
          <p:cNvGrpSpPr/>
          <p:nvPr/>
        </p:nvGrpSpPr>
        <p:grpSpPr>
          <a:xfrm>
            <a:off x="7893372" y="5099286"/>
            <a:ext cx="1913990" cy="495869"/>
            <a:chOff x="0" y="0"/>
            <a:chExt cx="607444" cy="157374"/>
          </a:xfrm>
        </p:grpSpPr>
        <p:sp>
          <p:nvSpPr>
            <p:cNvPr id="11" name="Freeform 11"/>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1C8044"/>
            </a:solidFill>
          </p:spPr>
          <p:txBody>
            <a:bodyPr/>
            <a:lstStyle/>
            <a:p>
              <a:endParaRPr lang="es-ES"/>
            </a:p>
          </p:txBody>
        </p:sp>
        <p:sp>
          <p:nvSpPr>
            <p:cNvPr id="12" name="TextBox 12"/>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 name="Group 13"/>
          <p:cNvGrpSpPr/>
          <p:nvPr/>
        </p:nvGrpSpPr>
        <p:grpSpPr>
          <a:xfrm>
            <a:off x="7893372" y="5737436"/>
            <a:ext cx="1913990" cy="495869"/>
            <a:chOff x="0" y="0"/>
            <a:chExt cx="607444" cy="157374"/>
          </a:xfrm>
        </p:grpSpPr>
        <p:sp>
          <p:nvSpPr>
            <p:cNvPr id="14" name="Freeform 1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EFFFE"/>
            </a:solidFill>
          </p:spPr>
          <p:txBody>
            <a:bodyPr/>
            <a:lstStyle/>
            <a:p>
              <a:endParaRPr lang="es-ES"/>
            </a:p>
          </p:txBody>
        </p:sp>
        <p:sp>
          <p:nvSpPr>
            <p:cNvPr id="15" name="TextBox 1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 name="TextBox 16"/>
          <p:cNvSpPr txBox="1"/>
          <p:nvPr/>
        </p:nvSpPr>
        <p:spPr>
          <a:xfrm>
            <a:off x="7967189" y="5225948"/>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FFFFFF"/>
                </a:solidFill>
                <a:latin typeface="Roboto Bold"/>
                <a:ea typeface="Roboto Bold"/>
                <a:cs typeface="Roboto Bold"/>
                <a:sym typeface="Roboto Bold"/>
              </a:rPr>
              <a:t>+6%</a:t>
            </a:r>
          </a:p>
        </p:txBody>
      </p:sp>
      <p:sp>
        <p:nvSpPr>
          <p:cNvPr id="17" name="TextBox 17"/>
          <p:cNvSpPr txBox="1"/>
          <p:nvPr/>
        </p:nvSpPr>
        <p:spPr>
          <a:xfrm>
            <a:off x="7967189" y="5864097"/>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+5%</a:t>
            </a:r>
          </a:p>
        </p:txBody>
      </p:sp>
      <p:grpSp>
        <p:nvGrpSpPr>
          <p:cNvPr id="18" name="Group 18"/>
          <p:cNvGrpSpPr/>
          <p:nvPr/>
        </p:nvGrpSpPr>
        <p:grpSpPr>
          <a:xfrm>
            <a:off x="7893372" y="6375585"/>
            <a:ext cx="1913990" cy="495869"/>
            <a:chOff x="0" y="0"/>
            <a:chExt cx="607444" cy="157374"/>
          </a:xfrm>
        </p:grpSpPr>
        <p:sp>
          <p:nvSpPr>
            <p:cNvPr id="19" name="Freeform 1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0" name="TextBox 2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21" name="Group 21"/>
          <p:cNvGrpSpPr/>
          <p:nvPr/>
        </p:nvGrpSpPr>
        <p:grpSpPr>
          <a:xfrm>
            <a:off x="7896063" y="7014046"/>
            <a:ext cx="1913990" cy="495869"/>
            <a:chOff x="0" y="0"/>
            <a:chExt cx="607444" cy="157374"/>
          </a:xfrm>
        </p:grpSpPr>
        <p:sp>
          <p:nvSpPr>
            <p:cNvPr id="22" name="Freeform 2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23" name="TextBox 2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4" name="TextBox 24"/>
          <p:cNvSpPr txBox="1"/>
          <p:nvPr/>
        </p:nvSpPr>
        <p:spPr>
          <a:xfrm>
            <a:off x="7967189" y="6502246"/>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+9%</a:t>
            </a:r>
          </a:p>
        </p:txBody>
      </p:sp>
      <p:sp>
        <p:nvSpPr>
          <p:cNvPr id="25" name="TextBox 25"/>
          <p:cNvSpPr txBox="1"/>
          <p:nvPr/>
        </p:nvSpPr>
        <p:spPr>
          <a:xfrm>
            <a:off x="7967189" y="7140396"/>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+11%</a:t>
            </a:r>
          </a:p>
        </p:txBody>
      </p:sp>
      <p:grpSp>
        <p:nvGrpSpPr>
          <p:cNvPr id="26" name="Group 26"/>
          <p:cNvGrpSpPr/>
          <p:nvPr/>
        </p:nvGrpSpPr>
        <p:grpSpPr>
          <a:xfrm>
            <a:off x="1567616" y="5099286"/>
            <a:ext cx="3966274" cy="495869"/>
            <a:chOff x="0" y="0"/>
            <a:chExt cx="1258779" cy="157374"/>
          </a:xfrm>
        </p:grpSpPr>
        <p:sp>
          <p:nvSpPr>
            <p:cNvPr id="27" name="Freeform 27"/>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1C8044"/>
            </a:solidFill>
          </p:spPr>
          <p:txBody>
            <a:bodyPr/>
            <a:lstStyle/>
            <a:p>
              <a:endParaRPr lang="es-ES"/>
            </a:p>
          </p:txBody>
        </p:sp>
        <p:sp>
          <p:nvSpPr>
            <p:cNvPr id="28" name="TextBox 28"/>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29" name="TextBox 29"/>
          <p:cNvSpPr txBox="1"/>
          <p:nvPr/>
        </p:nvSpPr>
        <p:spPr>
          <a:xfrm>
            <a:off x="1767192" y="5216423"/>
            <a:ext cx="3542938" cy="296945"/>
          </a:xfrm>
          <a:prstGeom prst="rect">
            <a:avLst/>
          </a:prstGeom>
        </p:spPr>
        <p:txBody>
          <a:bodyPr lIns="0" tIns="0" rIns="0" bIns="0" rtlCol="0" anchor="t">
            <a:spAutoFit/>
          </a:bodyPr>
          <a:lstStyle/>
          <a:p>
            <a:pPr algn="ctr">
              <a:lnSpc>
                <a:spcPts val="2146"/>
              </a:lnSpc>
              <a:spcBef>
                <a:spcPct val="0"/>
              </a:spcBef>
            </a:pPr>
            <a:r>
              <a:rPr lang="en-US" sz="2043" b="1">
                <a:solidFill>
                  <a:srgbClr val="FEFFFD"/>
                </a:solidFill>
                <a:latin typeface="Roboto Bold"/>
                <a:ea typeface="Roboto Bold"/>
                <a:cs typeface="Roboto Bold"/>
                <a:sym typeface="Roboto Bold"/>
              </a:rPr>
              <a:t>TARIFA APLICADA</a:t>
            </a:r>
          </a:p>
        </p:txBody>
      </p:sp>
      <p:grpSp>
        <p:nvGrpSpPr>
          <p:cNvPr id="30" name="Group 30"/>
          <p:cNvGrpSpPr/>
          <p:nvPr/>
        </p:nvGrpSpPr>
        <p:grpSpPr>
          <a:xfrm>
            <a:off x="1567616" y="5737436"/>
            <a:ext cx="3966274" cy="495869"/>
            <a:chOff x="0" y="0"/>
            <a:chExt cx="1258779" cy="157374"/>
          </a:xfrm>
        </p:grpSpPr>
        <p:sp>
          <p:nvSpPr>
            <p:cNvPr id="31" name="Freeform 3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59423"/>
            </a:solidFill>
          </p:spPr>
          <p:txBody>
            <a:bodyPr/>
            <a:lstStyle/>
            <a:p>
              <a:endParaRPr lang="es-ES"/>
            </a:p>
          </p:txBody>
        </p:sp>
        <p:sp>
          <p:nvSpPr>
            <p:cNvPr id="32" name="TextBox 3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33" name="TextBox 33"/>
          <p:cNvSpPr txBox="1"/>
          <p:nvPr/>
        </p:nvSpPr>
        <p:spPr>
          <a:xfrm>
            <a:off x="1791375" y="5894048"/>
            <a:ext cx="3518755" cy="307051"/>
          </a:xfrm>
          <a:prstGeom prst="rect">
            <a:avLst/>
          </a:prstGeom>
        </p:spPr>
        <p:txBody>
          <a:bodyPr lIns="0" tIns="0" rIns="0" bIns="0" rtlCol="0" anchor="t">
            <a:spAutoFit/>
          </a:bodyPr>
          <a:lstStyle/>
          <a:p>
            <a:pPr algn="ctr">
              <a:lnSpc>
                <a:spcPts val="2255"/>
              </a:lnSpc>
              <a:spcBef>
                <a:spcPct val="0"/>
              </a:spcBef>
            </a:pPr>
            <a:r>
              <a:rPr lang="en-US" sz="2147" b="1">
                <a:solidFill>
                  <a:srgbClr val="FEFFFD"/>
                </a:solidFill>
                <a:latin typeface="Roboto Bold"/>
                <a:ea typeface="Roboto Bold"/>
                <a:cs typeface="Roboto Bold"/>
                <a:sym typeface="Roboto Bold"/>
              </a:rPr>
              <a:t>Buenos clientes</a:t>
            </a:r>
          </a:p>
        </p:txBody>
      </p:sp>
      <p:grpSp>
        <p:nvGrpSpPr>
          <p:cNvPr id="34" name="Group 34"/>
          <p:cNvGrpSpPr/>
          <p:nvPr/>
        </p:nvGrpSpPr>
        <p:grpSpPr>
          <a:xfrm>
            <a:off x="1567616" y="6377443"/>
            <a:ext cx="3966274" cy="495869"/>
            <a:chOff x="0" y="0"/>
            <a:chExt cx="1258779" cy="157374"/>
          </a:xfrm>
        </p:grpSpPr>
        <p:sp>
          <p:nvSpPr>
            <p:cNvPr id="35" name="Freeform 35"/>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59423"/>
            </a:solidFill>
          </p:spPr>
          <p:txBody>
            <a:bodyPr/>
            <a:lstStyle/>
            <a:p>
              <a:endParaRPr lang="es-ES"/>
            </a:p>
          </p:txBody>
        </p:sp>
        <p:sp>
          <p:nvSpPr>
            <p:cNvPr id="36" name="TextBox 36"/>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37" name="TextBox 37"/>
          <p:cNvSpPr txBox="1"/>
          <p:nvPr/>
        </p:nvSpPr>
        <p:spPr>
          <a:xfrm>
            <a:off x="1567616" y="6532532"/>
            <a:ext cx="3919102" cy="307051"/>
          </a:xfrm>
          <a:prstGeom prst="rect">
            <a:avLst/>
          </a:prstGeom>
        </p:spPr>
        <p:txBody>
          <a:bodyPr lIns="0" tIns="0" rIns="0" bIns="0" rtlCol="0" anchor="t">
            <a:spAutoFit/>
          </a:bodyPr>
          <a:lstStyle/>
          <a:p>
            <a:pPr algn="ctr">
              <a:lnSpc>
                <a:spcPts val="2255"/>
              </a:lnSpc>
              <a:spcBef>
                <a:spcPct val="0"/>
              </a:spcBef>
            </a:pPr>
            <a:r>
              <a:rPr lang="en-US" sz="2147" b="1">
                <a:solidFill>
                  <a:srgbClr val="FEFFFD"/>
                </a:solidFill>
                <a:latin typeface="Roboto Bold"/>
                <a:ea typeface="Roboto Bold"/>
                <a:cs typeface="Roboto Bold"/>
                <a:sym typeface="Roboto Bold"/>
              </a:rPr>
              <a:t>Flotas / Renting</a:t>
            </a:r>
          </a:p>
        </p:txBody>
      </p:sp>
      <p:grpSp>
        <p:nvGrpSpPr>
          <p:cNvPr id="38" name="Group 38"/>
          <p:cNvGrpSpPr/>
          <p:nvPr/>
        </p:nvGrpSpPr>
        <p:grpSpPr>
          <a:xfrm>
            <a:off x="1567616" y="7015592"/>
            <a:ext cx="3966274" cy="495869"/>
            <a:chOff x="0" y="0"/>
            <a:chExt cx="1258779" cy="157374"/>
          </a:xfrm>
        </p:grpSpPr>
        <p:sp>
          <p:nvSpPr>
            <p:cNvPr id="39" name="Freeform 39"/>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59423"/>
            </a:solidFill>
          </p:spPr>
          <p:txBody>
            <a:bodyPr/>
            <a:lstStyle/>
            <a:p>
              <a:endParaRPr lang="es-ES"/>
            </a:p>
          </p:txBody>
        </p:sp>
        <p:sp>
          <p:nvSpPr>
            <p:cNvPr id="40" name="TextBox 40"/>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41" name="TextBox 41"/>
          <p:cNvSpPr txBox="1"/>
          <p:nvPr/>
        </p:nvSpPr>
        <p:spPr>
          <a:xfrm>
            <a:off x="2086278" y="7124475"/>
            <a:ext cx="2881777" cy="592236"/>
          </a:xfrm>
          <a:prstGeom prst="rect">
            <a:avLst/>
          </a:prstGeom>
        </p:spPr>
        <p:txBody>
          <a:bodyPr lIns="0" tIns="0" rIns="0" bIns="0" rtlCol="0" anchor="t">
            <a:spAutoFit/>
          </a:bodyPr>
          <a:lstStyle/>
          <a:p>
            <a:pPr algn="ctr">
              <a:lnSpc>
                <a:spcPts val="2255"/>
              </a:lnSpc>
              <a:spcBef>
                <a:spcPct val="0"/>
              </a:spcBef>
            </a:pPr>
            <a:r>
              <a:rPr lang="en-US" sz="2147" b="1">
                <a:solidFill>
                  <a:srgbClr val="FEFFFD"/>
                </a:solidFill>
                <a:latin typeface="Roboto Bold"/>
                <a:ea typeface="Roboto Bold"/>
                <a:cs typeface="Roboto Bold"/>
                <a:sym typeface="Roboto Bold"/>
              </a:rPr>
              <a:t>Aseguradoras</a:t>
            </a:r>
          </a:p>
          <a:p>
            <a:pPr algn="ctr">
              <a:lnSpc>
                <a:spcPts val="2255"/>
              </a:lnSpc>
              <a:spcBef>
                <a:spcPct val="0"/>
              </a:spcBef>
            </a:pPr>
            <a:endParaRPr lang="en-US" sz="2147" b="1">
              <a:solidFill>
                <a:srgbClr val="FEFFFD"/>
              </a:solidFill>
              <a:latin typeface="Roboto Bold"/>
              <a:ea typeface="Roboto Bold"/>
              <a:cs typeface="Roboto Bold"/>
              <a:sym typeface="Roboto Bold"/>
            </a:endParaRPr>
          </a:p>
        </p:txBody>
      </p:sp>
      <p:grpSp>
        <p:nvGrpSpPr>
          <p:cNvPr id="42" name="Group 42"/>
          <p:cNvGrpSpPr/>
          <p:nvPr/>
        </p:nvGrpSpPr>
        <p:grpSpPr>
          <a:xfrm>
            <a:off x="7893372" y="4190695"/>
            <a:ext cx="1913990" cy="764453"/>
            <a:chOff x="0" y="0"/>
            <a:chExt cx="607444" cy="242615"/>
          </a:xfrm>
        </p:grpSpPr>
        <p:sp>
          <p:nvSpPr>
            <p:cNvPr id="43" name="Freeform 43"/>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59421"/>
            </a:solidFill>
          </p:spPr>
          <p:txBody>
            <a:bodyPr/>
            <a:lstStyle/>
            <a:p>
              <a:endParaRPr lang="es-ES"/>
            </a:p>
          </p:txBody>
        </p:sp>
        <p:sp>
          <p:nvSpPr>
            <p:cNvPr id="44" name="TextBox 44"/>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45" name="TextBox 45"/>
          <p:cNvSpPr txBox="1"/>
          <p:nvPr/>
        </p:nvSpPr>
        <p:spPr>
          <a:xfrm>
            <a:off x="7922636" y="4307025"/>
            <a:ext cx="1929278" cy="592236"/>
          </a:xfrm>
          <a:prstGeom prst="rect">
            <a:avLst/>
          </a:prstGeom>
        </p:spPr>
        <p:txBody>
          <a:bodyPr lIns="0" tIns="0" rIns="0" bIns="0" rtlCol="0" anchor="t">
            <a:spAutoFit/>
          </a:bodyPr>
          <a:lstStyle/>
          <a:p>
            <a:pPr algn="ctr">
              <a:lnSpc>
                <a:spcPts val="2255"/>
              </a:lnSpc>
            </a:pPr>
            <a:r>
              <a:rPr lang="en-US" sz="2147" b="1">
                <a:solidFill>
                  <a:srgbClr val="FEFFFD"/>
                </a:solidFill>
                <a:latin typeface="Roboto Bold"/>
                <a:ea typeface="Roboto Bold"/>
                <a:cs typeface="Roboto Bold"/>
                <a:sym typeface="Roboto Bold"/>
              </a:rPr>
              <a:t>Taller </a:t>
            </a:r>
          </a:p>
          <a:p>
            <a:pPr algn="ctr">
              <a:lnSpc>
                <a:spcPts val="2255"/>
              </a:lnSpc>
              <a:spcBef>
                <a:spcPct val="0"/>
              </a:spcBef>
            </a:pPr>
            <a:r>
              <a:rPr lang="en-US" sz="2147" b="1">
                <a:solidFill>
                  <a:srgbClr val="FEFFFD"/>
                </a:solidFill>
                <a:latin typeface="Roboto Bold"/>
                <a:ea typeface="Roboto Bold"/>
                <a:cs typeface="Roboto Bold"/>
                <a:sym typeface="Roboto Bold"/>
              </a:rPr>
              <a:t>mecánico RED</a:t>
            </a:r>
          </a:p>
        </p:txBody>
      </p:sp>
      <p:grpSp>
        <p:nvGrpSpPr>
          <p:cNvPr id="46" name="Group 46"/>
          <p:cNvGrpSpPr/>
          <p:nvPr/>
        </p:nvGrpSpPr>
        <p:grpSpPr>
          <a:xfrm>
            <a:off x="5774042" y="5099286"/>
            <a:ext cx="1913990" cy="495869"/>
            <a:chOff x="0" y="0"/>
            <a:chExt cx="607444" cy="157374"/>
          </a:xfrm>
        </p:grpSpPr>
        <p:sp>
          <p:nvSpPr>
            <p:cNvPr id="47" name="Freeform 4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1C8044"/>
            </a:solidFill>
          </p:spPr>
          <p:txBody>
            <a:bodyPr/>
            <a:lstStyle/>
            <a:p>
              <a:endParaRPr lang="es-ES"/>
            </a:p>
          </p:txBody>
        </p:sp>
        <p:sp>
          <p:nvSpPr>
            <p:cNvPr id="48" name="TextBox 4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49" name="Group 49"/>
          <p:cNvGrpSpPr/>
          <p:nvPr/>
        </p:nvGrpSpPr>
        <p:grpSpPr>
          <a:xfrm>
            <a:off x="5774042" y="5737436"/>
            <a:ext cx="1913990" cy="495869"/>
            <a:chOff x="0" y="0"/>
            <a:chExt cx="607444" cy="157374"/>
          </a:xfrm>
        </p:grpSpPr>
        <p:sp>
          <p:nvSpPr>
            <p:cNvPr id="50" name="Freeform 5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51" name="TextBox 5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52" name="TextBox 52"/>
          <p:cNvSpPr txBox="1"/>
          <p:nvPr/>
        </p:nvSpPr>
        <p:spPr>
          <a:xfrm>
            <a:off x="5847858" y="5225948"/>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FFFFFF"/>
                </a:solidFill>
                <a:latin typeface="Roboto Bold"/>
                <a:ea typeface="Roboto Bold"/>
                <a:cs typeface="Roboto Bold"/>
                <a:sym typeface="Roboto Bold"/>
              </a:rPr>
              <a:t>+20%</a:t>
            </a:r>
          </a:p>
        </p:txBody>
      </p:sp>
      <p:sp>
        <p:nvSpPr>
          <p:cNvPr id="53" name="TextBox 53"/>
          <p:cNvSpPr txBox="1"/>
          <p:nvPr/>
        </p:nvSpPr>
        <p:spPr>
          <a:xfrm>
            <a:off x="5847858" y="5864097"/>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+20%</a:t>
            </a:r>
          </a:p>
        </p:txBody>
      </p:sp>
      <p:grpSp>
        <p:nvGrpSpPr>
          <p:cNvPr id="54" name="Group 54"/>
          <p:cNvGrpSpPr/>
          <p:nvPr/>
        </p:nvGrpSpPr>
        <p:grpSpPr>
          <a:xfrm>
            <a:off x="5774042" y="6375585"/>
            <a:ext cx="1913990" cy="495869"/>
            <a:chOff x="0" y="0"/>
            <a:chExt cx="607444" cy="157374"/>
          </a:xfrm>
        </p:grpSpPr>
        <p:sp>
          <p:nvSpPr>
            <p:cNvPr id="55" name="Freeform 5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56" name="TextBox 5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57" name="Group 57"/>
          <p:cNvGrpSpPr/>
          <p:nvPr/>
        </p:nvGrpSpPr>
        <p:grpSpPr>
          <a:xfrm>
            <a:off x="5774042" y="7013734"/>
            <a:ext cx="1913990" cy="495869"/>
            <a:chOff x="0" y="0"/>
            <a:chExt cx="607444" cy="157374"/>
          </a:xfrm>
        </p:grpSpPr>
        <p:sp>
          <p:nvSpPr>
            <p:cNvPr id="58" name="Freeform 5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EFFFE"/>
            </a:solidFill>
          </p:spPr>
          <p:txBody>
            <a:bodyPr/>
            <a:lstStyle/>
            <a:p>
              <a:endParaRPr lang="es-ES"/>
            </a:p>
          </p:txBody>
        </p:sp>
        <p:sp>
          <p:nvSpPr>
            <p:cNvPr id="59" name="TextBox 5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60" name="TextBox 60"/>
          <p:cNvSpPr txBox="1"/>
          <p:nvPr/>
        </p:nvSpPr>
        <p:spPr>
          <a:xfrm>
            <a:off x="5847858" y="6502246"/>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+21%</a:t>
            </a:r>
          </a:p>
        </p:txBody>
      </p:sp>
      <p:sp>
        <p:nvSpPr>
          <p:cNvPr id="61" name="TextBox 61"/>
          <p:cNvSpPr txBox="1"/>
          <p:nvPr/>
        </p:nvSpPr>
        <p:spPr>
          <a:xfrm>
            <a:off x="5847858" y="7140396"/>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+24%</a:t>
            </a:r>
          </a:p>
        </p:txBody>
      </p:sp>
      <p:grpSp>
        <p:nvGrpSpPr>
          <p:cNvPr id="62" name="Group 62"/>
          <p:cNvGrpSpPr/>
          <p:nvPr/>
        </p:nvGrpSpPr>
        <p:grpSpPr>
          <a:xfrm>
            <a:off x="5774042" y="4190695"/>
            <a:ext cx="1913990" cy="765999"/>
            <a:chOff x="0" y="0"/>
            <a:chExt cx="607444" cy="243105"/>
          </a:xfrm>
        </p:grpSpPr>
        <p:sp>
          <p:nvSpPr>
            <p:cNvPr id="63" name="Freeform 63"/>
            <p:cNvSpPr/>
            <p:nvPr/>
          </p:nvSpPr>
          <p:spPr>
            <a:xfrm>
              <a:off x="0" y="0"/>
              <a:ext cx="607444" cy="243105"/>
            </a:xfrm>
            <a:custGeom>
              <a:avLst/>
              <a:gdLst/>
              <a:ahLst/>
              <a:cxnLst/>
              <a:rect l="l" t="t" r="r" b="b"/>
              <a:pathLst>
                <a:path w="607444" h="243105">
                  <a:moveTo>
                    <a:pt x="0" y="0"/>
                  </a:moveTo>
                  <a:lnTo>
                    <a:pt x="607444" y="0"/>
                  </a:lnTo>
                  <a:lnTo>
                    <a:pt x="607444" y="243105"/>
                  </a:lnTo>
                  <a:lnTo>
                    <a:pt x="0" y="243105"/>
                  </a:lnTo>
                  <a:close/>
                </a:path>
              </a:pathLst>
            </a:custGeom>
            <a:solidFill>
              <a:srgbClr val="F59421"/>
            </a:solidFill>
          </p:spPr>
          <p:txBody>
            <a:bodyPr/>
            <a:lstStyle/>
            <a:p>
              <a:endParaRPr lang="es-ES"/>
            </a:p>
          </p:txBody>
        </p:sp>
        <p:sp>
          <p:nvSpPr>
            <p:cNvPr id="64" name="TextBox 64"/>
            <p:cNvSpPr txBox="1"/>
            <p:nvPr/>
          </p:nvSpPr>
          <p:spPr>
            <a:xfrm>
              <a:off x="0" y="28575"/>
              <a:ext cx="607444" cy="214530"/>
            </a:xfrm>
            <a:prstGeom prst="rect">
              <a:avLst/>
            </a:prstGeom>
          </p:spPr>
          <p:txBody>
            <a:bodyPr lIns="48450" tIns="48450" rIns="48450" bIns="48450" rtlCol="0" anchor="ctr"/>
            <a:lstStyle/>
            <a:p>
              <a:pPr algn="ctr">
                <a:lnSpc>
                  <a:spcPts val="2634"/>
                </a:lnSpc>
              </a:pPr>
              <a:endParaRPr/>
            </a:p>
          </p:txBody>
        </p:sp>
      </p:grpSp>
      <p:sp>
        <p:nvSpPr>
          <p:cNvPr id="65" name="TextBox 65"/>
          <p:cNvSpPr txBox="1"/>
          <p:nvPr/>
        </p:nvSpPr>
        <p:spPr>
          <a:xfrm>
            <a:off x="5847858" y="4414537"/>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FEFFFD"/>
                </a:solidFill>
                <a:latin typeface="Roboto Bold"/>
                <a:ea typeface="Roboto Bold"/>
                <a:cs typeface="Roboto Bold"/>
                <a:sym typeface="Roboto Bold"/>
              </a:rPr>
              <a:t>Red oficial</a:t>
            </a:r>
          </a:p>
        </p:txBody>
      </p:sp>
      <p:grpSp>
        <p:nvGrpSpPr>
          <p:cNvPr id="66" name="Group 66"/>
          <p:cNvGrpSpPr/>
          <p:nvPr/>
        </p:nvGrpSpPr>
        <p:grpSpPr>
          <a:xfrm>
            <a:off x="7893372" y="7678069"/>
            <a:ext cx="1913990" cy="495869"/>
            <a:chOff x="0" y="0"/>
            <a:chExt cx="607444" cy="157374"/>
          </a:xfrm>
        </p:grpSpPr>
        <p:sp>
          <p:nvSpPr>
            <p:cNvPr id="67" name="Freeform 6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68" name="TextBox 6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69" name="TextBox 69"/>
          <p:cNvSpPr txBox="1"/>
          <p:nvPr/>
        </p:nvSpPr>
        <p:spPr>
          <a:xfrm>
            <a:off x="7967189" y="780473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no aplica</a:t>
            </a:r>
          </a:p>
        </p:txBody>
      </p:sp>
      <p:grpSp>
        <p:nvGrpSpPr>
          <p:cNvPr id="70" name="Group 70"/>
          <p:cNvGrpSpPr/>
          <p:nvPr/>
        </p:nvGrpSpPr>
        <p:grpSpPr>
          <a:xfrm>
            <a:off x="1567616" y="7679927"/>
            <a:ext cx="3966274" cy="495869"/>
            <a:chOff x="0" y="0"/>
            <a:chExt cx="1258779" cy="157374"/>
          </a:xfrm>
        </p:grpSpPr>
        <p:sp>
          <p:nvSpPr>
            <p:cNvPr id="71" name="Freeform 71"/>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59423"/>
            </a:solidFill>
          </p:spPr>
          <p:txBody>
            <a:bodyPr/>
            <a:lstStyle/>
            <a:p>
              <a:endParaRPr lang="es-ES"/>
            </a:p>
          </p:txBody>
        </p:sp>
        <p:sp>
          <p:nvSpPr>
            <p:cNvPr id="72" name="TextBox 72"/>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73" name="TextBox 73"/>
          <p:cNvSpPr txBox="1"/>
          <p:nvPr/>
        </p:nvSpPr>
        <p:spPr>
          <a:xfrm>
            <a:off x="1723298" y="7811122"/>
            <a:ext cx="3630727" cy="307051"/>
          </a:xfrm>
          <a:prstGeom prst="rect">
            <a:avLst/>
          </a:prstGeom>
        </p:spPr>
        <p:txBody>
          <a:bodyPr lIns="0" tIns="0" rIns="0" bIns="0" rtlCol="0" anchor="t">
            <a:spAutoFit/>
          </a:bodyPr>
          <a:lstStyle/>
          <a:p>
            <a:pPr algn="ctr">
              <a:lnSpc>
                <a:spcPts val="2255"/>
              </a:lnSpc>
              <a:spcBef>
                <a:spcPct val="0"/>
              </a:spcBef>
            </a:pPr>
            <a:r>
              <a:rPr lang="en-US" sz="2147" b="1">
                <a:solidFill>
                  <a:srgbClr val="FEFFFD"/>
                </a:solidFill>
                <a:latin typeface="Roboto Bold"/>
                <a:ea typeface="Roboto Bold"/>
                <a:cs typeface="Roboto Bold"/>
                <a:sym typeface="Roboto Bold"/>
              </a:rPr>
              <a:t>Coches eléctricos</a:t>
            </a:r>
          </a:p>
        </p:txBody>
      </p:sp>
      <p:grpSp>
        <p:nvGrpSpPr>
          <p:cNvPr id="74" name="Group 74"/>
          <p:cNvGrpSpPr/>
          <p:nvPr/>
        </p:nvGrpSpPr>
        <p:grpSpPr>
          <a:xfrm>
            <a:off x="5774042" y="7678069"/>
            <a:ext cx="1913990" cy="495869"/>
            <a:chOff x="0" y="0"/>
            <a:chExt cx="607444" cy="157374"/>
          </a:xfrm>
        </p:grpSpPr>
        <p:sp>
          <p:nvSpPr>
            <p:cNvPr id="75" name="Freeform 7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EFFFE"/>
            </a:solidFill>
          </p:spPr>
          <p:txBody>
            <a:bodyPr/>
            <a:lstStyle/>
            <a:p>
              <a:endParaRPr lang="es-ES"/>
            </a:p>
          </p:txBody>
        </p:sp>
        <p:sp>
          <p:nvSpPr>
            <p:cNvPr id="76" name="TextBox 7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77" name="TextBox 77"/>
          <p:cNvSpPr txBox="1"/>
          <p:nvPr/>
        </p:nvSpPr>
        <p:spPr>
          <a:xfrm>
            <a:off x="5847858" y="780473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+17%</a:t>
            </a:r>
          </a:p>
        </p:txBody>
      </p:sp>
      <p:grpSp>
        <p:nvGrpSpPr>
          <p:cNvPr id="78" name="Group 78"/>
          <p:cNvGrpSpPr/>
          <p:nvPr/>
        </p:nvGrpSpPr>
        <p:grpSpPr>
          <a:xfrm>
            <a:off x="10022254" y="5138627"/>
            <a:ext cx="1913990" cy="495869"/>
            <a:chOff x="0" y="0"/>
            <a:chExt cx="607444" cy="157374"/>
          </a:xfrm>
        </p:grpSpPr>
        <p:sp>
          <p:nvSpPr>
            <p:cNvPr id="79" name="Freeform 7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1C8044"/>
            </a:solidFill>
          </p:spPr>
          <p:txBody>
            <a:bodyPr/>
            <a:lstStyle/>
            <a:p>
              <a:endParaRPr lang="es-ES"/>
            </a:p>
          </p:txBody>
        </p:sp>
        <p:sp>
          <p:nvSpPr>
            <p:cNvPr id="80" name="TextBox 8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81" name="Group 81"/>
          <p:cNvGrpSpPr/>
          <p:nvPr/>
        </p:nvGrpSpPr>
        <p:grpSpPr>
          <a:xfrm>
            <a:off x="10022254" y="5776776"/>
            <a:ext cx="1913990" cy="495869"/>
            <a:chOff x="0" y="0"/>
            <a:chExt cx="607444" cy="157374"/>
          </a:xfrm>
        </p:grpSpPr>
        <p:sp>
          <p:nvSpPr>
            <p:cNvPr id="82" name="Freeform 8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83" name="TextBox 8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84" name="TextBox 84"/>
          <p:cNvSpPr txBox="1"/>
          <p:nvPr/>
        </p:nvSpPr>
        <p:spPr>
          <a:xfrm>
            <a:off x="10096071" y="5265288"/>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FFFFFF"/>
                </a:solidFill>
                <a:latin typeface="Roboto Bold"/>
                <a:ea typeface="Roboto Bold"/>
                <a:cs typeface="Roboto Bold"/>
                <a:sym typeface="Roboto Bold"/>
              </a:rPr>
              <a:t>+10%</a:t>
            </a:r>
          </a:p>
        </p:txBody>
      </p:sp>
      <p:sp>
        <p:nvSpPr>
          <p:cNvPr id="85" name="TextBox 85"/>
          <p:cNvSpPr txBox="1"/>
          <p:nvPr/>
        </p:nvSpPr>
        <p:spPr>
          <a:xfrm>
            <a:off x="10096071" y="5903437"/>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+9%</a:t>
            </a:r>
          </a:p>
        </p:txBody>
      </p:sp>
      <p:grpSp>
        <p:nvGrpSpPr>
          <p:cNvPr id="86" name="Group 86"/>
          <p:cNvGrpSpPr/>
          <p:nvPr/>
        </p:nvGrpSpPr>
        <p:grpSpPr>
          <a:xfrm>
            <a:off x="10022254" y="6414925"/>
            <a:ext cx="1913990" cy="495869"/>
            <a:chOff x="0" y="0"/>
            <a:chExt cx="607444" cy="157374"/>
          </a:xfrm>
        </p:grpSpPr>
        <p:sp>
          <p:nvSpPr>
            <p:cNvPr id="87" name="Freeform 8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88" name="TextBox 8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89" name="Group 89"/>
          <p:cNvGrpSpPr/>
          <p:nvPr/>
        </p:nvGrpSpPr>
        <p:grpSpPr>
          <a:xfrm>
            <a:off x="10024945" y="7053387"/>
            <a:ext cx="1913990" cy="495869"/>
            <a:chOff x="0" y="0"/>
            <a:chExt cx="607444" cy="157374"/>
          </a:xfrm>
        </p:grpSpPr>
        <p:sp>
          <p:nvSpPr>
            <p:cNvPr id="90" name="Freeform 9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EFFFE"/>
            </a:solidFill>
          </p:spPr>
          <p:txBody>
            <a:bodyPr/>
            <a:lstStyle/>
            <a:p>
              <a:endParaRPr lang="es-ES"/>
            </a:p>
          </p:txBody>
        </p:sp>
        <p:sp>
          <p:nvSpPr>
            <p:cNvPr id="91" name="TextBox 9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92" name="TextBox 92"/>
          <p:cNvSpPr txBox="1"/>
          <p:nvPr/>
        </p:nvSpPr>
        <p:spPr>
          <a:xfrm>
            <a:off x="10096071" y="6541587"/>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+13%</a:t>
            </a:r>
          </a:p>
        </p:txBody>
      </p:sp>
      <p:sp>
        <p:nvSpPr>
          <p:cNvPr id="93" name="TextBox 93"/>
          <p:cNvSpPr txBox="1"/>
          <p:nvPr/>
        </p:nvSpPr>
        <p:spPr>
          <a:xfrm>
            <a:off x="10096071" y="7179736"/>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+19%</a:t>
            </a:r>
          </a:p>
        </p:txBody>
      </p:sp>
      <p:grpSp>
        <p:nvGrpSpPr>
          <p:cNvPr id="94" name="Group 94"/>
          <p:cNvGrpSpPr/>
          <p:nvPr/>
        </p:nvGrpSpPr>
        <p:grpSpPr>
          <a:xfrm>
            <a:off x="10022254" y="4230036"/>
            <a:ext cx="1913990" cy="764453"/>
            <a:chOff x="0" y="0"/>
            <a:chExt cx="607444" cy="242615"/>
          </a:xfrm>
        </p:grpSpPr>
        <p:sp>
          <p:nvSpPr>
            <p:cNvPr id="95" name="Freeform 95"/>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59421"/>
            </a:solidFill>
          </p:spPr>
          <p:txBody>
            <a:bodyPr/>
            <a:lstStyle/>
            <a:p>
              <a:endParaRPr lang="es-ES"/>
            </a:p>
          </p:txBody>
        </p:sp>
        <p:sp>
          <p:nvSpPr>
            <p:cNvPr id="96" name="TextBox 96"/>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grpSp>
        <p:nvGrpSpPr>
          <p:cNvPr id="97" name="Group 97"/>
          <p:cNvGrpSpPr/>
          <p:nvPr/>
        </p:nvGrpSpPr>
        <p:grpSpPr>
          <a:xfrm>
            <a:off x="10022254" y="7717409"/>
            <a:ext cx="1913990" cy="495869"/>
            <a:chOff x="0" y="0"/>
            <a:chExt cx="607444" cy="157374"/>
          </a:xfrm>
        </p:grpSpPr>
        <p:sp>
          <p:nvSpPr>
            <p:cNvPr id="98" name="Freeform 9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99" name="TextBox 9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00" name="TextBox 100"/>
          <p:cNvSpPr txBox="1"/>
          <p:nvPr/>
        </p:nvSpPr>
        <p:spPr>
          <a:xfrm>
            <a:off x="10096071" y="784407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no aplica</a:t>
            </a:r>
          </a:p>
        </p:txBody>
      </p:sp>
      <p:grpSp>
        <p:nvGrpSpPr>
          <p:cNvPr id="101" name="Group 101"/>
          <p:cNvGrpSpPr/>
          <p:nvPr/>
        </p:nvGrpSpPr>
        <p:grpSpPr>
          <a:xfrm>
            <a:off x="12151136" y="5138627"/>
            <a:ext cx="1913990" cy="495869"/>
            <a:chOff x="0" y="0"/>
            <a:chExt cx="607444" cy="157374"/>
          </a:xfrm>
        </p:grpSpPr>
        <p:sp>
          <p:nvSpPr>
            <p:cNvPr id="102" name="Freeform 10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1C8044"/>
            </a:solidFill>
          </p:spPr>
          <p:txBody>
            <a:bodyPr/>
            <a:lstStyle/>
            <a:p>
              <a:endParaRPr lang="es-ES"/>
            </a:p>
          </p:txBody>
        </p:sp>
        <p:sp>
          <p:nvSpPr>
            <p:cNvPr id="103" name="TextBox 10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04" name="Group 104"/>
          <p:cNvGrpSpPr/>
          <p:nvPr/>
        </p:nvGrpSpPr>
        <p:grpSpPr>
          <a:xfrm>
            <a:off x="12151136" y="5776776"/>
            <a:ext cx="1913990" cy="495869"/>
            <a:chOff x="0" y="0"/>
            <a:chExt cx="607444" cy="157374"/>
          </a:xfrm>
        </p:grpSpPr>
        <p:sp>
          <p:nvSpPr>
            <p:cNvPr id="105" name="Freeform 105"/>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EFFFE"/>
            </a:solidFill>
          </p:spPr>
          <p:txBody>
            <a:bodyPr/>
            <a:lstStyle/>
            <a:p>
              <a:endParaRPr lang="es-ES"/>
            </a:p>
          </p:txBody>
        </p:sp>
        <p:sp>
          <p:nvSpPr>
            <p:cNvPr id="106" name="TextBox 106"/>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07" name="TextBox 107"/>
          <p:cNvSpPr txBox="1"/>
          <p:nvPr/>
        </p:nvSpPr>
        <p:spPr>
          <a:xfrm>
            <a:off x="12224953" y="5265288"/>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FFFFFF"/>
                </a:solidFill>
                <a:latin typeface="Roboto Bold"/>
                <a:ea typeface="Roboto Bold"/>
                <a:cs typeface="Roboto Bold"/>
                <a:sym typeface="Roboto Bold"/>
              </a:rPr>
              <a:t>+9%</a:t>
            </a:r>
          </a:p>
        </p:txBody>
      </p:sp>
      <p:sp>
        <p:nvSpPr>
          <p:cNvPr id="108" name="TextBox 108"/>
          <p:cNvSpPr txBox="1"/>
          <p:nvPr/>
        </p:nvSpPr>
        <p:spPr>
          <a:xfrm>
            <a:off x="12224953" y="5903437"/>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+10%</a:t>
            </a:r>
          </a:p>
        </p:txBody>
      </p:sp>
      <p:grpSp>
        <p:nvGrpSpPr>
          <p:cNvPr id="109" name="Group 109"/>
          <p:cNvGrpSpPr/>
          <p:nvPr/>
        </p:nvGrpSpPr>
        <p:grpSpPr>
          <a:xfrm>
            <a:off x="12151136" y="6414925"/>
            <a:ext cx="1913990" cy="495869"/>
            <a:chOff x="0" y="0"/>
            <a:chExt cx="607444" cy="157374"/>
          </a:xfrm>
        </p:grpSpPr>
        <p:sp>
          <p:nvSpPr>
            <p:cNvPr id="110" name="Freeform 11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11" name="TextBox 11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12" name="Group 112"/>
          <p:cNvGrpSpPr/>
          <p:nvPr/>
        </p:nvGrpSpPr>
        <p:grpSpPr>
          <a:xfrm>
            <a:off x="12153828" y="7053387"/>
            <a:ext cx="1913990" cy="495869"/>
            <a:chOff x="0" y="0"/>
            <a:chExt cx="607444" cy="157374"/>
          </a:xfrm>
        </p:grpSpPr>
        <p:sp>
          <p:nvSpPr>
            <p:cNvPr id="113" name="Freeform 113"/>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14" name="TextBox 114"/>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15" name="TextBox 115"/>
          <p:cNvSpPr txBox="1"/>
          <p:nvPr/>
        </p:nvSpPr>
        <p:spPr>
          <a:xfrm>
            <a:off x="12224953" y="6541587"/>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+8%</a:t>
            </a:r>
          </a:p>
        </p:txBody>
      </p:sp>
      <p:sp>
        <p:nvSpPr>
          <p:cNvPr id="116" name="TextBox 116"/>
          <p:cNvSpPr txBox="1"/>
          <p:nvPr/>
        </p:nvSpPr>
        <p:spPr>
          <a:xfrm>
            <a:off x="12224953" y="7179736"/>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no aplica</a:t>
            </a:r>
          </a:p>
        </p:txBody>
      </p:sp>
      <p:grpSp>
        <p:nvGrpSpPr>
          <p:cNvPr id="117" name="Group 117"/>
          <p:cNvGrpSpPr/>
          <p:nvPr/>
        </p:nvGrpSpPr>
        <p:grpSpPr>
          <a:xfrm>
            <a:off x="12151136" y="4230036"/>
            <a:ext cx="1913990" cy="764453"/>
            <a:chOff x="0" y="0"/>
            <a:chExt cx="607444" cy="242615"/>
          </a:xfrm>
        </p:grpSpPr>
        <p:sp>
          <p:nvSpPr>
            <p:cNvPr id="118" name="Freeform 118"/>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59421"/>
            </a:solidFill>
          </p:spPr>
          <p:txBody>
            <a:bodyPr/>
            <a:lstStyle/>
            <a:p>
              <a:endParaRPr lang="es-ES"/>
            </a:p>
          </p:txBody>
        </p:sp>
        <p:sp>
          <p:nvSpPr>
            <p:cNvPr id="119" name="TextBox 119"/>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120" name="TextBox 120"/>
          <p:cNvSpPr txBox="1"/>
          <p:nvPr/>
        </p:nvSpPr>
        <p:spPr>
          <a:xfrm>
            <a:off x="10098762" y="4348297"/>
            <a:ext cx="1840174" cy="542680"/>
          </a:xfrm>
          <a:prstGeom prst="rect">
            <a:avLst/>
          </a:prstGeom>
        </p:spPr>
        <p:txBody>
          <a:bodyPr lIns="0" tIns="0" rIns="0" bIns="0" rtlCol="0" anchor="t">
            <a:spAutoFit/>
          </a:bodyPr>
          <a:lstStyle/>
          <a:p>
            <a:pPr algn="ctr">
              <a:lnSpc>
                <a:spcPts val="2036"/>
              </a:lnSpc>
              <a:spcBef>
                <a:spcPct val="0"/>
              </a:spcBef>
            </a:pPr>
            <a:r>
              <a:rPr lang="en-US" sz="1939" b="1">
                <a:solidFill>
                  <a:srgbClr val="FEFFFD"/>
                </a:solidFill>
                <a:latin typeface="Roboto Bold"/>
                <a:ea typeface="Roboto Bold"/>
                <a:cs typeface="Roboto Bold"/>
                <a:sym typeface="Roboto Bold"/>
              </a:rPr>
              <a:t>Taller mecánico NO de Red</a:t>
            </a:r>
          </a:p>
        </p:txBody>
      </p:sp>
      <p:grpSp>
        <p:nvGrpSpPr>
          <p:cNvPr id="121" name="Group 121"/>
          <p:cNvGrpSpPr/>
          <p:nvPr/>
        </p:nvGrpSpPr>
        <p:grpSpPr>
          <a:xfrm>
            <a:off x="12151136" y="7717409"/>
            <a:ext cx="1913990" cy="495869"/>
            <a:chOff x="0" y="0"/>
            <a:chExt cx="607444" cy="157374"/>
          </a:xfrm>
        </p:grpSpPr>
        <p:sp>
          <p:nvSpPr>
            <p:cNvPr id="122" name="Freeform 12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23" name="TextBox 12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24" name="TextBox 124"/>
          <p:cNvSpPr txBox="1"/>
          <p:nvPr/>
        </p:nvSpPr>
        <p:spPr>
          <a:xfrm>
            <a:off x="12224953" y="784407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no aplica</a:t>
            </a:r>
          </a:p>
        </p:txBody>
      </p:sp>
      <p:grpSp>
        <p:nvGrpSpPr>
          <p:cNvPr id="125" name="Group 125"/>
          <p:cNvGrpSpPr/>
          <p:nvPr/>
        </p:nvGrpSpPr>
        <p:grpSpPr>
          <a:xfrm>
            <a:off x="14280018" y="5138627"/>
            <a:ext cx="1913990" cy="495869"/>
            <a:chOff x="0" y="0"/>
            <a:chExt cx="607444" cy="157374"/>
          </a:xfrm>
        </p:grpSpPr>
        <p:sp>
          <p:nvSpPr>
            <p:cNvPr id="126" name="Freeform 12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1C8044"/>
            </a:solidFill>
          </p:spPr>
          <p:txBody>
            <a:bodyPr/>
            <a:lstStyle/>
            <a:p>
              <a:endParaRPr lang="es-ES"/>
            </a:p>
          </p:txBody>
        </p:sp>
        <p:sp>
          <p:nvSpPr>
            <p:cNvPr id="127" name="TextBox 12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28" name="Group 128"/>
          <p:cNvGrpSpPr/>
          <p:nvPr/>
        </p:nvGrpSpPr>
        <p:grpSpPr>
          <a:xfrm>
            <a:off x="14280018" y="5776776"/>
            <a:ext cx="1913990" cy="495869"/>
            <a:chOff x="0" y="0"/>
            <a:chExt cx="607444" cy="157374"/>
          </a:xfrm>
        </p:grpSpPr>
        <p:sp>
          <p:nvSpPr>
            <p:cNvPr id="129" name="Freeform 129"/>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EFFFE"/>
            </a:solidFill>
          </p:spPr>
          <p:txBody>
            <a:bodyPr/>
            <a:lstStyle/>
            <a:p>
              <a:endParaRPr lang="es-ES"/>
            </a:p>
          </p:txBody>
        </p:sp>
        <p:sp>
          <p:nvSpPr>
            <p:cNvPr id="130" name="TextBox 130"/>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31" name="TextBox 131"/>
          <p:cNvSpPr txBox="1"/>
          <p:nvPr/>
        </p:nvSpPr>
        <p:spPr>
          <a:xfrm>
            <a:off x="14353835" y="5265288"/>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FFFFFF"/>
                </a:solidFill>
                <a:latin typeface="Roboto Bold"/>
                <a:ea typeface="Roboto Bold"/>
                <a:cs typeface="Roboto Bold"/>
                <a:sym typeface="Roboto Bold"/>
              </a:rPr>
              <a:t>+6%</a:t>
            </a:r>
          </a:p>
        </p:txBody>
      </p:sp>
      <p:sp>
        <p:nvSpPr>
          <p:cNvPr id="132" name="TextBox 132"/>
          <p:cNvSpPr txBox="1"/>
          <p:nvPr/>
        </p:nvSpPr>
        <p:spPr>
          <a:xfrm>
            <a:off x="14353835" y="5903437"/>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+5%</a:t>
            </a:r>
          </a:p>
        </p:txBody>
      </p:sp>
      <p:grpSp>
        <p:nvGrpSpPr>
          <p:cNvPr id="133" name="Group 133"/>
          <p:cNvGrpSpPr/>
          <p:nvPr/>
        </p:nvGrpSpPr>
        <p:grpSpPr>
          <a:xfrm>
            <a:off x="14280018" y="6414925"/>
            <a:ext cx="1913990" cy="495869"/>
            <a:chOff x="0" y="0"/>
            <a:chExt cx="607444" cy="157374"/>
          </a:xfrm>
        </p:grpSpPr>
        <p:sp>
          <p:nvSpPr>
            <p:cNvPr id="134" name="Freeform 134"/>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35" name="TextBox 135"/>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grpSp>
        <p:nvGrpSpPr>
          <p:cNvPr id="136" name="Group 136"/>
          <p:cNvGrpSpPr/>
          <p:nvPr/>
        </p:nvGrpSpPr>
        <p:grpSpPr>
          <a:xfrm>
            <a:off x="14282710" y="7053387"/>
            <a:ext cx="1913990" cy="495869"/>
            <a:chOff x="0" y="0"/>
            <a:chExt cx="607444" cy="157374"/>
          </a:xfrm>
        </p:grpSpPr>
        <p:sp>
          <p:nvSpPr>
            <p:cNvPr id="137" name="Freeform 137"/>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38" name="TextBox 138"/>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39" name="TextBox 139"/>
          <p:cNvSpPr txBox="1"/>
          <p:nvPr/>
        </p:nvSpPr>
        <p:spPr>
          <a:xfrm>
            <a:off x="14353835" y="6541587"/>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a:t>
            </a:r>
          </a:p>
        </p:txBody>
      </p:sp>
      <p:sp>
        <p:nvSpPr>
          <p:cNvPr id="140" name="TextBox 140"/>
          <p:cNvSpPr txBox="1"/>
          <p:nvPr/>
        </p:nvSpPr>
        <p:spPr>
          <a:xfrm>
            <a:off x="14353835" y="7179736"/>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+7%</a:t>
            </a:r>
          </a:p>
        </p:txBody>
      </p:sp>
      <p:grpSp>
        <p:nvGrpSpPr>
          <p:cNvPr id="141" name="Group 141"/>
          <p:cNvGrpSpPr/>
          <p:nvPr/>
        </p:nvGrpSpPr>
        <p:grpSpPr>
          <a:xfrm>
            <a:off x="14280018" y="4230036"/>
            <a:ext cx="1913990" cy="764453"/>
            <a:chOff x="0" y="0"/>
            <a:chExt cx="607444" cy="242615"/>
          </a:xfrm>
        </p:grpSpPr>
        <p:sp>
          <p:nvSpPr>
            <p:cNvPr id="142" name="Freeform 142"/>
            <p:cNvSpPr/>
            <p:nvPr/>
          </p:nvSpPr>
          <p:spPr>
            <a:xfrm>
              <a:off x="0" y="0"/>
              <a:ext cx="607444" cy="242615"/>
            </a:xfrm>
            <a:custGeom>
              <a:avLst/>
              <a:gdLst/>
              <a:ahLst/>
              <a:cxnLst/>
              <a:rect l="l" t="t" r="r" b="b"/>
              <a:pathLst>
                <a:path w="607444" h="242615">
                  <a:moveTo>
                    <a:pt x="0" y="0"/>
                  </a:moveTo>
                  <a:lnTo>
                    <a:pt x="607444" y="0"/>
                  </a:lnTo>
                  <a:lnTo>
                    <a:pt x="607444" y="242615"/>
                  </a:lnTo>
                  <a:lnTo>
                    <a:pt x="0" y="242615"/>
                  </a:lnTo>
                  <a:close/>
                </a:path>
              </a:pathLst>
            </a:custGeom>
            <a:solidFill>
              <a:srgbClr val="F59421"/>
            </a:solidFill>
          </p:spPr>
          <p:txBody>
            <a:bodyPr/>
            <a:lstStyle/>
            <a:p>
              <a:endParaRPr lang="es-ES"/>
            </a:p>
          </p:txBody>
        </p:sp>
        <p:sp>
          <p:nvSpPr>
            <p:cNvPr id="143" name="TextBox 143"/>
            <p:cNvSpPr txBox="1"/>
            <p:nvPr/>
          </p:nvSpPr>
          <p:spPr>
            <a:xfrm>
              <a:off x="0" y="28575"/>
              <a:ext cx="607444" cy="214040"/>
            </a:xfrm>
            <a:prstGeom prst="rect">
              <a:avLst/>
            </a:prstGeom>
          </p:spPr>
          <p:txBody>
            <a:bodyPr lIns="48450" tIns="48450" rIns="48450" bIns="48450" rtlCol="0" anchor="ctr"/>
            <a:lstStyle/>
            <a:p>
              <a:pPr algn="ctr">
                <a:lnSpc>
                  <a:spcPts val="2634"/>
                </a:lnSpc>
              </a:pPr>
              <a:endParaRPr/>
            </a:p>
          </p:txBody>
        </p:sp>
      </p:grpSp>
      <p:sp>
        <p:nvSpPr>
          <p:cNvPr id="144" name="TextBox 144"/>
          <p:cNvSpPr txBox="1"/>
          <p:nvPr/>
        </p:nvSpPr>
        <p:spPr>
          <a:xfrm>
            <a:off x="14319618" y="4338308"/>
            <a:ext cx="1840174" cy="592236"/>
          </a:xfrm>
          <a:prstGeom prst="rect">
            <a:avLst/>
          </a:prstGeom>
        </p:spPr>
        <p:txBody>
          <a:bodyPr lIns="0" tIns="0" rIns="0" bIns="0" rtlCol="0" anchor="t">
            <a:spAutoFit/>
          </a:bodyPr>
          <a:lstStyle/>
          <a:p>
            <a:pPr algn="ctr">
              <a:lnSpc>
                <a:spcPts val="2255"/>
              </a:lnSpc>
              <a:spcBef>
                <a:spcPct val="0"/>
              </a:spcBef>
            </a:pPr>
            <a:r>
              <a:rPr lang="en-US" sz="2147" b="1">
                <a:solidFill>
                  <a:srgbClr val="FEFFFD"/>
                </a:solidFill>
                <a:latin typeface="Roboto Bold"/>
                <a:ea typeface="Roboto Bold"/>
                <a:cs typeface="Roboto Bold"/>
                <a:sym typeface="Roboto Bold"/>
              </a:rPr>
              <a:t>Taller chapa y pintura</a:t>
            </a:r>
          </a:p>
        </p:txBody>
      </p:sp>
      <p:grpSp>
        <p:nvGrpSpPr>
          <p:cNvPr id="145" name="Group 145"/>
          <p:cNvGrpSpPr/>
          <p:nvPr/>
        </p:nvGrpSpPr>
        <p:grpSpPr>
          <a:xfrm>
            <a:off x="14280018" y="7717409"/>
            <a:ext cx="1913990" cy="495869"/>
            <a:chOff x="0" y="0"/>
            <a:chExt cx="607444" cy="157374"/>
          </a:xfrm>
        </p:grpSpPr>
        <p:sp>
          <p:nvSpPr>
            <p:cNvPr id="146" name="Freeform 14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47" name="TextBox 14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48" name="TextBox 148"/>
          <p:cNvSpPr txBox="1"/>
          <p:nvPr/>
        </p:nvSpPr>
        <p:spPr>
          <a:xfrm>
            <a:off x="14353835" y="7844070"/>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no aplica</a:t>
            </a:r>
          </a:p>
        </p:txBody>
      </p:sp>
      <p:grpSp>
        <p:nvGrpSpPr>
          <p:cNvPr id="149" name="Group 149"/>
          <p:cNvGrpSpPr/>
          <p:nvPr/>
        </p:nvGrpSpPr>
        <p:grpSpPr>
          <a:xfrm>
            <a:off x="7896063" y="8342091"/>
            <a:ext cx="1913990" cy="495869"/>
            <a:chOff x="0" y="0"/>
            <a:chExt cx="607444" cy="157374"/>
          </a:xfrm>
        </p:grpSpPr>
        <p:sp>
          <p:nvSpPr>
            <p:cNvPr id="150" name="Freeform 15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51" name="TextBox 15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52" name="TextBox 152"/>
          <p:cNvSpPr txBox="1"/>
          <p:nvPr/>
        </p:nvSpPr>
        <p:spPr>
          <a:xfrm>
            <a:off x="7969880" y="8468752"/>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+5%</a:t>
            </a:r>
          </a:p>
        </p:txBody>
      </p:sp>
      <p:grpSp>
        <p:nvGrpSpPr>
          <p:cNvPr id="153" name="Group 153"/>
          <p:cNvGrpSpPr/>
          <p:nvPr/>
        </p:nvGrpSpPr>
        <p:grpSpPr>
          <a:xfrm>
            <a:off x="1570307" y="8343949"/>
            <a:ext cx="3966274" cy="495869"/>
            <a:chOff x="0" y="0"/>
            <a:chExt cx="1258779" cy="157374"/>
          </a:xfrm>
        </p:grpSpPr>
        <p:sp>
          <p:nvSpPr>
            <p:cNvPr id="154" name="Freeform 154"/>
            <p:cNvSpPr/>
            <p:nvPr/>
          </p:nvSpPr>
          <p:spPr>
            <a:xfrm>
              <a:off x="0" y="0"/>
              <a:ext cx="1258779" cy="157374"/>
            </a:xfrm>
            <a:custGeom>
              <a:avLst/>
              <a:gdLst/>
              <a:ahLst/>
              <a:cxnLst/>
              <a:rect l="l" t="t" r="r" b="b"/>
              <a:pathLst>
                <a:path w="1258779" h="157374">
                  <a:moveTo>
                    <a:pt x="0" y="0"/>
                  </a:moveTo>
                  <a:lnTo>
                    <a:pt x="1258779" y="0"/>
                  </a:lnTo>
                  <a:lnTo>
                    <a:pt x="1258779" y="157374"/>
                  </a:lnTo>
                  <a:lnTo>
                    <a:pt x="0" y="157374"/>
                  </a:lnTo>
                  <a:close/>
                </a:path>
              </a:pathLst>
            </a:custGeom>
            <a:solidFill>
              <a:srgbClr val="F59423"/>
            </a:solidFill>
          </p:spPr>
          <p:txBody>
            <a:bodyPr/>
            <a:lstStyle/>
            <a:p>
              <a:endParaRPr lang="es-ES"/>
            </a:p>
          </p:txBody>
        </p:sp>
        <p:sp>
          <p:nvSpPr>
            <p:cNvPr id="155" name="TextBox 155"/>
            <p:cNvSpPr txBox="1"/>
            <p:nvPr/>
          </p:nvSpPr>
          <p:spPr>
            <a:xfrm>
              <a:off x="0" y="28575"/>
              <a:ext cx="1258779" cy="128799"/>
            </a:xfrm>
            <a:prstGeom prst="rect">
              <a:avLst/>
            </a:prstGeom>
          </p:spPr>
          <p:txBody>
            <a:bodyPr lIns="48450" tIns="48450" rIns="48450" bIns="48450" rtlCol="0" anchor="ctr"/>
            <a:lstStyle/>
            <a:p>
              <a:pPr algn="ctr">
                <a:lnSpc>
                  <a:spcPts val="2634"/>
                </a:lnSpc>
              </a:pPr>
              <a:endParaRPr/>
            </a:p>
          </p:txBody>
        </p:sp>
      </p:grpSp>
      <p:sp>
        <p:nvSpPr>
          <p:cNvPr id="156" name="TextBox 156"/>
          <p:cNvSpPr txBox="1"/>
          <p:nvPr/>
        </p:nvSpPr>
        <p:spPr>
          <a:xfrm>
            <a:off x="1725989" y="8475145"/>
            <a:ext cx="3630727" cy="307051"/>
          </a:xfrm>
          <a:prstGeom prst="rect">
            <a:avLst/>
          </a:prstGeom>
        </p:spPr>
        <p:txBody>
          <a:bodyPr lIns="0" tIns="0" rIns="0" bIns="0" rtlCol="0" anchor="t">
            <a:spAutoFit/>
          </a:bodyPr>
          <a:lstStyle/>
          <a:p>
            <a:pPr algn="ctr">
              <a:lnSpc>
                <a:spcPts val="2255"/>
              </a:lnSpc>
              <a:spcBef>
                <a:spcPct val="0"/>
              </a:spcBef>
            </a:pPr>
            <a:r>
              <a:rPr lang="en-US" sz="2147" b="1">
                <a:solidFill>
                  <a:srgbClr val="FEFFFD"/>
                </a:solidFill>
                <a:latin typeface="Roboto Bold"/>
                <a:ea typeface="Roboto Bold"/>
                <a:cs typeface="Roboto Bold"/>
                <a:sym typeface="Roboto Bold"/>
              </a:rPr>
              <a:t>Coches electrificados</a:t>
            </a:r>
          </a:p>
        </p:txBody>
      </p:sp>
      <p:grpSp>
        <p:nvGrpSpPr>
          <p:cNvPr id="157" name="Group 157"/>
          <p:cNvGrpSpPr/>
          <p:nvPr/>
        </p:nvGrpSpPr>
        <p:grpSpPr>
          <a:xfrm>
            <a:off x="5776733" y="8342091"/>
            <a:ext cx="1913990" cy="495869"/>
            <a:chOff x="0" y="0"/>
            <a:chExt cx="607444" cy="157374"/>
          </a:xfrm>
        </p:grpSpPr>
        <p:sp>
          <p:nvSpPr>
            <p:cNvPr id="158" name="Freeform 158"/>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EFFFE"/>
            </a:solidFill>
          </p:spPr>
          <p:txBody>
            <a:bodyPr/>
            <a:lstStyle/>
            <a:p>
              <a:endParaRPr lang="es-ES"/>
            </a:p>
          </p:txBody>
        </p:sp>
        <p:sp>
          <p:nvSpPr>
            <p:cNvPr id="159" name="TextBox 159"/>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0" name="TextBox 160"/>
          <p:cNvSpPr txBox="1"/>
          <p:nvPr/>
        </p:nvSpPr>
        <p:spPr>
          <a:xfrm>
            <a:off x="5850550" y="8468752"/>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+16%</a:t>
            </a:r>
          </a:p>
        </p:txBody>
      </p:sp>
      <p:grpSp>
        <p:nvGrpSpPr>
          <p:cNvPr id="161" name="Group 161"/>
          <p:cNvGrpSpPr/>
          <p:nvPr/>
        </p:nvGrpSpPr>
        <p:grpSpPr>
          <a:xfrm>
            <a:off x="10024945" y="8381431"/>
            <a:ext cx="1913990" cy="495869"/>
            <a:chOff x="0" y="0"/>
            <a:chExt cx="607444" cy="157374"/>
          </a:xfrm>
        </p:grpSpPr>
        <p:sp>
          <p:nvSpPr>
            <p:cNvPr id="162" name="Freeform 162"/>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3" name="TextBox 163"/>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4" name="TextBox 164"/>
          <p:cNvSpPr txBox="1"/>
          <p:nvPr/>
        </p:nvSpPr>
        <p:spPr>
          <a:xfrm>
            <a:off x="10098762" y="8508092"/>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+5%</a:t>
            </a:r>
          </a:p>
        </p:txBody>
      </p:sp>
      <p:grpSp>
        <p:nvGrpSpPr>
          <p:cNvPr id="165" name="Group 165"/>
          <p:cNvGrpSpPr/>
          <p:nvPr/>
        </p:nvGrpSpPr>
        <p:grpSpPr>
          <a:xfrm>
            <a:off x="12153828" y="8381431"/>
            <a:ext cx="1913990" cy="495869"/>
            <a:chOff x="0" y="0"/>
            <a:chExt cx="607444" cy="157374"/>
          </a:xfrm>
        </p:grpSpPr>
        <p:sp>
          <p:nvSpPr>
            <p:cNvPr id="166" name="Freeform 166"/>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67" name="TextBox 167"/>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68" name="TextBox 168"/>
          <p:cNvSpPr txBox="1"/>
          <p:nvPr/>
        </p:nvSpPr>
        <p:spPr>
          <a:xfrm>
            <a:off x="12227644" y="8508092"/>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+8%</a:t>
            </a:r>
          </a:p>
        </p:txBody>
      </p:sp>
      <p:grpSp>
        <p:nvGrpSpPr>
          <p:cNvPr id="169" name="Group 169"/>
          <p:cNvGrpSpPr/>
          <p:nvPr/>
        </p:nvGrpSpPr>
        <p:grpSpPr>
          <a:xfrm>
            <a:off x="14282710" y="8381431"/>
            <a:ext cx="1913990" cy="495869"/>
            <a:chOff x="0" y="0"/>
            <a:chExt cx="607444" cy="157374"/>
          </a:xfrm>
        </p:grpSpPr>
        <p:sp>
          <p:nvSpPr>
            <p:cNvPr id="170" name="Freeform 170"/>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71" name="TextBox 171"/>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72" name="TextBox 172"/>
          <p:cNvSpPr txBox="1"/>
          <p:nvPr/>
        </p:nvSpPr>
        <p:spPr>
          <a:xfrm>
            <a:off x="14356527" y="8508092"/>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+2%</a:t>
            </a:r>
          </a:p>
        </p:txBody>
      </p:sp>
      <p:sp>
        <p:nvSpPr>
          <p:cNvPr id="173" name="TextBox 173"/>
          <p:cNvSpPr txBox="1"/>
          <p:nvPr/>
        </p:nvSpPr>
        <p:spPr>
          <a:xfrm>
            <a:off x="2086278" y="4414537"/>
            <a:ext cx="3223852" cy="294953"/>
          </a:xfrm>
          <a:prstGeom prst="rect">
            <a:avLst/>
          </a:prstGeom>
        </p:spPr>
        <p:txBody>
          <a:bodyPr wrap="square" lIns="0" tIns="0" rIns="0" bIns="0" rtlCol="0" anchor="t">
            <a:spAutoFit/>
          </a:bodyPr>
          <a:lstStyle/>
          <a:p>
            <a:pPr algn="l">
              <a:lnSpc>
                <a:spcPts val="2309"/>
              </a:lnSpc>
              <a:spcBef>
                <a:spcPct val="0"/>
              </a:spcBef>
            </a:pPr>
            <a:r>
              <a:rPr lang="en-US" sz="2199" b="1" dirty="0" err="1">
                <a:solidFill>
                  <a:srgbClr val="FFFFFF"/>
                </a:solidFill>
                <a:latin typeface="Roboto Bold"/>
                <a:ea typeface="Roboto Bold"/>
                <a:cs typeface="Roboto Bold"/>
                <a:sym typeface="Roboto Bold"/>
              </a:rPr>
              <a:t>Diferencia</a:t>
            </a:r>
            <a:r>
              <a:rPr lang="en-US" sz="2199" b="1" dirty="0">
                <a:solidFill>
                  <a:srgbClr val="FFFFFF"/>
                </a:solidFill>
                <a:latin typeface="Roboto Bold"/>
                <a:ea typeface="Roboto Bold"/>
                <a:cs typeface="Roboto Bold"/>
                <a:sym typeface="Roboto Bold"/>
              </a:rPr>
              <a:t> 2026 vs 2024</a:t>
            </a:r>
          </a:p>
        </p:txBody>
      </p:sp>
      <p:sp>
        <p:nvSpPr>
          <p:cNvPr id="174" name="TextBox 174"/>
          <p:cNvSpPr txBox="1"/>
          <p:nvPr/>
        </p:nvSpPr>
        <p:spPr>
          <a:xfrm>
            <a:off x="12234211" y="4357822"/>
            <a:ext cx="1840174" cy="592236"/>
          </a:xfrm>
          <a:prstGeom prst="rect">
            <a:avLst/>
          </a:prstGeom>
        </p:spPr>
        <p:txBody>
          <a:bodyPr lIns="0" tIns="0" rIns="0" bIns="0" rtlCol="0" anchor="t">
            <a:spAutoFit/>
          </a:bodyPr>
          <a:lstStyle/>
          <a:p>
            <a:pPr algn="ctr">
              <a:lnSpc>
                <a:spcPts val="2255"/>
              </a:lnSpc>
              <a:spcBef>
                <a:spcPct val="0"/>
              </a:spcBef>
            </a:pPr>
            <a:r>
              <a:rPr lang="en-US" sz="2147" b="1">
                <a:solidFill>
                  <a:srgbClr val="FEFFFD"/>
                </a:solidFill>
                <a:latin typeface="Roboto Bold"/>
                <a:ea typeface="Roboto Bold"/>
                <a:cs typeface="Roboto Bold"/>
                <a:sym typeface="Roboto Bold"/>
              </a:rPr>
              <a:t>Nueva ditribución</a:t>
            </a:r>
          </a:p>
        </p:txBody>
      </p:sp>
      <p:sp>
        <p:nvSpPr>
          <p:cNvPr id="175" name="Freeform 175"/>
          <p:cNvSpPr/>
          <p:nvPr/>
        </p:nvSpPr>
        <p:spPr>
          <a:xfrm>
            <a:off x="1547021" y="9379075"/>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76" name="TextBox 176"/>
          <p:cNvSpPr txBox="1"/>
          <p:nvPr/>
        </p:nvSpPr>
        <p:spPr>
          <a:xfrm>
            <a:off x="2024440" y="9194825"/>
            <a:ext cx="14834437" cy="305405"/>
          </a:xfrm>
          <a:prstGeom prst="rect">
            <a:avLst/>
          </a:prstGeom>
        </p:spPr>
        <p:txBody>
          <a:bodyPr lIns="0" tIns="0" rIns="0" bIns="0" rtlCol="0" anchor="t">
            <a:spAutoFit/>
          </a:bodyPr>
          <a:lstStyle/>
          <a:p>
            <a:pPr algn="l">
              <a:lnSpc>
                <a:spcPts val="2554"/>
              </a:lnSpc>
            </a:pPr>
            <a:r>
              <a:rPr lang="en-US" sz="1749" dirty="0">
                <a:solidFill>
                  <a:srgbClr val="FFFFFF"/>
                </a:solidFill>
                <a:latin typeface="Roboto"/>
                <a:ea typeface="Roboto"/>
                <a:cs typeface="Roboto"/>
                <a:sym typeface="Roboto"/>
              </a:rPr>
              <a:t>La </a:t>
            </a:r>
            <a:r>
              <a:rPr lang="en-US" sz="1749" dirty="0" err="1">
                <a:solidFill>
                  <a:srgbClr val="FFFFFF"/>
                </a:solidFill>
                <a:latin typeface="Roboto"/>
                <a:ea typeface="Roboto"/>
                <a:cs typeface="Roboto"/>
                <a:sym typeface="Roboto"/>
              </a:rPr>
              <a:t>tarifa</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oficial</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en</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talleres</a:t>
            </a:r>
            <a:r>
              <a:rPr lang="en-US" sz="1749" dirty="0">
                <a:solidFill>
                  <a:srgbClr val="FFFFFF"/>
                </a:solidFill>
                <a:latin typeface="Roboto"/>
                <a:ea typeface="Roboto"/>
                <a:cs typeface="Roboto"/>
                <a:sym typeface="Roboto"/>
              </a:rPr>
              <a:t> de </a:t>
            </a:r>
            <a:r>
              <a:rPr lang="en-US" sz="1749" dirty="0" err="1">
                <a:solidFill>
                  <a:srgbClr val="FFFFFF"/>
                </a:solidFill>
                <a:latin typeface="Roboto"/>
                <a:ea typeface="Roboto"/>
                <a:cs typeface="Roboto"/>
                <a:sym typeface="Roboto"/>
              </a:rPr>
              <a:t>chapa</a:t>
            </a:r>
            <a:r>
              <a:rPr lang="en-US" sz="1749" dirty="0">
                <a:solidFill>
                  <a:srgbClr val="FFFFFF"/>
                </a:solidFill>
                <a:latin typeface="Roboto"/>
                <a:ea typeface="Roboto"/>
                <a:cs typeface="Roboto"/>
                <a:sym typeface="Roboto"/>
              </a:rPr>
              <a:t> y pintura ha </a:t>
            </a:r>
            <a:r>
              <a:rPr lang="en-US" sz="1749" dirty="0" err="1">
                <a:solidFill>
                  <a:srgbClr val="FFFFFF"/>
                </a:solidFill>
                <a:latin typeface="Roboto"/>
                <a:ea typeface="Roboto"/>
                <a:cs typeface="Roboto"/>
                <a:sym typeface="Roboto"/>
              </a:rPr>
              <a:t>aumentado</a:t>
            </a:r>
            <a:r>
              <a:rPr lang="en-US" sz="1749" dirty="0">
                <a:solidFill>
                  <a:srgbClr val="FFFFFF"/>
                </a:solidFill>
                <a:latin typeface="Roboto"/>
                <a:ea typeface="Roboto"/>
                <a:cs typeface="Roboto"/>
                <a:sym typeface="Roboto"/>
              </a:rPr>
              <a:t> un 5%. El </a:t>
            </a:r>
            <a:r>
              <a:rPr lang="en-US" sz="1749" dirty="0" err="1">
                <a:solidFill>
                  <a:srgbClr val="FFFFFF"/>
                </a:solidFill>
                <a:latin typeface="Roboto"/>
                <a:ea typeface="Roboto"/>
                <a:cs typeface="Roboto"/>
                <a:sym typeface="Roboto"/>
              </a:rPr>
              <a:t>aumento</a:t>
            </a:r>
            <a:r>
              <a:rPr lang="en-US" sz="1749" dirty="0">
                <a:solidFill>
                  <a:srgbClr val="FFFFFF"/>
                </a:solidFill>
                <a:latin typeface="Roboto"/>
                <a:ea typeface="Roboto"/>
                <a:cs typeface="Roboto"/>
                <a:sym typeface="Roboto"/>
              </a:rPr>
              <a:t> </a:t>
            </a:r>
            <a:r>
              <a:rPr lang="en-US" sz="1749" dirty="0" err="1">
                <a:solidFill>
                  <a:srgbClr val="FFFFFF"/>
                </a:solidFill>
                <a:latin typeface="Roboto"/>
                <a:ea typeface="Roboto"/>
                <a:cs typeface="Roboto"/>
                <a:sym typeface="Roboto"/>
              </a:rPr>
              <a:t>sobre</a:t>
            </a:r>
            <a:r>
              <a:rPr lang="en-US" sz="1749" dirty="0">
                <a:solidFill>
                  <a:srgbClr val="FFFFFF"/>
                </a:solidFill>
                <a:latin typeface="Roboto"/>
                <a:ea typeface="Roboto"/>
                <a:cs typeface="Roboto"/>
                <a:sym typeface="Roboto"/>
              </a:rPr>
              <a:t> la final </a:t>
            </a:r>
            <a:r>
              <a:rPr lang="en-US" sz="1749" dirty="0" err="1">
                <a:solidFill>
                  <a:srgbClr val="FFFFFF"/>
                </a:solidFill>
                <a:latin typeface="Roboto"/>
                <a:ea typeface="Roboto"/>
                <a:cs typeface="Roboto"/>
                <a:sym typeface="Roboto"/>
              </a:rPr>
              <a:t>aplicada</a:t>
            </a:r>
            <a:r>
              <a:rPr lang="en-US" sz="1749" dirty="0">
                <a:solidFill>
                  <a:srgbClr val="FFFFFF"/>
                </a:solidFill>
                <a:latin typeface="Roboto"/>
                <a:ea typeface="Roboto"/>
                <a:cs typeface="Roboto"/>
                <a:sym typeface="Roboto"/>
              </a:rPr>
              <a:t> ha </a:t>
            </a:r>
            <a:r>
              <a:rPr lang="en-US" sz="1749" dirty="0" err="1">
                <a:solidFill>
                  <a:srgbClr val="FFFFFF"/>
                </a:solidFill>
                <a:latin typeface="Roboto"/>
                <a:ea typeface="Roboto"/>
                <a:cs typeface="Roboto"/>
                <a:sym typeface="Roboto"/>
              </a:rPr>
              <a:t>sido</a:t>
            </a:r>
            <a:r>
              <a:rPr lang="en-US" sz="1749" dirty="0">
                <a:solidFill>
                  <a:srgbClr val="FFFFFF"/>
                </a:solidFill>
                <a:latin typeface="Roboto"/>
                <a:ea typeface="Roboto"/>
                <a:cs typeface="Roboto"/>
                <a:sym typeface="Roboto"/>
              </a:rPr>
              <a:t> del 6%. </a:t>
            </a:r>
          </a:p>
        </p:txBody>
      </p:sp>
      <p:grpSp>
        <p:nvGrpSpPr>
          <p:cNvPr id="180" name="Group 13">
            <a:extLst>
              <a:ext uri="{FF2B5EF4-FFF2-40B4-BE49-F238E27FC236}">
                <a16:creationId xmlns:a16="http://schemas.microsoft.com/office/drawing/2014/main" id="{6C55FC12-A451-771A-9A7E-94413BC253F6}"/>
              </a:ext>
            </a:extLst>
          </p:cNvPr>
          <p:cNvGrpSpPr/>
          <p:nvPr/>
        </p:nvGrpSpPr>
        <p:grpSpPr>
          <a:xfrm>
            <a:off x="7777563" y="3312891"/>
            <a:ext cx="1913990" cy="495869"/>
            <a:chOff x="0" y="0"/>
            <a:chExt cx="607444" cy="157374"/>
          </a:xfrm>
        </p:grpSpPr>
        <p:sp>
          <p:nvSpPr>
            <p:cNvPr id="181" name="Freeform 14">
              <a:extLst>
                <a:ext uri="{FF2B5EF4-FFF2-40B4-BE49-F238E27FC236}">
                  <a16:creationId xmlns:a16="http://schemas.microsoft.com/office/drawing/2014/main" id="{EA3716A6-D8AF-111B-686B-847398E664E3}"/>
                </a:ext>
              </a:extLst>
            </p:cNvPr>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EFFFE"/>
            </a:solidFill>
          </p:spPr>
          <p:txBody>
            <a:bodyPr/>
            <a:lstStyle/>
            <a:p>
              <a:endParaRPr lang="es-ES"/>
            </a:p>
          </p:txBody>
        </p:sp>
        <p:sp>
          <p:nvSpPr>
            <p:cNvPr id="182" name="TextBox 15">
              <a:extLst>
                <a:ext uri="{FF2B5EF4-FFF2-40B4-BE49-F238E27FC236}">
                  <a16:creationId xmlns:a16="http://schemas.microsoft.com/office/drawing/2014/main" id="{6A2C5C47-142E-16AC-EBA2-BE6212735293}"/>
                </a:ext>
              </a:extLst>
            </p:cNvPr>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84" name="TextBox 17">
            <a:extLst>
              <a:ext uri="{FF2B5EF4-FFF2-40B4-BE49-F238E27FC236}">
                <a16:creationId xmlns:a16="http://schemas.microsoft.com/office/drawing/2014/main" id="{83987242-6953-9B18-67EC-4FB3B5D6CF91}"/>
              </a:ext>
            </a:extLst>
          </p:cNvPr>
          <p:cNvSpPr txBox="1"/>
          <p:nvPr/>
        </p:nvSpPr>
        <p:spPr>
          <a:xfrm>
            <a:off x="7851380" y="3439552"/>
            <a:ext cx="1840174" cy="294953"/>
          </a:xfrm>
          <a:prstGeom prst="rect">
            <a:avLst/>
          </a:prstGeom>
        </p:spPr>
        <p:txBody>
          <a:bodyPr lIns="0" tIns="0" rIns="0" bIns="0" rtlCol="0" anchor="t">
            <a:spAutoFit/>
          </a:bodyPr>
          <a:lstStyle/>
          <a:p>
            <a:pPr algn="ctr">
              <a:lnSpc>
                <a:spcPts val="2255"/>
              </a:lnSpc>
              <a:spcBef>
                <a:spcPct val="0"/>
              </a:spcBef>
            </a:pPr>
            <a:r>
              <a:rPr lang="en-US" sz="2147" b="1" dirty="0">
                <a:solidFill>
                  <a:srgbClr val="0A3544"/>
                </a:solidFill>
                <a:latin typeface="Roboto Bold"/>
                <a:ea typeface="Roboto Bold"/>
                <a:cs typeface="Roboto Bold"/>
                <a:sym typeface="Roboto Bold"/>
              </a:rPr>
              <a:t>+6%</a:t>
            </a:r>
          </a:p>
        </p:txBody>
      </p:sp>
      <p:grpSp>
        <p:nvGrpSpPr>
          <p:cNvPr id="185" name="Group 49">
            <a:extLst>
              <a:ext uri="{FF2B5EF4-FFF2-40B4-BE49-F238E27FC236}">
                <a16:creationId xmlns:a16="http://schemas.microsoft.com/office/drawing/2014/main" id="{DBE47E00-7029-1F9B-EA3F-003FBFF3CF23}"/>
              </a:ext>
            </a:extLst>
          </p:cNvPr>
          <p:cNvGrpSpPr/>
          <p:nvPr/>
        </p:nvGrpSpPr>
        <p:grpSpPr>
          <a:xfrm>
            <a:off x="5658233" y="3312891"/>
            <a:ext cx="1913990" cy="495869"/>
            <a:chOff x="0" y="0"/>
            <a:chExt cx="607444" cy="157374"/>
          </a:xfrm>
        </p:grpSpPr>
        <p:sp>
          <p:nvSpPr>
            <p:cNvPr id="186" name="Freeform 50">
              <a:extLst>
                <a:ext uri="{FF2B5EF4-FFF2-40B4-BE49-F238E27FC236}">
                  <a16:creationId xmlns:a16="http://schemas.microsoft.com/office/drawing/2014/main" id="{48745AA4-65A9-3B13-AB2F-15426D2953BD}"/>
                </a:ext>
              </a:extLst>
            </p:cNvPr>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87" name="TextBox 51">
              <a:extLst>
                <a:ext uri="{FF2B5EF4-FFF2-40B4-BE49-F238E27FC236}">
                  <a16:creationId xmlns:a16="http://schemas.microsoft.com/office/drawing/2014/main" id="{D6C147C4-D404-3D0D-72E5-CE49B0AB6099}"/>
                </a:ext>
              </a:extLst>
            </p:cNvPr>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89" name="TextBox 53">
            <a:extLst>
              <a:ext uri="{FF2B5EF4-FFF2-40B4-BE49-F238E27FC236}">
                <a16:creationId xmlns:a16="http://schemas.microsoft.com/office/drawing/2014/main" id="{EC4A0101-CBCD-5AA2-A217-4F855E4A272B}"/>
              </a:ext>
            </a:extLst>
          </p:cNvPr>
          <p:cNvSpPr txBox="1"/>
          <p:nvPr/>
        </p:nvSpPr>
        <p:spPr>
          <a:xfrm>
            <a:off x="5732049" y="3439552"/>
            <a:ext cx="1840174" cy="307051"/>
          </a:xfrm>
          <a:prstGeom prst="rect">
            <a:avLst/>
          </a:prstGeom>
        </p:spPr>
        <p:txBody>
          <a:bodyPr lIns="0" tIns="0" rIns="0" bIns="0" rtlCol="0" anchor="t">
            <a:spAutoFit/>
          </a:bodyPr>
          <a:lstStyle/>
          <a:p>
            <a:pPr algn="ctr">
              <a:lnSpc>
                <a:spcPts val="2255"/>
              </a:lnSpc>
              <a:spcBef>
                <a:spcPct val="0"/>
              </a:spcBef>
            </a:pPr>
            <a:r>
              <a:rPr lang="en-US" sz="2147" b="1">
                <a:solidFill>
                  <a:srgbClr val="0A3544"/>
                </a:solidFill>
                <a:latin typeface="Roboto Bold"/>
                <a:ea typeface="Roboto Bold"/>
                <a:cs typeface="Roboto Bold"/>
                <a:sym typeface="Roboto Bold"/>
              </a:rPr>
              <a:t>+20%</a:t>
            </a:r>
          </a:p>
        </p:txBody>
      </p:sp>
      <p:grpSp>
        <p:nvGrpSpPr>
          <p:cNvPr id="190" name="Group 81">
            <a:extLst>
              <a:ext uri="{FF2B5EF4-FFF2-40B4-BE49-F238E27FC236}">
                <a16:creationId xmlns:a16="http://schemas.microsoft.com/office/drawing/2014/main" id="{75658A87-F136-358D-33C7-A4C59026CAEC}"/>
              </a:ext>
            </a:extLst>
          </p:cNvPr>
          <p:cNvGrpSpPr/>
          <p:nvPr/>
        </p:nvGrpSpPr>
        <p:grpSpPr>
          <a:xfrm>
            <a:off x="9906445" y="3352231"/>
            <a:ext cx="1913990" cy="495869"/>
            <a:chOff x="0" y="0"/>
            <a:chExt cx="607444" cy="157374"/>
          </a:xfrm>
        </p:grpSpPr>
        <p:sp>
          <p:nvSpPr>
            <p:cNvPr id="191" name="Freeform 82">
              <a:extLst>
                <a:ext uri="{FF2B5EF4-FFF2-40B4-BE49-F238E27FC236}">
                  <a16:creationId xmlns:a16="http://schemas.microsoft.com/office/drawing/2014/main" id="{5AA3E2FF-08DE-BB48-0288-F9BAADFEC8BB}"/>
                </a:ext>
              </a:extLst>
            </p:cNvPr>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FFFFF"/>
            </a:solidFill>
          </p:spPr>
          <p:txBody>
            <a:bodyPr/>
            <a:lstStyle/>
            <a:p>
              <a:endParaRPr lang="es-ES"/>
            </a:p>
          </p:txBody>
        </p:sp>
        <p:sp>
          <p:nvSpPr>
            <p:cNvPr id="192" name="TextBox 83">
              <a:extLst>
                <a:ext uri="{FF2B5EF4-FFF2-40B4-BE49-F238E27FC236}">
                  <a16:creationId xmlns:a16="http://schemas.microsoft.com/office/drawing/2014/main" id="{6C7BBFF7-0C2A-6EC4-68F1-87999860E8BD}"/>
                </a:ext>
              </a:extLst>
            </p:cNvPr>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94" name="TextBox 85">
            <a:extLst>
              <a:ext uri="{FF2B5EF4-FFF2-40B4-BE49-F238E27FC236}">
                <a16:creationId xmlns:a16="http://schemas.microsoft.com/office/drawing/2014/main" id="{D8787115-5C16-EC6B-B9CC-2EB0A5D447BF}"/>
              </a:ext>
            </a:extLst>
          </p:cNvPr>
          <p:cNvSpPr txBox="1"/>
          <p:nvPr/>
        </p:nvSpPr>
        <p:spPr>
          <a:xfrm>
            <a:off x="9980262" y="3478892"/>
            <a:ext cx="1840174" cy="294953"/>
          </a:xfrm>
          <a:prstGeom prst="rect">
            <a:avLst/>
          </a:prstGeom>
        </p:spPr>
        <p:txBody>
          <a:bodyPr lIns="0" tIns="0" rIns="0" bIns="0" rtlCol="0" anchor="t">
            <a:spAutoFit/>
          </a:bodyPr>
          <a:lstStyle/>
          <a:p>
            <a:pPr algn="ctr">
              <a:lnSpc>
                <a:spcPts val="2255"/>
              </a:lnSpc>
              <a:spcBef>
                <a:spcPct val="0"/>
              </a:spcBef>
            </a:pPr>
            <a:r>
              <a:rPr lang="en-US" sz="2147" b="1" dirty="0">
                <a:solidFill>
                  <a:srgbClr val="0A3544"/>
                </a:solidFill>
                <a:latin typeface="Roboto Bold"/>
                <a:ea typeface="Roboto Bold"/>
                <a:cs typeface="Roboto Bold"/>
                <a:sym typeface="Roboto Bold"/>
              </a:rPr>
              <a:t>+8%</a:t>
            </a:r>
          </a:p>
        </p:txBody>
      </p:sp>
      <p:grpSp>
        <p:nvGrpSpPr>
          <p:cNvPr id="195" name="Group 104">
            <a:extLst>
              <a:ext uri="{FF2B5EF4-FFF2-40B4-BE49-F238E27FC236}">
                <a16:creationId xmlns:a16="http://schemas.microsoft.com/office/drawing/2014/main" id="{E33468ED-A040-2B5E-FE58-734E8795727A}"/>
              </a:ext>
            </a:extLst>
          </p:cNvPr>
          <p:cNvGrpSpPr/>
          <p:nvPr/>
        </p:nvGrpSpPr>
        <p:grpSpPr>
          <a:xfrm>
            <a:off x="12035327" y="3352231"/>
            <a:ext cx="1913990" cy="495869"/>
            <a:chOff x="0" y="0"/>
            <a:chExt cx="607444" cy="157374"/>
          </a:xfrm>
        </p:grpSpPr>
        <p:sp>
          <p:nvSpPr>
            <p:cNvPr id="196" name="Freeform 105">
              <a:extLst>
                <a:ext uri="{FF2B5EF4-FFF2-40B4-BE49-F238E27FC236}">
                  <a16:creationId xmlns:a16="http://schemas.microsoft.com/office/drawing/2014/main" id="{20D67AA3-77B9-02D0-1163-628B96808053}"/>
                </a:ext>
              </a:extLst>
            </p:cNvPr>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EFFFE"/>
            </a:solidFill>
          </p:spPr>
          <p:txBody>
            <a:bodyPr/>
            <a:lstStyle/>
            <a:p>
              <a:endParaRPr lang="es-ES"/>
            </a:p>
          </p:txBody>
        </p:sp>
        <p:sp>
          <p:nvSpPr>
            <p:cNvPr id="197" name="TextBox 106">
              <a:extLst>
                <a:ext uri="{FF2B5EF4-FFF2-40B4-BE49-F238E27FC236}">
                  <a16:creationId xmlns:a16="http://schemas.microsoft.com/office/drawing/2014/main" id="{788620CB-DBCC-A54E-439E-04A8CD9279D3}"/>
                </a:ext>
              </a:extLst>
            </p:cNvPr>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199" name="TextBox 108">
            <a:extLst>
              <a:ext uri="{FF2B5EF4-FFF2-40B4-BE49-F238E27FC236}">
                <a16:creationId xmlns:a16="http://schemas.microsoft.com/office/drawing/2014/main" id="{BFAC5B3F-6209-0875-3AB0-494F8475A388}"/>
              </a:ext>
            </a:extLst>
          </p:cNvPr>
          <p:cNvSpPr txBox="1"/>
          <p:nvPr/>
        </p:nvSpPr>
        <p:spPr>
          <a:xfrm>
            <a:off x="12109144" y="3478892"/>
            <a:ext cx="1840174" cy="294953"/>
          </a:xfrm>
          <a:prstGeom prst="rect">
            <a:avLst/>
          </a:prstGeom>
        </p:spPr>
        <p:txBody>
          <a:bodyPr lIns="0" tIns="0" rIns="0" bIns="0" rtlCol="0" anchor="t">
            <a:spAutoFit/>
          </a:bodyPr>
          <a:lstStyle/>
          <a:p>
            <a:pPr algn="ctr">
              <a:lnSpc>
                <a:spcPts val="2255"/>
              </a:lnSpc>
              <a:spcBef>
                <a:spcPct val="0"/>
              </a:spcBef>
            </a:pPr>
            <a:r>
              <a:rPr lang="en-US" sz="2147" b="1" dirty="0">
                <a:solidFill>
                  <a:srgbClr val="0A3544"/>
                </a:solidFill>
                <a:latin typeface="Roboto Bold"/>
                <a:ea typeface="Roboto Bold"/>
                <a:cs typeface="Roboto Bold"/>
                <a:sym typeface="Roboto Bold"/>
              </a:rPr>
              <a:t>+7%</a:t>
            </a:r>
          </a:p>
        </p:txBody>
      </p:sp>
      <p:grpSp>
        <p:nvGrpSpPr>
          <p:cNvPr id="200" name="Group 128">
            <a:extLst>
              <a:ext uri="{FF2B5EF4-FFF2-40B4-BE49-F238E27FC236}">
                <a16:creationId xmlns:a16="http://schemas.microsoft.com/office/drawing/2014/main" id="{5CA1FC4B-4CB2-0FD5-F819-2A11ED5B6949}"/>
              </a:ext>
            </a:extLst>
          </p:cNvPr>
          <p:cNvGrpSpPr/>
          <p:nvPr/>
        </p:nvGrpSpPr>
        <p:grpSpPr>
          <a:xfrm>
            <a:off x="14164209" y="3352231"/>
            <a:ext cx="1913990" cy="495869"/>
            <a:chOff x="0" y="0"/>
            <a:chExt cx="607444" cy="157374"/>
          </a:xfrm>
        </p:grpSpPr>
        <p:sp>
          <p:nvSpPr>
            <p:cNvPr id="201" name="Freeform 129">
              <a:extLst>
                <a:ext uri="{FF2B5EF4-FFF2-40B4-BE49-F238E27FC236}">
                  <a16:creationId xmlns:a16="http://schemas.microsoft.com/office/drawing/2014/main" id="{376129D2-1D6A-3B8C-BB9C-8439C2D6F9E2}"/>
                </a:ext>
              </a:extLst>
            </p:cNvPr>
            <p:cNvSpPr/>
            <p:nvPr/>
          </p:nvSpPr>
          <p:spPr>
            <a:xfrm>
              <a:off x="0" y="0"/>
              <a:ext cx="607444" cy="157374"/>
            </a:xfrm>
            <a:custGeom>
              <a:avLst/>
              <a:gdLst/>
              <a:ahLst/>
              <a:cxnLst/>
              <a:rect l="l" t="t" r="r" b="b"/>
              <a:pathLst>
                <a:path w="607444" h="157374">
                  <a:moveTo>
                    <a:pt x="0" y="0"/>
                  </a:moveTo>
                  <a:lnTo>
                    <a:pt x="607444" y="0"/>
                  </a:lnTo>
                  <a:lnTo>
                    <a:pt x="607444" y="157374"/>
                  </a:lnTo>
                  <a:lnTo>
                    <a:pt x="0" y="157374"/>
                  </a:lnTo>
                  <a:close/>
                </a:path>
              </a:pathLst>
            </a:custGeom>
            <a:solidFill>
              <a:srgbClr val="FEFFFE"/>
            </a:solidFill>
          </p:spPr>
          <p:txBody>
            <a:bodyPr/>
            <a:lstStyle/>
            <a:p>
              <a:endParaRPr lang="es-ES"/>
            </a:p>
          </p:txBody>
        </p:sp>
        <p:sp>
          <p:nvSpPr>
            <p:cNvPr id="202" name="TextBox 130">
              <a:extLst>
                <a:ext uri="{FF2B5EF4-FFF2-40B4-BE49-F238E27FC236}">
                  <a16:creationId xmlns:a16="http://schemas.microsoft.com/office/drawing/2014/main" id="{EE9ADE82-9C2E-F567-820C-144A74151BBB}"/>
                </a:ext>
              </a:extLst>
            </p:cNvPr>
            <p:cNvSpPr txBox="1"/>
            <p:nvPr/>
          </p:nvSpPr>
          <p:spPr>
            <a:xfrm>
              <a:off x="0" y="28575"/>
              <a:ext cx="607444" cy="128799"/>
            </a:xfrm>
            <a:prstGeom prst="rect">
              <a:avLst/>
            </a:prstGeom>
          </p:spPr>
          <p:txBody>
            <a:bodyPr lIns="48450" tIns="48450" rIns="48450" bIns="48450" rtlCol="0" anchor="ctr"/>
            <a:lstStyle/>
            <a:p>
              <a:pPr algn="ctr">
                <a:lnSpc>
                  <a:spcPts val="2634"/>
                </a:lnSpc>
              </a:pPr>
              <a:endParaRPr/>
            </a:p>
          </p:txBody>
        </p:sp>
      </p:grpSp>
      <p:sp>
        <p:nvSpPr>
          <p:cNvPr id="204" name="TextBox 132">
            <a:extLst>
              <a:ext uri="{FF2B5EF4-FFF2-40B4-BE49-F238E27FC236}">
                <a16:creationId xmlns:a16="http://schemas.microsoft.com/office/drawing/2014/main" id="{0644762C-95E8-728F-9A3D-A00436E6EA9C}"/>
              </a:ext>
            </a:extLst>
          </p:cNvPr>
          <p:cNvSpPr txBox="1"/>
          <p:nvPr/>
        </p:nvSpPr>
        <p:spPr>
          <a:xfrm>
            <a:off x="14238026" y="3478892"/>
            <a:ext cx="1840174" cy="294953"/>
          </a:xfrm>
          <a:prstGeom prst="rect">
            <a:avLst/>
          </a:prstGeom>
        </p:spPr>
        <p:txBody>
          <a:bodyPr lIns="0" tIns="0" rIns="0" bIns="0" rtlCol="0" anchor="t">
            <a:spAutoFit/>
          </a:bodyPr>
          <a:lstStyle/>
          <a:p>
            <a:pPr algn="ctr">
              <a:lnSpc>
                <a:spcPts val="2255"/>
              </a:lnSpc>
              <a:spcBef>
                <a:spcPct val="0"/>
              </a:spcBef>
            </a:pPr>
            <a:r>
              <a:rPr lang="en-US" sz="2147" b="1" dirty="0">
                <a:solidFill>
                  <a:srgbClr val="0A3544"/>
                </a:solidFill>
                <a:latin typeface="Roboto Bold"/>
                <a:ea typeface="Roboto Bold"/>
                <a:cs typeface="Roboto Bold"/>
                <a:sym typeface="Roboto Bold"/>
              </a:rPr>
              <a:t>+5%</a:t>
            </a:r>
          </a:p>
        </p:txBody>
      </p:sp>
      <p:sp>
        <p:nvSpPr>
          <p:cNvPr id="205" name="TextBox 173">
            <a:extLst>
              <a:ext uri="{FF2B5EF4-FFF2-40B4-BE49-F238E27FC236}">
                <a16:creationId xmlns:a16="http://schemas.microsoft.com/office/drawing/2014/main" id="{144BAA5C-88DE-B91B-880E-209AE9B404DD}"/>
              </a:ext>
            </a:extLst>
          </p:cNvPr>
          <p:cNvSpPr txBox="1"/>
          <p:nvPr/>
        </p:nvSpPr>
        <p:spPr>
          <a:xfrm>
            <a:off x="3481387" y="3409631"/>
            <a:ext cx="2005013" cy="589905"/>
          </a:xfrm>
          <a:prstGeom prst="rect">
            <a:avLst/>
          </a:prstGeom>
        </p:spPr>
        <p:txBody>
          <a:bodyPr wrap="square" lIns="0" tIns="0" rIns="0" bIns="0" rtlCol="0" anchor="t">
            <a:spAutoFit/>
          </a:bodyPr>
          <a:lstStyle/>
          <a:p>
            <a:pPr algn="l">
              <a:lnSpc>
                <a:spcPts val="2309"/>
              </a:lnSpc>
              <a:spcBef>
                <a:spcPct val="0"/>
              </a:spcBef>
            </a:pPr>
            <a:r>
              <a:rPr lang="en-US" sz="2199" b="1" dirty="0">
                <a:solidFill>
                  <a:srgbClr val="FFFFFF"/>
                </a:solidFill>
                <a:latin typeface="Roboto Bold"/>
                <a:ea typeface="Roboto Bold"/>
                <a:cs typeface="Roboto Bold"/>
                <a:sym typeface="Roboto Bold"/>
              </a:rPr>
              <a:t>Tarifa </a:t>
            </a:r>
            <a:r>
              <a:rPr lang="en-US" sz="2199" b="1" dirty="0" err="1">
                <a:solidFill>
                  <a:srgbClr val="FFFFFF"/>
                </a:solidFill>
                <a:latin typeface="Roboto Bold"/>
                <a:ea typeface="Roboto Bold"/>
                <a:cs typeface="Roboto Bold"/>
                <a:sym typeface="Roboto Bold"/>
              </a:rPr>
              <a:t>Oficial</a:t>
            </a:r>
            <a:endParaRPr lang="en-US" sz="2199" b="1" dirty="0">
              <a:solidFill>
                <a:srgbClr val="FFFFFF"/>
              </a:solidFill>
              <a:latin typeface="Roboto Bold"/>
              <a:ea typeface="Roboto Bold"/>
              <a:cs typeface="Roboto Bold"/>
              <a:sym typeface="Roboto Bold"/>
            </a:endParaRPr>
          </a:p>
          <a:p>
            <a:pPr algn="l">
              <a:lnSpc>
                <a:spcPts val="2309"/>
              </a:lnSpc>
              <a:spcBef>
                <a:spcPct val="0"/>
              </a:spcBef>
            </a:pPr>
            <a:r>
              <a:rPr lang="en-US" sz="2199" b="1" dirty="0">
                <a:solidFill>
                  <a:srgbClr val="FFFFFF"/>
                </a:solidFill>
                <a:latin typeface="Roboto Bold"/>
                <a:ea typeface="Roboto Bold"/>
                <a:cs typeface="Roboto Bold"/>
                <a:sym typeface="Roboto Bold"/>
              </a:rPr>
              <a:t>2026 vs 2024)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17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7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77"/>
                                        </p:tgtEl>
                                      </p:cBhvr>
                                    </p:cmd>
                                  </p:childTnLst>
                                </p:cTn>
                              </p:par>
                            </p:childTnLst>
                          </p:cTn>
                        </p:par>
                      </p:childTnLst>
                    </p:cTn>
                  </p:par>
                </p:childTnLst>
              </p:cTn>
              <p:nextCondLst>
                <p:cond evt="onClick" delay="0">
                  <p:tgtEl>
                    <p:spTgt spid="177"/>
                  </p:tgtEl>
                </p:cond>
              </p:nextCondLst>
            </p:seq>
            <p:video>
              <p:cMediaNode vol="80000">
                <p:cTn id="12" repeatCount="indefinite" fill="hold" display="0">
                  <p:stCondLst>
                    <p:cond delay="indefinite"/>
                  </p:stCondLst>
                </p:cTn>
                <p:tgtEl>
                  <p:spTgt spid="177"/>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9" name="Diseño sin título (15)">
            <a:hlinkClick r:id="" action="ppaction://media"/>
            <a:extLst>
              <a:ext uri="{FF2B5EF4-FFF2-40B4-BE49-F238E27FC236}">
                <a16:creationId xmlns:a16="http://schemas.microsoft.com/office/drawing/2014/main" id="{50A1491B-A1B4-19CB-3283-922365E324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812132" y="3167905"/>
            <a:ext cx="16284931" cy="5038151"/>
          </a:xfrm>
          <a:custGeom>
            <a:avLst/>
            <a:gdLst/>
            <a:ahLst/>
            <a:cxnLst/>
            <a:rect l="l" t="t" r="r" b="b"/>
            <a:pathLst>
              <a:path w="16284931" h="5038151">
                <a:moveTo>
                  <a:pt x="0" y="0"/>
                </a:moveTo>
                <a:lnTo>
                  <a:pt x="16284931" y="0"/>
                </a:lnTo>
                <a:lnTo>
                  <a:pt x="16284931" y="5038151"/>
                </a:lnTo>
                <a:lnTo>
                  <a:pt x="0" y="5038151"/>
                </a:lnTo>
                <a:lnTo>
                  <a:pt x="0" y="0"/>
                </a:lnTo>
                <a:close/>
              </a:path>
            </a:pathLst>
          </a:custGeom>
          <a:blipFill>
            <a:blip r:embed="rId5"/>
            <a:stretch>
              <a:fillRect/>
            </a:stretch>
          </a:blipFill>
        </p:spPr>
        <p:txBody>
          <a:bodyPr/>
          <a:lstStyle/>
          <a:p>
            <a:endParaRPr lang="es-ES"/>
          </a:p>
        </p:txBody>
      </p:sp>
      <p:sp>
        <p:nvSpPr>
          <p:cNvPr id="3" name="AutoShape 3"/>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4" name="Freeform 4"/>
          <p:cNvSpPr/>
          <p:nvPr/>
        </p:nvSpPr>
        <p:spPr>
          <a:xfrm>
            <a:off x="1630784" y="2204523"/>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 name="TextBox 5"/>
          <p:cNvSpPr txBox="1"/>
          <p:nvPr/>
        </p:nvSpPr>
        <p:spPr>
          <a:xfrm>
            <a:off x="1567616" y="1138327"/>
            <a:ext cx="14434384" cy="371897"/>
          </a:xfrm>
          <a:prstGeom prst="rect">
            <a:avLst/>
          </a:prstGeom>
        </p:spPr>
        <p:txBody>
          <a:bodyPr wrap="square" lIns="0" tIns="0" rIns="0" bIns="0" rtlCol="0" anchor="t">
            <a:spAutoFit/>
          </a:bodyPr>
          <a:lstStyle/>
          <a:p>
            <a:pPr algn="l">
              <a:lnSpc>
                <a:spcPts val="2865"/>
              </a:lnSpc>
              <a:spcBef>
                <a:spcPct val="0"/>
              </a:spcBef>
            </a:pPr>
            <a:r>
              <a:rPr lang="en-US" sz="2729" b="1" dirty="0" err="1">
                <a:solidFill>
                  <a:srgbClr val="FFFFFF"/>
                </a:solidFill>
                <a:latin typeface="Roboto Bold"/>
                <a:ea typeface="Roboto Bold"/>
                <a:cs typeface="Roboto Bold"/>
                <a:sym typeface="Roboto Bold"/>
              </a:rPr>
              <a:t>Porcentaje</a:t>
            </a:r>
            <a:r>
              <a:rPr lang="en-US" sz="2729" b="1" dirty="0">
                <a:solidFill>
                  <a:srgbClr val="FFFFFF"/>
                </a:solidFill>
                <a:latin typeface="Roboto Bold"/>
                <a:ea typeface="Roboto Bold"/>
                <a:cs typeface="Roboto Bold"/>
                <a:sym typeface="Roboto Bold"/>
              </a:rPr>
              <a:t> de </a:t>
            </a:r>
            <a:r>
              <a:rPr lang="en-US" sz="2729" b="1" dirty="0" err="1">
                <a:solidFill>
                  <a:srgbClr val="FFFFFF"/>
                </a:solidFill>
                <a:latin typeface="Roboto Bold"/>
                <a:ea typeface="Roboto Bold"/>
                <a:cs typeface="Roboto Bold"/>
                <a:sym typeface="Roboto Bold"/>
              </a:rPr>
              <a:t>profesionales</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que</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aplican</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distinta</a:t>
            </a:r>
            <a:r>
              <a:rPr lang="en-US" sz="2729" b="1" dirty="0">
                <a:solidFill>
                  <a:srgbClr val="FFFFFF"/>
                </a:solidFill>
                <a:latin typeface="Roboto Bold"/>
                <a:ea typeface="Roboto Bold"/>
                <a:cs typeface="Roboto Bold"/>
                <a:sym typeface="Roboto Bold"/>
              </a:rPr>
              <a:t> mano de </a:t>
            </a:r>
            <a:r>
              <a:rPr lang="en-US" sz="2729" b="1" dirty="0" err="1">
                <a:solidFill>
                  <a:srgbClr val="FFFFFF"/>
                </a:solidFill>
                <a:latin typeface="Roboto Bold"/>
                <a:ea typeface="Roboto Bold"/>
                <a:cs typeface="Roboto Bold"/>
                <a:sym typeface="Roboto Bold"/>
              </a:rPr>
              <a:t>obra</a:t>
            </a:r>
            <a:r>
              <a:rPr lang="en-US" sz="2729" b="1" dirty="0">
                <a:solidFill>
                  <a:srgbClr val="FFFFFF"/>
                </a:solidFill>
                <a:latin typeface="Roboto Bold"/>
                <a:ea typeface="Roboto Bold"/>
                <a:cs typeface="Roboto Bold"/>
                <a:sym typeface="Roboto Bold"/>
              </a:rPr>
              <a:t> a </a:t>
            </a:r>
            <a:r>
              <a:rPr lang="en-US" sz="2729" b="1" dirty="0" err="1">
                <a:solidFill>
                  <a:srgbClr val="FFFFFF"/>
                </a:solidFill>
                <a:latin typeface="Roboto Bold"/>
                <a:ea typeface="Roboto Bold"/>
                <a:cs typeface="Roboto Bold"/>
                <a:sym typeface="Roboto Bold"/>
              </a:rPr>
              <a:t>alguna</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tipología</a:t>
            </a:r>
            <a:r>
              <a:rPr lang="en-US" sz="2729" b="1" dirty="0">
                <a:solidFill>
                  <a:srgbClr val="FFFFFF"/>
                </a:solidFill>
                <a:latin typeface="Roboto Bold"/>
                <a:ea typeface="Roboto Bold"/>
                <a:cs typeface="Roboto Bold"/>
                <a:sym typeface="Roboto Bold"/>
              </a:rPr>
              <a:t> de </a:t>
            </a:r>
            <a:r>
              <a:rPr lang="en-US" sz="2729" b="1" dirty="0" err="1">
                <a:solidFill>
                  <a:srgbClr val="FFFFFF"/>
                </a:solidFill>
                <a:latin typeface="Roboto Bold"/>
                <a:ea typeface="Roboto Bold"/>
                <a:cs typeface="Roboto Bold"/>
                <a:sym typeface="Roboto Bold"/>
              </a:rPr>
              <a:t>cliente</a:t>
            </a:r>
            <a:endParaRPr lang="en-US" sz="2729" b="1" dirty="0">
              <a:solidFill>
                <a:srgbClr val="FFFFFF"/>
              </a:solidFill>
              <a:latin typeface="Roboto Bold"/>
              <a:ea typeface="Roboto Bold"/>
              <a:cs typeface="Roboto Bold"/>
              <a:sym typeface="Roboto Bold"/>
            </a:endParaRPr>
          </a:p>
        </p:txBody>
      </p:sp>
      <p:sp>
        <p:nvSpPr>
          <p:cNvPr id="6" name="TextBox 6"/>
          <p:cNvSpPr txBox="1"/>
          <p:nvPr/>
        </p:nvSpPr>
        <p:spPr>
          <a:xfrm>
            <a:off x="2024440" y="2156898"/>
            <a:ext cx="14834437"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Los talleres mecánicos observan una tendencia a la baja a aplicar algún tipo de mano de obra distinta a la oficial, las redes oficiales y los talleres de chapa mantienen su peso y la Nueva distribución aumenta su peso</a:t>
            </a:r>
          </a:p>
        </p:txBody>
      </p:sp>
      <p:sp>
        <p:nvSpPr>
          <p:cNvPr id="7" name="Freeform 7"/>
          <p:cNvSpPr/>
          <p:nvPr/>
        </p:nvSpPr>
        <p:spPr>
          <a:xfrm>
            <a:off x="1630784" y="8832374"/>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8" name="TextBox 8"/>
          <p:cNvSpPr txBox="1"/>
          <p:nvPr/>
        </p:nvSpPr>
        <p:spPr>
          <a:xfrm>
            <a:off x="2024440" y="8784749"/>
            <a:ext cx="14834437"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El 89% de las redes oficiales hace descuento para alguna tipología de cliente, ya sean buenos clientes, flotas, aseguradoras, mano de obra de garantía o eléctricos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24" name="Diseño sin título (15)">
            <a:hlinkClick r:id="" action="ppaction://media"/>
            <a:extLst>
              <a:ext uri="{FF2B5EF4-FFF2-40B4-BE49-F238E27FC236}">
                <a16:creationId xmlns:a16="http://schemas.microsoft.com/office/drawing/2014/main" id="{AE704E63-7126-45B8-884B-543081EC4FA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AutoShape 2"/>
          <p:cNvSpPr/>
          <p:nvPr/>
        </p:nvSpPr>
        <p:spPr>
          <a:xfrm>
            <a:off x="1630784" y="1870990"/>
            <a:ext cx="5094492" cy="0"/>
          </a:xfrm>
          <a:prstGeom prst="line">
            <a:avLst/>
          </a:prstGeom>
          <a:ln w="47625" cap="flat">
            <a:solidFill>
              <a:srgbClr val="FF5C56"/>
            </a:solidFill>
            <a:prstDash val="solid"/>
            <a:headEnd type="none" w="sm" len="sm"/>
            <a:tailEnd type="none" w="sm" len="sm"/>
          </a:ln>
        </p:spPr>
        <p:txBody>
          <a:bodyPr/>
          <a:lstStyle/>
          <a:p>
            <a:endParaRPr lang="es-ES"/>
          </a:p>
        </p:txBody>
      </p:sp>
      <p:sp>
        <p:nvSpPr>
          <p:cNvPr id="3" name="Freeform 3"/>
          <p:cNvSpPr/>
          <p:nvPr/>
        </p:nvSpPr>
        <p:spPr>
          <a:xfrm>
            <a:off x="1630784" y="2204523"/>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4" name="Freeform 4"/>
          <p:cNvSpPr/>
          <p:nvPr/>
        </p:nvSpPr>
        <p:spPr>
          <a:xfrm>
            <a:off x="1630784" y="2792649"/>
            <a:ext cx="264277" cy="264277"/>
          </a:xfrm>
          <a:custGeom>
            <a:avLst/>
            <a:gdLst/>
            <a:ahLst/>
            <a:cxnLst/>
            <a:rect l="l" t="t" r="r" b="b"/>
            <a:pathLst>
              <a:path w="264277" h="264277">
                <a:moveTo>
                  <a:pt x="0" y="0"/>
                </a:moveTo>
                <a:lnTo>
                  <a:pt x="264277" y="0"/>
                </a:lnTo>
                <a:lnTo>
                  <a:pt x="264277" y="264277"/>
                </a:lnTo>
                <a:lnTo>
                  <a:pt x="0" y="26427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grpSp>
        <p:nvGrpSpPr>
          <p:cNvPr id="5" name="Group 5"/>
          <p:cNvGrpSpPr/>
          <p:nvPr/>
        </p:nvGrpSpPr>
        <p:grpSpPr>
          <a:xfrm>
            <a:off x="10571940" y="6585029"/>
            <a:ext cx="5081341" cy="596821"/>
            <a:chOff x="0" y="0"/>
            <a:chExt cx="1338296" cy="157187"/>
          </a:xfrm>
        </p:grpSpPr>
        <p:sp>
          <p:nvSpPr>
            <p:cNvPr id="6" name="Freeform 6"/>
            <p:cNvSpPr/>
            <p:nvPr/>
          </p:nvSpPr>
          <p:spPr>
            <a:xfrm>
              <a:off x="0" y="0"/>
              <a:ext cx="1338296" cy="157187"/>
            </a:xfrm>
            <a:custGeom>
              <a:avLst/>
              <a:gdLst/>
              <a:ahLst/>
              <a:cxnLst/>
              <a:rect l="l" t="t" r="r" b="b"/>
              <a:pathLst>
                <a:path w="1338296" h="157187">
                  <a:moveTo>
                    <a:pt x="0" y="0"/>
                  </a:moveTo>
                  <a:lnTo>
                    <a:pt x="1338296" y="0"/>
                  </a:lnTo>
                  <a:lnTo>
                    <a:pt x="1338296" y="157187"/>
                  </a:lnTo>
                  <a:lnTo>
                    <a:pt x="0" y="157187"/>
                  </a:lnTo>
                  <a:close/>
                </a:path>
              </a:pathLst>
            </a:custGeom>
            <a:solidFill>
              <a:srgbClr val="FEFFFE"/>
            </a:solidFill>
          </p:spPr>
          <p:txBody>
            <a:bodyPr/>
            <a:lstStyle/>
            <a:p>
              <a:endParaRPr lang="es-ES"/>
            </a:p>
          </p:txBody>
        </p:sp>
        <p:sp>
          <p:nvSpPr>
            <p:cNvPr id="7" name="TextBox 7"/>
            <p:cNvSpPr txBox="1"/>
            <p:nvPr/>
          </p:nvSpPr>
          <p:spPr>
            <a:xfrm>
              <a:off x="0" y="28575"/>
              <a:ext cx="1338296" cy="128612"/>
            </a:xfrm>
            <a:prstGeom prst="rect">
              <a:avLst/>
            </a:prstGeom>
          </p:spPr>
          <p:txBody>
            <a:bodyPr lIns="50800" tIns="50800" rIns="50800" bIns="50800" rtlCol="0" anchor="ctr"/>
            <a:lstStyle/>
            <a:p>
              <a:pPr algn="ctr">
                <a:lnSpc>
                  <a:spcPts val="2634"/>
                </a:lnSpc>
              </a:pPr>
              <a:endParaRPr/>
            </a:p>
          </p:txBody>
        </p:sp>
      </p:grpSp>
      <p:sp>
        <p:nvSpPr>
          <p:cNvPr id="8" name="Freeform 8"/>
          <p:cNvSpPr/>
          <p:nvPr/>
        </p:nvSpPr>
        <p:spPr>
          <a:xfrm>
            <a:off x="9144000" y="6089729"/>
            <a:ext cx="8316683" cy="2687521"/>
          </a:xfrm>
          <a:custGeom>
            <a:avLst/>
            <a:gdLst/>
            <a:ahLst/>
            <a:cxnLst/>
            <a:rect l="l" t="t" r="r" b="b"/>
            <a:pathLst>
              <a:path w="8316683" h="2687521">
                <a:moveTo>
                  <a:pt x="0" y="0"/>
                </a:moveTo>
                <a:lnTo>
                  <a:pt x="8316683" y="0"/>
                </a:lnTo>
                <a:lnTo>
                  <a:pt x="8316683" y="2687521"/>
                </a:lnTo>
                <a:lnTo>
                  <a:pt x="0" y="2687521"/>
                </a:lnTo>
                <a:lnTo>
                  <a:pt x="0" y="0"/>
                </a:lnTo>
                <a:close/>
              </a:path>
            </a:pathLst>
          </a:custGeom>
          <a:blipFill>
            <a:blip r:embed="rId6"/>
            <a:stretch>
              <a:fillRect/>
            </a:stretch>
          </a:blipFill>
        </p:spPr>
        <p:txBody>
          <a:bodyPr/>
          <a:lstStyle/>
          <a:p>
            <a:endParaRPr lang="es-ES" dirty="0"/>
          </a:p>
        </p:txBody>
      </p:sp>
      <p:grpSp>
        <p:nvGrpSpPr>
          <p:cNvPr id="9" name="Group 9"/>
          <p:cNvGrpSpPr/>
          <p:nvPr/>
        </p:nvGrpSpPr>
        <p:grpSpPr>
          <a:xfrm>
            <a:off x="2871363" y="6451447"/>
            <a:ext cx="1964085" cy="196408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5C56"/>
            </a:solidFill>
          </p:spPr>
          <p:txBody>
            <a:bodyPr/>
            <a:lstStyle/>
            <a:p>
              <a:endParaRPr lang="es-ES"/>
            </a:p>
          </p:txBody>
        </p:sp>
        <p:sp>
          <p:nvSpPr>
            <p:cNvPr id="11" name="TextBox 11"/>
            <p:cNvSpPr txBox="1"/>
            <p:nvPr/>
          </p:nvSpPr>
          <p:spPr>
            <a:xfrm>
              <a:off x="76200" y="104775"/>
              <a:ext cx="660400" cy="631825"/>
            </a:xfrm>
            <a:prstGeom prst="rect">
              <a:avLst/>
            </a:prstGeom>
          </p:spPr>
          <p:txBody>
            <a:bodyPr lIns="50800" tIns="50800" rIns="50800" bIns="50800" rtlCol="0" anchor="ctr"/>
            <a:lstStyle/>
            <a:p>
              <a:pPr algn="ctr">
                <a:lnSpc>
                  <a:spcPts val="2634"/>
                </a:lnSpc>
              </a:pPr>
              <a:endParaRPr/>
            </a:p>
          </p:txBody>
        </p:sp>
      </p:grpSp>
      <p:sp>
        <p:nvSpPr>
          <p:cNvPr id="12" name="Freeform 12"/>
          <p:cNvSpPr/>
          <p:nvPr/>
        </p:nvSpPr>
        <p:spPr>
          <a:xfrm>
            <a:off x="3272797" y="6804104"/>
            <a:ext cx="1235783" cy="1339602"/>
          </a:xfrm>
          <a:custGeom>
            <a:avLst/>
            <a:gdLst/>
            <a:ahLst/>
            <a:cxnLst/>
            <a:rect l="l" t="t" r="r" b="b"/>
            <a:pathLst>
              <a:path w="1235783" h="1339602">
                <a:moveTo>
                  <a:pt x="0" y="0"/>
                </a:moveTo>
                <a:lnTo>
                  <a:pt x="1235784" y="0"/>
                </a:lnTo>
                <a:lnTo>
                  <a:pt x="1235784" y="1339602"/>
                </a:lnTo>
                <a:lnTo>
                  <a:pt x="0" y="133960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13" name="TextBox 13"/>
          <p:cNvSpPr txBox="1"/>
          <p:nvPr/>
        </p:nvSpPr>
        <p:spPr>
          <a:xfrm>
            <a:off x="1567616" y="1138327"/>
            <a:ext cx="15501184" cy="385370"/>
          </a:xfrm>
          <a:prstGeom prst="rect">
            <a:avLst/>
          </a:prstGeom>
        </p:spPr>
        <p:txBody>
          <a:bodyPr wrap="square" lIns="0" tIns="0" rIns="0" bIns="0" rtlCol="0" anchor="t">
            <a:spAutoFit/>
          </a:bodyPr>
          <a:lstStyle/>
          <a:p>
            <a:pPr algn="l">
              <a:lnSpc>
                <a:spcPts val="2865"/>
              </a:lnSpc>
              <a:spcBef>
                <a:spcPct val="0"/>
              </a:spcBef>
            </a:pPr>
            <a:r>
              <a:rPr lang="en-US" sz="2729" b="1" dirty="0">
                <a:solidFill>
                  <a:srgbClr val="FFFFFF"/>
                </a:solidFill>
                <a:latin typeface="Roboto Bold"/>
                <a:ea typeface="Roboto Bold"/>
                <a:cs typeface="Roboto Bold"/>
                <a:sym typeface="Roboto Bold"/>
              </a:rPr>
              <a:t>% de </a:t>
            </a:r>
            <a:r>
              <a:rPr lang="en-US" sz="2729" b="1" dirty="0" err="1">
                <a:solidFill>
                  <a:srgbClr val="FFFFFF"/>
                </a:solidFill>
                <a:latin typeface="Roboto Bold"/>
                <a:ea typeface="Roboto Bold"/>
                <a:cs typeface="Roboto Bold"/>
                <a:sym typeface="Roboto Bold"/>
              </a:rPr>
              <a:t>margen</a:t>
            </a:r>
            <a:r>
              <a:rPr lang="en-US" sz="2729" b="1" dirty="0">
                <a:solidFill>
                  <a:srgbClr val="FFFFFF"/>
                </a:solidFill>
                <a:latin typeface="Roboto Bold"/>
                <a:ea typeface="Roboto Bold"/>
                <a:cs typeface="Roboto Bold"/>
                <a:sym typeface="Roboto Bold"/>
              </a:rPr>
              <a:t> </a:t>
            </a:r>
            <a:r>
              <a:rPr lang="en-US" sz="2729" b="1" dirty="0" err="1">
                <a:solidFill>
                  <a:srgbClr val="FFFFFF"/>
                </a:solidFill>
                <a:latin typeface="Roboto Bold"/>
                <a:ea typeface="Roboto Bold"/>
                <a:cs typeface="Roboto Bold"/>
                <a:sym typeface="Roboto Bold"/>
              </a:rPr>
              <a:t>sobre</a:t>
            </a:r>
            <a:r>
              <a:rPr lang="en-US" sz="2729" b="1" dirty="0">
                <a:solidFill>
                  <a:srgbClr val="FFFFFF"/>
                </a:solidFill>
                <a:latin typeface="Roboto Bold"/>
                <a:ea typeface="Roboto Bold"/>
                <a:cs typeface="Roboto Bold"/>
                <a:sym typeface="Roboto Bold"/>
              </a:rPr>
              <a:t> hora </a:t>
            </a:r>
            <a:r>
              <a:rPr lang="en-US" sz="2729" b="1" dirty="0" err="1">
                <a:solidFill>
                  <a:srgbClr val="FFFFFF"/>
                </a:solidFill>
                <a:latin typeface="Roboto Bold"/>
                <a:ea typeface="Roboto Bold"/>
                <a:cs typeface="Roboto Bold"/>
                <a:sym typeface="Roboto Bold"/>
              </a:rPr>
              <a:t>facturada</a:t>
            </a:r>
            <a:r>
              <a:rPr lang="en-US" sz="2729" b="1" dirty="0">
                <a:solidFill>
                  <a:srgbClr val="FFFFFF"/>
                </a:solidFill>
                <a:latin typeface="Roboto Bold"/>
                <a:ea typeface="Roboto Bold"/>
                <a:cs typeface="Roboto Bold"/>
                <a:sym typeface="Roboto Bold"/>
              </a:rPr>
              <a:t> –Media total de canales – </a:t>
            </a:r>
            <a:r>
              <a:rPr lang="en-US" sz="2729" dirty="0">
                <a:solidFill>
                  <a:srgbClr val="FFFFFF"/>
                </a:solidFill>
                <a:latin typeface="Roboto"/>
                <a:ea typeface="Roboto"/>
                <a:cs typeface="Roboto"/>
                <a:sym typeface="Roboto"/>
              </a:rPr>
              <a:t>Datos </a:t>
            </a:r>
            <a:r>
              <a:rPr lang="en-US" sz="2729" dirty="0" err="1">
                <a:solidFill>
                  <a:srgbClr val="FFFFFF"/>
                </a:solidFill>
                <a:latin typeface="Roboto"/>
                <a:ea typeface="Roboto"/>
                <a:cs typeface="Roboto"/>
                <a:sym typeface="Roboto"/>
              </a:rPr>
              <a:t>declarados</a:t>
            </a:r>
            <a:r>
              <a:rPr lang="en-US" sz="2729" dirty="0">
                <a:solidFill>
                  <a:srgbClr val="FFFFFF"/>
                </a:solidFill>
                <a:latin typeface="Roboto"/>
                <a:ea typeface="Roboto"/>
                <a:cs typeface="Roboto"/>
                <a:sym typeface="Roboto"/>
              </a:rPr>
              <a:t> </a:t>
            </a:r>
            <a:r>
              <a:rPr lang="en-US" sz="2729" dirty="0" err="1">
                <a:solidFill>
                  <a:srgbClr val="FFFFFF"/>
                </a:solidFill>
                <a:latin typeface="Roboto"/>
                <a:ea typeface="Roboto"/>
                <a:cs typeface="Roboto"/>
                <a:sym typeface="Roboto"/>
              </a:rPr>
              <a:t>por</a:t>
            </a:r>
            <a:r>
              <a:rPr lang="en-US" sz="2729" dirty="0">
                <a:solidFill>
                  <a:srgbClr val="FFFFFF"/>
                </a:solidFill>
                <a:latin typeface="Roboto"/>
                <a:ea typeface="Roboto"/>
                <a:cs typeface="Roboto"/>
                <a:sym typeface="Roboto"/>
              </a:rPr>
              <a:t> </a:t>
            </a:r>
            <a:r>
              <a:rPr lang="en-US" sz="2729" dirty="0" err="1">
                <a:solidFill>
                  <a:srgbClr val="FFFFFF"/>
                </a:solidFill>
                <a:latin typeface="Roboto"/>
                <a:ea typeface="Roboto"/>
                <a:cs typeface="Roboto"/>
                <a:sym typeface="Roboto"/>
              </a:rPr>
              <a:t>el</a:t>
            </a:r>
            <a:r>
              <a:rPr lang="en-US" sz="2729" dirty="0">
                <a:solidFill>
                  <a:srgbClr val="FFFFFF"/>
                </a:solidFill>
                <a:latin typeface="Roboto"/>
                <a:ea typeface="Roboto"/>
                <a:cs typeface="Roboto"/>
                <a:sym typeface="Roboto"/>
              </a:rPr>
              <a:t> </a:t>
            </a:r>
            <a:r>
              <a:rPr lang="en-US" sz="2729" dirty="0" err="1">
                <a:solidFill>
                  <a:srgbClr val="FFFFFF"/>
                </a:solidFill>
                <a:latin typeface="Roboto"/>
                <a:ea typeface="Roboto"/>
                <a:cs typeface="Roboto"/>
                <a:sym typeface="Roboto"/>
              </a:rPr>
              <a:t>entrevistado</a:t>
            </a:r>
            <a:endParaRPr lang="en-US" sz="2729" dirty="0">
              <a:solidFill>
                <a:srgbClr val="FFFFFF"/>
              </a:solidFill>
              <a:latin typeface="Roboto"/>
              <a:ea typeface="Roboto"/>
              <a:cs typeface="Roboto"/>
              <a:sym typeface="Roboto"/>
            </a:endParaRPr>
          </a:p>
        </p:txBody>
      </p:sp>
      <p:sp>
        <p:nvSpPr>
          <p:cNvPr id="14" name="TextBox 14"/>
          <p:cNvSpPr txBox="1"/>
          <p:nvPr/>
        </p:nvSpPr>
        <p:spPr>
          <a:xfrm>
            <a:off x="2024440" y="2156898"/>
            <a:ext cx="14834437"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En general, los profesionales entrevistados no tienen muy claro cual es el margen neto por hora facturada</a:t>
            </a:r>
          </a:p>
        </p:txBody>
      </p:sp>
      <p:sp>
        <p:nvSpPr>
          <p:cNvPr id="15" name="TextBox 15"/>
          <p:cNvSpPr txBox="1"/>
          <p:nvPr/>
        </p:nvSpPr>
        <p:spPr>
          <a:xfrm>
            <a:off x="2024440" y="2745024"/>
            <a:ext cx="14834437"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Entre los que dicen saberlo, casi la mitad hablan de menos del 20%</a:t>
            </a:r>
          </a:p>
        </p:txBody>
      </p:sp>
      <p:sp>
        <p:nvSpPr>
          <p:cNvPr id="16" name="TextBox 16"/>
          <p:cNvSpPr txBox="1"/>
          <p:nvPr/>
        </p:nvSpPr>
        <p:spPr>
          <a:xfrm>
            <a:off x="1630784" y="4057051"/>
            <a:ext cx="1880814" cy="1086449"/>
          </a:xfrm>
          <a:prstGeom prst="rect">
            <a:avLst/>
          </a:prstGeom>
        </p:spPr>
        <p:txBody>
          <a:bodyPr lIns="0" tIns="0" rIns="0" bIns="0" rtlCol="0" anchor="t">
            <a:spAutoFit/>
          </a:bodyPr>
          <a:lstStyle/>
          <a:p>
            <a:pPr algn="l">
              <a:lnSpc>
                <a:spcPts val="8247"/>
              </a:lnSpc>
              <a:spcBef>
                <a:spcPct val="0"/>
              </a:spcBef>
            </a:pPr>
            <a:r>
              <a:rPr lang="en-US" sz="7854" b="1" dirty="0">
                <a:solidFill>
                  <a:srgbClr val="FF0000"/>
                </a:solidFill>
                <a:latin typeface="Roboto Bold"/>
                <a:ea typeface="Roboto Bold"/>
                <a:cs typeface="Roboto Bold"/>
                <a:sym typeface="Roboto Bold"/>
              </a:rPr>
              <a:t>56</a:t>
            </a:r>
            <a:r>
              <a:rPr lang="en-US" sz="7854" b="1" dirty="0">
                <a:solidFill>
                  <a:srgbClr val="FF0000"/>
                </a:solidFill>
                <a:latin typeface="Roboto Bold"/>
                <a:ea typeface="Roboto Bold"/>
                <a:sym typeface="Roboto Bold"/>
              </a:rPr>
              <a:t>%</a:t>
            </a:r>
          </a:p>
        </p:txBody>
      </p:sp>
      <p:sp>
        <p:nvSpPr>
          <p:cNvPr id="17" name="TextBox 17"/>
          <p:cNvSpPr txBox="1"/>
          <p:nvPr/>
        </p:nvSpPr>
        <p:spPr>
          <a:xfrm>
            <a:off x="1630784" y="5275976"/>
            <a:ext cx="5904634"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El 56% de los entrevistados desconoce al ser preguntados de manera directa cual es el margen por hora facturada </a:t>
            </a:r>
          </a:p>
        </p:txBody>
      </p:sp>
      <p:sp>
        <p:nvSpPr>
          <p:cNvPr id="18" name="TextBox 18"/>
          <p:cNvSpPr txBox="1"/>
          <p:nvPr/>
        </p:nvSpPr>
        <p:spPr>
          <a:xfrm>
            <a:off x="3853405" y="4576463"/>
            <a:ext cx="3420110" cy="385370"/>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desconoce dicho dato</a:t>
            </a:r>
          </a:p>
        </p:txBody>
      </p:sp>
      <p:sp>
        <p:nvSpPr>
          <p:cNvPr id="19" name="TextBox 19"/>
          <p:cNvSpPr txBox="1"/>
          <p:nvPr/>
        </p:nvSpPr>
        <p:spPr>
          <a:xfrm>
            <a:off x="10563963" y="4057051"/>
            <a:ext cx="1880814" cy="1086449"/>
          </a:xfrm>
          <a:prstGeom prst="rect">
            <a:avLst/>
          </a:prstGeom>
        </p:spPr>
        <p:txBody>
          <a:bodyPr lIns="0" tIns="0" rIns="0" bIns="0" rtlCol="0" anchor="t">
            <a:spAutoFit/>
          </a:bodyPr>
          <a:lstStyle/>
          <a:p>
            <a:pPr algn="l">
              <a:lnSpc>
                <a:spcPts val="8247"/>
              </a:lnSpc>
              <a:spcBef>
                <a:spcPct val="0"/>
              </a:spcBef>
            </a:pPr>
            <a:r>
              <a:rPr lang="en-US" sz="7854" b="1" dirty="0">
                <a:solidFill>
                  <a:srgbClr val="00B050"/>
                </a:solidFill>
                <a:latin typeface="Roboto Bold"/>
                <a:ea typeface="Roboto Bold"/>
                <a:cs typeface="Roboto Bold"/>
                <a:sym typeface="Roboto Bold"/>
              </a:rPr>
              <a:t>44%</a:t>
            </a:r>
          </a:p>
        </p:txBody>
      </p:sp>
      <p:sp>
        <p:nvSpPr>
          <p:cNvPr id="20" name="TextBox 20"/>
          <p:cNvSpPr txBox="1"/>
          <p:nvPr/>
        </p:nvSpPr>
        <p:spPr>
          <a:xfrm>
            <a:off x="10563963" y="5275976"/>
            <a:ext cx="4445242" cy="632778"/>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El 44% de los entrevistados nos cita el margen por hora facturada</a:t>
            </a:r>
          </a:p>
        </p:txBody>
      </p:sp>
      <p:sp>
        <p:nvSpPr>
          <p:cNvPr id="21" name="TextBox 21"/>
          <p:cNvSpPr txBox="1"/>
          <p:nvPr/>
        </p:nvSpPr>
        <p:spPr>
          <a:xfrm>
            <a:off x="12786584" y="4576463"/>
            <a:ext cx="2290604" cy="385370"/>
          </a:xfrm>
          <a:prstGeom prst="rect">
            <a:avLst/>
          </a:prstGeom>
        </p:spPr>
        <p:txBody>
          <a:bodyPr lIns="0" tIns="0" rIns="0" bIns="0" rtlCol="0" anchor="t">
            <a:spAutoFit/>
          </a:bodyPr>
          <a:lstStyle/>
          <a:p>
            <a:pPr algn="l">
              <a:lnSpc>
                <a:spcPts val="2865"/>
              </a:lnSpc>
              <a:spcBef>
                <a:spcPct val="0"/>
              </a:spcBef>
            </a:pPr>
            <a:r>
              <a:rPr lang="en-US" sz="2729" b="1">
                <a:solidFill>
                  <a:srgbClr val="FFFFFF"/>
                </a:solidFill>
                <a:latin typeface="Roboto Bold"/>
                <a:ea typeface="Roboto Bold"/>
                <a:cs typeface="Roboto Bold"/>
                <a:sym typeface="Roboto Bold"/>
              </a:rPr>
              <a:t>dice conocerlo</a:t>
            </a:r>
          </a:p>
        </p:txBody>
      </p:sp>
      <p:sp>
        <p:nvSpPr>
          <p:cNvPr id="22" name="Freeform 22"/>
          <p:cNvSpPr/>
          <p:nvPr/>
        </p:nvSpPr>
        <p:spPr>
          <a:xfrm>
            <a:off x="1630784" y="9139200"/>
            <a:ext cx="264277" cy="264277"/>
          </a:xfrm>
          <a:custGeom>
            <a:avLst/>
            <a:gdLst/>
            <a:ahLst/>
            <a:cxnLst/>
            <a:rect l="l" t="t" r="r" b="b"/>
            <a:pathLst>
              <a:path w="264277" h="264277">
                <a:moveTo>
                  <a:pt x="0" y="0"/>
                </a:moveTo>
                <a:lnTo>
                  <a:pt x="264277" y="0"/>
                </a:lnTo>
                <a:lnTo>
                  <a:pt x="264277" y="264276"/>
                </a:lnTo>
                <a:lnTo>
                  <a:pt x="0" y="2642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23" name="TextBox 23"/>
          <p:cNvSpPr txBox="1"/>
          <p:nvPr/>
        </p:nvSpPr>
        <p:spPr>
          <a:xfrm>
            <a:off x="2024440" y="9091575"/>
            <a:ext cx="14834437" cy="311309"/>
          </a:xfrm>
          <a:prstGeom prst="rect">
            <a:avLst/>
          </a:prstGeom>
        </p:spPr>
        <p:txBody>
          <a:bodyPr lIns="0" tIns="0" rIns="0" bIns="0" rtlCol="0" anchor="t">
            <a:spAutoFit/>
          </a:bodyPr>
          <a:lstStyle/>
          <a:p>
            <a:pPr algn="l">
              <a:lnSpc>
                <a:spcPts val="2554"/>
              </a:lnSpc>
            </a:pPr>
            <a:r>
              <a:rPr lang="en-US" sz="1749">
                <a:solidFill>
                  <a:srgbClr val="FFFFFF"/>
                </a:solidFill>
                <a:latin typeface="Roboto"/>
                <a:ea typeface="Roboto"/>
                <a:cs typeface="Roboto"/>
                <a:sym typeface="Roboto"/>
              </a:rPr>
              <a:t>Solo un 9% de los entrevistados que dicen conocer el margen por hora facturada nos da un dato superior al 30%</a:t>
            </a:r>
          </a:p>
        </p:txBody>
      </p:sp>
      <p:sp>
        <p:nvSpPr>
          <p:cNvPr id="28" name="CuadroTexto 27">
            <a:extLst>
              <a:ext uri="{FF2B5EF4-FFF2-40B4-BE49-F238E27FC236}">
                <a16:creationId xmlns:a16="http://schemas.microsoft.com/office/drawing/2014/main" id="{9E771B84-F714-D06E-68F7-C9A70CC9F45D}"/>
              </a:ext>
            </a:extLst>
          </p:cNvPr>
          <p:cNvSpPr txBox="1"/>
          <p:nvPr/>
        </p:nvSpPr>
        <p:spPr>
          <a:xfrm>
            <a:off x="8990574" y="7990506"/>
            <a:ext cx="3521015" cy="646331"/>
          </a:xfrm>
          <a:prstGeom prst="rect">
            <a:avLst/>
          </a:prstGeom>
          <a:noFill/>
        </p:spPr>
        <p:txBody>
          <a:bodyPr wrap="square">
            <a:spAutoFit/>
          </a:bodyPr>
          <a:lstStyle/>
          <a:p>
            <a:r>
              <a:rPr lang="es-ES" dirty="0">
                <a:solidFill>
                  <a:schemeClr val="bg1"/>
                </a:solidFill>
              </a:rPr>
              <a:t>Predominan los márgenes Bajos</a:t>
            </a:r>
          </a:p>
          <a:p>
            <a:r>
              <a:rPr lang="es-ES" dirty="0">
                <a:solidFill>
                  <a:schemeClr val="bg1"/>
                </a:solidFill>
              </a:rPr>
              <a:t>Margen inferior al 20%</a:t>
            </a:r>
          </a:p>
        </p:txBody>
      </p:sp>
      <p:sp>
        <p:nvSpPr>
          <p:cNvPr id="29" name="CuadroTexto 28">
            <a:extLst>
              <a:ext uri="{FF2B5EF4-FFF2-40B4-BE49-F238E27FC236}">
                <a16:creationId xmlns:a16="http://schemas.microsoft.com/office/drawing/2014/main" id="{C375F1E2-7729-9804-E31D-F96A5766CAA7}"/>
              </a:ext>
            </a:extLst>
          </p:cNvPr>
          <p:cNvSpPr txBox="1"/>
          <p:nvPr/>
        </p:nvSpPr>
        <p:spPr>
          <a:xfrm>
            <a:off x="12773409" y="8039324"/>
            <a:ext cx="1885181" cy="646331"/>
          </a:xfrm>
          <a:prstGeom prst="rect">
            <a:avLst/>
          </a:prstGeom>
          <a:noFill/>
        </p:spPr>
        <p:txBody>
          <a:bodyPr wrap="square">
            <a:spAutoFit/>
          </a:bodyPr>
          <a:lstStyle/>
          <a:p>
            <a:pPr algn="ctr"/>
            <a:r>
              <a:rPr lang="es-ES" dirty="0">
                <a:solidFill>
                  <a:schemeClr val="bg1"/>
                </a:solidFill>
              </a:rPr>
              <a:t>Margen entre</a:t>
            </a:r>
          </a:p>
          <a:p>
            <a:pPr algn="ctr"/>
            <a:r>
              <a:rPr lang="es-ES" dirty="0">
                <a:solidFill>
                  <a:schemeClr val="bg1"/>
                </a:solidFill>
              </a:rPr>
              <a:t>el 20% y 30%</a:t>
            </a:r>
          </a:p>
        </p:txBody>
      </p:sp>
      <p:sp>
        <p:nvSpPr>
          <p:cNvPr id="30" name="CuadroTexto 29">
            <a:extLst>
              <a:ext uri="{FF2B5EF4-FFF2-40B4-BE49-F238E27FC236}">
                <a16:creationId xmlns:a16="http://schemas.microsoft.com/office/drawing/2014/main" id="{CA7C2110-A36E-4735-C0ED-4F1E416794E8}"/>
              </a:ext>
            </a:extLst>
          </p:cNvPr>
          <p:cNvSpPr txBox="1"/>
          <p:nvPr/>
        </p:nvSpPr>
        <p:spPr>
          <a:xfrm>
            <a:off x="14951119" y="7990506"/>
            <a:ext cx="3184482" cy="646331"/>
          </a:xfrm>
          <a:prstGeom prst="rect">
            <a:avLst/>
          </a:prstGeom>
          <a:noFill/>
        </p:spPr>
        <p:txBody>
          <a:bodyPr wrap="square">
            <a:spAutoFit/>
          </a:bodyPr>
          <a:lstStyle/>
          <a:p>
            <a:r>
              <a:rPr lang="es-ES" dirty="0">
                <a:solidFill>
                  <a:schemeClr val="bg1"/>
                </a:solidFill>
              </a:rPr>
              <a:t>Rentabilidad superior es escasa</a:t>
            </a:r>
          </a:p>
          <a:p>
            <a:r>
              <a:rPr lang="es-ES" dirty="0">
                <a:solidFill>
                  <a:schemeClr val="bg1"/>
                </a:solidFill>
              </a:rPr>
              <a:t>Margen superior al 30%</a:t>
            </a:r>
          </a:p>
        </p:txBody>
      </p:sp>
      <p:cxnSp>
        <p:nvCxnSpPr>
          <p:cNvPr id="32" name="Conector: angular 31">
            <a:extLst>
              <a:ext uri="{FF2B5EF4-FFF2-40B4-BE49-F238E27FC236}">
                <a16:creationId xmlns:a16="http://schemas.microsoft.com/office/drawing/2014/main" id="{E0C45359-5420-A181-BEB2-89F57E49FF63}"/>
              </a:ext>
            </a:extLst>
          </p:cNvPr>
          <p:cNvCxnSpPr/>
          <p:nvPr/>
        </p:nvCxnSpPr>
        <p:spPr>
          <a:xfrm rot="10800000" flipV="1">
            <a:off x="9906000" y="7181850"/>
            <a:ext cx="1295400" cy="756914"/>
          </a:xfrm>
          <a:prstGeom prst="bentConnector3">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ector: angular 32">
            <a:extLst>
              <a:ext uri="{FF2B5EF4-FFF2-40B4-BE49-F238E27FC236}">
                <a16:creationId xmlns:a16="http://schemas.microsoft.com/office/drawing/2014/main" id="{4F3635F3-69FE-9AE8-1308-FC1065DAF2FA}"/>
              </a:ext>
            </a:extLst>
          </p:cNvPr>
          <p:cNvCxnSpPr>
            <a:cxnSpLocks/>
          </p:cNvCxnSpPr>
          <p:nvPr/>
        </p:nvCxnSpPr>
        <p:spPr>
          <a:xfrm rot="16200000" flipH="1">
            <a:off x="15257963" y="7327308"/>
            <a:ext cx="641040" cy="581871"/>
          </a:xfrm>
          <a:prstGeom prst="bentConnector3">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62834A54-ADAF-69F8-6ED0-4B9E976521CD}"/>
              </a:ext>
            </a:extLst>
          </p:cNvPr>
          <p:cNvCxnSpPr>
            <a:cxnSpLocks/>
          </p:cNvCxnSpPr>
          <p:nvPr/>
        </p:nvCxnSpPr>
        <p:spPr>
          <a:xfrm>
            <a:off x="13716000" y="7048500"/>
            <a:ext cx="0" cy="8902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4"/>
                                        </p:tgtEl>
                                      </p:cBhvr>
                                    </p:cmd>
                                  </p:childTnLst>
                                </p:cTn>
                              </p:par>
                            </p:childTnLst>
                          </p:cTn>
                        </p:par>
                      </p:childTnLst>
                    </p:cTn>
                  </p:par>
                </p:childTnLst>
              </p:cTn>
              <p:nextCondLst>
                <p:cond evt="onClick" delay="0">
                  <p:tgtEl>
                    <p:spTgt spid="24"/>
                  </p:tgtEl>
                </p:cond>
              </p:nextCondLst>
            </p:seq>
            <p:video>
              <p:cMediaNode vol="80000">
                <p:cTn id="12" repeatCount="indefinite" fill="hold" display="0">
                  <p:stCondLst>
                    <p:cond delay="indefinite"/>
                  </p:stCondLst>
                </p:cTn>
                <p:tgtEl>
                  <p:spTgt spid="24"/>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13" name="Diseño sin título (15)">
            <a:hlinkClick r:id="" action="ppaction://media"/>
            <a:extLst>
              <a:ext uri="{FF2B5EF4-FFF2-40B4-BE49-F238E27FC236}">
                <a16:creationId xmlns:a16="http://schemas.microsoft.com/office/drawing/2014/main" id="{F477A258-CE2F-F1B7-F61E-FC0944B6942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p:cNvSpPr/>
          <p:nvPr/>
        </p:nvSpPr>
        <p:spPr>
          <a:xfrm>
            <a:off x="6252273" y="2074491"/>
            <a:ext cx="5783453" cy="1706119"/>
          </a:xfrm>
          <a:custGeom>
            <a:avLst/>
            <a:gdLst/>
            <a:ahLst/>
            <a:cxnLst/>
            <a:rect l="l" t="t" r="r" b="b"/>
            <a:pathLst>
              <a:path w="5783453" h="1706119">
                <a:moveTo>
                  <a:pt x="0" y="0"/>
                </a:moveTo>
                <a:lnTo>
                  <a:pt x="5783454" y="0"/>
                </a:lnTo>
                <a:lnTo>
                  <a:pt x="5783454" y="1706118"/>
                </a:lnTo>
                <a:lnTo>
                  <a:pt x="0" y="17061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AutoShape 3"/>
          <p:cNvSpPr/>
          <p:nvPr/>
        </p:nvSpPr>
        <p:spPr>
          <a:xfrm flipV="1">
            <a:off x="7233939" y="2135564"/>
            <a:ext cx="4801788" cy="0"/>
          </a:xfrm>
          <a:prstGeom prst="line">
            <a:avLst/>
          </a:prstGeom>
          <a:ln w="47625" cap="flat">
            <a:solidFill>
              <a:srgbClr val="FF5C56"/>
            </a:solidFill>
            <a:prstDash val="solid"/>
            <a:headEnd type="none" w="sm" len="sm"/>
            <a:tailEnd type="none" w="sm" len="sm"/>
          </a:ln>
        </p:spPr>
        <p:txBody>
          <a:bodyPr/>
          <a:lstStyle/>
          <a:p>
            <a:endParaRPr lang="es-ES"/>
          </a:p>
        </p:txBody>
      </p:sp>
      <p:sp>
        <p:nvSpPr>
          <p:cNvPr id="4" name="TextBox 4"/>
          <p:cNvSpPr txBox="1"/>
          <p:nvPr/>
        </p:nvSpPr>
        <p:spPr>
          <a:xfrm>
            <a:off x="6299425" y="1210503"/>
            <a:ext cx="2502379" cy="678123"/>
          </a:xfrm>
          <a:prstGeom prst="rect">
            <a:avLst/>
          </a:prstGeom>
        </p:spPr>
        <p:txBody>
          <a:bodyPr lIns="0" tIns="0" rIns="0" bIns="0" rtlCol="0" anchor="t">
            <a:spAutoFit/>
          </a:bodyPr>
          <a:lstStyle/>
          <a:p>
            <a:pPr algn="ctr">
              <a:lnSpc>
                <a:spcPts val="5077"/>
              </a:lnSpc>
            </a:pPr>
            <a:r>
              <a:rPr lang="en-US" sz="4836">
                <a:solidFill>
                  <a:srgbClr val="FF5C56"/>
                </a:solidFill>
                <a:latin typeface="Roboto"/>
                <a:ea typeface="Roboto"/>
                <a:cs typeface="Roboto"/>
                <a:sym typeface="Roboto"/>
              </a:rPr>
              <a:t>ESPACIO</a:t>
            </a:r>
          </a:p>
        </p:txBody>
      </p:sp>
      <p:sp>
        <p:nvSpPr>
          <p:cNvPr id="5" name="TextBox 5"/>
          <p:cNvSpPr txBox="1"/>
          <p:nvPr/>
        </p:nvSpPr>
        <p:spPr>
          <a:xfrm>
            <a:off x="8917088" y="1210503"/>
            <a:ext cx="3198711" cy="678123"/>
          </a:xfrm>
          <a:prstGeom prst="rect">
            <a:avLst/>
          </a:prstGeom>
        </p:spPr>
        <p:txBody>
          <a:bodyPr wrap="square" lIns="0" tIns="0" rIns="0" bIns="0" rtlCol="0" anchor="t">
            <a:spAutoFit/>
          </a:bodyPr>
          <a:lstStyle/>
          <a:p>
            <a:pPr algn="ctr">
              <a:lnSpc>
                <a:spcPts val="5077"/>
              </a:lnSpc>
            </a:pPr>
            <a:r>
              <a:rPr lang="en-US" sz="4836" dirty="0">
                <a:solidFill>
                  <a:srgbClr val="F5F5EF"/>
                </a:solidFill>
                <a:latin typeface="Roboto"/>
                <a:ea typeface="Roboto"/>
                <a:cs typeface="Roboto"/>
                <a:sym typeface="Roboto"/>
              </a:rPr>
              <a:t>POSVENTA</a:t>
            </a:r>
          </a:p>
        </p:txBody>
      </p:sp>
      <p:grpSp>
        <p:nvGrpSpPr>
          <p:cNvPr id="6" name="Group 6"/>
          <p:cNvGrpSpPr/>
          <p:nvPr/>
        </p:nvGrpSpPr>
        <p:grpSpPr>
          <a:xfrm>
            <a:off x="-287900" y="4476193"/>
            <a:ext cx="19377827" cy="1106335"/>
            <a:chOff x="0" y="0"/>
            <a:chExt cx="7783210" cy="444365"/>
          </a:xfrm>
        </p:grpSpPr>
        <p:sp>
          <p:nvSpPr>
            <p:cNvPr id="7" name="Freeform 7"/>
            <p:cNvSpPr/>
            <p:nvPr/>
          </p:nvSpPr>
          <p:spPr>
            <a:xfrm>
              <a:off x="0" y="0"/>
              <a:ext cx="7783210" cy="444365"/>
            </a:xfrm>
            <a:custGeom>
              <a:avLst/>
              <a:gdLst/>
              <a:ahLst/>
              <a:cxnLst/>
              <a:rect l="l" t="t" r="r" b="b"/>
              <a:pathLst>
                <a:path w="7783210" h="444365">
                  <a:moveTo>
                    <a:pt x="0" y="0"/>
                  </a:moveTo>
                  <a:lnTo>
                    <a:pt x="7783210" y="0"/>
                  </a:lnTo>
                  <a:lnTo>
                    <a:pt x="7783210" y="444365"/>
                  </a:lnTo>
                  <a:lnTo>
                    <a:pt x="0" y="444365"/>
                  </a:lnTo>
                  <a:close/>
                </a:path>
              </a:pathLst>
            </a:custGeom>
            <a:solidFill>
              <a:srgbClr val="FEFFFE"/>
            </a:solidFill>
          </p:spPr>
          <p:txBody>
            <a:bodyPr/>
            <a:lstStyle/>
            <a:p>
              <a:endParaRPr lang="es-ES"/>
            </a:p>
          </p:txBody>
        </p:sp>
        <p:sp>
          <p:nvSpPr>
            <p:cNvPr id="8" name="TextBox 8"/>
            <p:cNvSpPr txBox="1"/>
            <p:nvPr/>
          </p:nvSpPr>
          <p:spPr>
            <a:xfrm>
              <a:off x="0" y="-47625"/>
              <a:ext cx="7783210" cy="491990"/>
            </a:xfrm>
            <a:prstGeom prst="rect">
              <a:avLst/>
            </a:prstGeom>
          </p:spPr>
          <p:txBody>
            <a:bodyPr lIns="45156" tIns="45156" rIns="45156" bIns="45156" rtlCol="0" anchor="ctr"/>
            <a:lstStyle/>
            <a:p>
              <a:pPr algn="ctr">
                <a:lnSpc>
                  <a:spcPts val="2402"/>
                </a:lnSpc>
              </a:pPr>
              <a:endParaRPr/>
            </a:p>
          </p:txBody>
        </p:sp>
      </p:grpSp>
      <p:sp>
        <p:nvSpPr>
          <p:cNvPr id="9" name="TextBox 9"/>
          <p:cNvSpPr txBox="1"/>
          <p:nvPr/>
        </p:nvSpPr>
        <p:spPr>
          <a:xfrm>
            <a:off x="1699446" y="4802596"/>
            <a:ext cx="9283152" cy="468112"/>
          </a:xfrm>
          <a:prstGeom prst="rect">
            <a:avLst/>
          </a:prstGeom>
        </p:spPr>
        <p:txBody>
          <a:bodyPr lIns="0" tIns="0" rIns="0" bIns="0" rtlCol="0" anchor="t">
            <a:spAutoFit/>
          </a:bodyPr>
          <a:lstStyle/>
          <a:p>
            <a:pPr algn="l">
              <a:lnSpc>
                <a:spcPts val="3519"/>
              </a:lnSpc>
            </a:pPr>
            <a:r>
              <a:rPr lang="en-US" sz="3351">
                <a:solidFill>
                  <a:srgbClr val="FF5C56"/>
                </a:solidFill>
                <a:latin typeface="Roboto"/>
                <a:ea typeface="Roboto"/>
                <a:cs typeface="Roboto"/>
                <a:sym typeface="Roboto"/>
              </a:rPr>
              <a:t>IV edición “Diagnosis de la posventa en España” </a:t>
            </a:r>
          </a:p>
        </p:txBody>
      </p:sp>
      <p:sp>
        <p:nvSpPr>
          <p:cNvPr id="10" name="Freeform 10"/>
          <p:cNvSpPr/>
          <p:nvPr/>
        </p:nvSpPr>
        <p:spPr>
          <a:xfrm>
            <a:off x="15740757" y="4595597"/>
            <a:ext cx="774652" cy="794515"/>
          </a:xfrm>
          <a:custGeom>
            <a:avLst/>
            <a:gdLst/>
            <a:ahLst/>
            <a:cxnLst/>
            <a:rect l="l" t="t" r="r" b="b"/>
            <a:pathLst>
              <a:path w="774652" h="794515">
                <a:moveTo>
                  <a:pt x="0" y="0"/>
                </a:moveTo>
                <a:lnTo>
                  <a:pt x="774652" y="0"/>
                </a:lnTo>
                <a:lnTo>
                  <a:pt x="774652" y="794515"/>
                </a:lnTo>
                <a:lnTo>
                  <a:pt x="0" y="794515"/>
                </a:lnTo>
                <a:lnTo>
                  <a:pt x="0" y="0"/>
                </a:lnTo>
                <a:close/>
              </a:path>
            </a:pathLst>
          </a:custGeom>
          <a:blipFill>
            <a:blip r:embed="rId6"/>
            <a:stretch>
              <a:fillRect/>
            </a:stretch>
          </a:blipFill>
        </p:spPr>
        <p:txBody>
          <a:bodyPr/>
          <a:lstStyle/>
          <a:p>
            <a:endParaRPr lang="es-ES"/>
          </a:p>
        </p:txBody>
      </p:sp>
      <p:sp>
        <p:nvSpPr>
          <p:cNvPr id="11" name="TextBox 11"/>
          <p:cNvSpPr txBox="1"/>
          <p:nvPr/>
        </p:nvSpPr>
        <p:spPr>
          <a:xfrm>
            <a:off x="10873036" y="4827344"/>
            <a:ext cx="4443164" cy="418616"/>
          </a:xfrm>
          <a:prstGeom prst="rect">
            <a:avLst/>
          </a:prstGeom>
        </p:spPr>
        <p:txBody>
          <a:bodyPr wrap="square" lIns="0" tIns="0" rIns="0" bIns="0" rtlCol="0" anchor="t">
            <a:spAutoFit/>
          </a:bodyPr>
          <a:lstStyle/>
          <a:p>
            <a:pPr algn="ctr">
              <a:lnSpc>
                <a:spcPts val="3196"/>
              </a:lnSpc>
            </a:pPr>
            <a:r>
              <a:rPr lang="en-US" sz="3044" i="1" dirty="0" err="1">
                <a:solidFill>
                  <a:srgbClr val="FF5C56"/>
                </a:solidFill>
                <a:latin typeface="Roboto Italics"/>
                <a:ea typeface="Roboto Italics"/>
                <a:cs typeface="Roboto Italics"/>
                <a:sym typeface="Roboto Italics"/>
              </a:rPr>
              <a:t>en</a:t>
            </a:r>
            <a:r>
              <a:rPr lang="en-US" sz="3044" i="1" dirty="0">
                <a:solidFill>
                  <a:srgbClr val="FF5C56"/>
                </a:solidFill>
                <a:latin typeface="Roboto Italics"/>
                <a:ea typeface="Roboto Italics"/>
                <a:cs typeface="Roboto Italics"/>
                <a:sym typeface="Roboto Italics"/>
              </a:rPr>
              <a:t> </a:t>
            </a:r>
            <a:r>
              <a:rPr lang="en-US" sz="3044" i="1" dirty="0" err="1">
                <a:solidFill>
                  <a:srgbClr val="FF5C56"/>
                </a:solidFill>
                <a:latin typeface="Roboto Italics"/>
                <a:ea typeface="Roboto Italics"/>
                <a:cs typeface="Roboto Italics"/>
                <a:sym typeface="Roboto Italics"/>
              </a:rPr>
              <a:t>colaboración</a:t>
            </a:r>
            <a:r>
              <a:rPr lang="en-US" sz="3044" i="1" dirty="0">
                <a:solidFill>
                  <a:srgbClr val="FF5C56"/>
                </a:solidFill>
                <a:latin typeface="Roboto Italics"/>
                <a:ea typeface="Roboto Italics"/>
                <a:cs typeface="Roboto Italics"/>
                <a:sym typeface="Roboto Italics"/>
              </a:rPr>
              <a:t> con </a:t>
            </a:r>
            <a:r>
              <a:rPr lang="en-US" sz="3044" i="1" dirty="0" err="1">
                <a:solidFill>
                  <a:srgbClr val="FF5C56"/>
                </a:solidFill>
                <a:latin typeface="Roboto Italics"/>
                <a:ea typeface="Roboto Italics"/>
                <a:cs typeface="Roboto Italics"/>
                <a:sym typeface="Roboto Italics"/>
              </a:rPr>
              <a:t>GiPA</a:t>
            </a:r>
            <a:endParaRPr lang="en-US" sz="3044" i="1" dirty="0">
              <a:solidFill>
                <a:srgbClr val="FF5C56"/>
              </a:solidFill>
              <a:latin typeface="Roboto Italics"/>
              <a:ea typeface="Roboto Italics"/>
              <a:cs typeface="Roboto Italics"/>
              <a:sym typeface="Roboto Itali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p:cTn id="12" repeatCount="indefinite" fill="hold" display="0">
                  <p:stCondLst>
                    <p:cond delay="indefinite"/>
                  </p:stCondLst>
                </p:cTn>
                <p:tgtEl>
                  <p:spTgt spid="1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22" name="Diseño sin título (15)">
            <a:hlinkClick r:id="" action="ppaction://media"/>
            <a:extLst>
              <a:ext uri="{FF2B5EF4-FFF2-40B4-BE49-F238E27FC236}">
                <a16:creationId xmlns:a16="http://schemas.microsoft.com/office/drawing/2014/main" id="{556FFD4E-8F0A-7FFB-BEE2-D7EC4F0BD64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a:extLst>
              <a:ext uri="{FF2B5EF4-FFF2-40B4-BE49-F238E27FC236}">
                <a16:creationId xmlns:a16="http://schemas.microsoft.com/office/drawing/2014/main" id="{65704F6B-4CF0-62E3-6A06-EBA3421BC4A6}"/>
              </a:ext>
            </a:extLst>
          </p:cNvPr>
          <p:cNvSpPr/>
          <p:nvPr/>
        </p:nvSpPr>
        <p:spPr>
          <a:xfrm>
            <a:off x="15764096" y="923229"/>
            <a:ext cx="1554138" cy="458471"/>
          </a:xfrm>
          <a:custGeom>
            <a:avLst/>
            <a:gdLst/>
            <a:ahLst/>
            <a:cxnLst/>
            <a:rect l="l" t="t" r="r" b="b"/>
            <a:pathLst>
              <a:path w="1554138" h="458471">
                <a:moveTo>
                  <a:pt x="0" y="0"/>
                </a:moveTo>
                <a:lnTo>
                  <a:pt x="1554138" y="0"/>
                </a:lnTo>
                <a:lnTo>
                  <a:pt x="1554138" y="458471"/>
                </a:lnTo>
                <a:lnTo>
                  <a:pt x="0" y="4584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AutoShape 3">
            <a:extLst>
              <a:ext uri="{FF2B5EF4-FFF2-40B4-BE49-F238E27FC236}">
                <a16:creationId xmlns:a16="http://schemas.microsoft.com/office/drawing/2014/main" id="{59790D54-DEF6-748F-F209-2CEB8E6C97C0}"/>
              </a:ext>
            </a:extLst>
          </p:cNvPr>
          <p:cNvSpPr/>
          <p:nvPr/>
        </p:nvSpPr>
        <p:spPr>
          <a:xfrm>
            <a:off x="16027891" y="939641"/>
            <a:ext cx="1290343" cy="0"/>
          </a:xfrm>
          <a:prstGeom prst="line">
            <a:avLst/>
          </a:prstGeom>
          <a:ln w="9525" cap="flat">
            <a:solidFill>
              <a:srgbClr val="FF5C56"/>
            </a:solidFill>
            <a:prstDash val="solid"/>
            <a:headEnd type="none" w="sm" len="sm"/>
            <a:tailEnd type="none" w="sm" len="sm"/>
          </a:ln>
        </p:spPr>
        <p:txBody>
          <a:bodyPr/>
          <a:lstStyle/>
          <a:p>
            <a:endParaRPr lang="es-ES"/>
          </a:p>
        </p:txBody>
      </p:sp>
      <p:sp>
        <p:nvSpPr>
          <p:cNvPr id="4" name="TextBox 4">
            <a:extLst>
              <a:ext uri="{FF2B5EF4-FFF2-40B4-BE49-F238E27FC236}">
                <a16:creationId xmlns:a16="http://schemas.microsoft.com/office/drawing/2014/main" id="{C2127FA0-8B8C-D27C-7941-FE614DBD15B3}"/>
              </a:ext>
            </a:extLst>
          </p:cNvPr>
          <p:cNvSpPr txBox="1"/>
          <p:nvPr/>
        </p:nvSpPr>
        <p:spPr>
          <a:xfrm>
            <a:off x="15776767" y="694750"/>
            <a:ext cx="672443" cy="178534"/>
          </a:xfrm>
          <a:prstGeom prst="rect">
            <a:avLst/>
          </a:prstGeom>
        </p:spPr>
        <p:txBody>
          <a:bodyPr lIns="0" tIns="0" rIns="0" bIns="0" rtlCol="0" anchor="t">
            <a:spAutoFit/>
          </a:bodyPr>
          <a:lstStyle/>
          <a:p>
            <a:pPr algn="ctr">
              <a:lnSpc>
                <a:spcPts val="1364"/>
              </a:lnSpc>
            </a:pPr>
            <a:r>
              <a:rPr lang="en-US" sz="1299">
                <a:solidFill>
                  <a:srgbClr val="FF5C56"/>
                </a:solidFill>
                <a:latin typeface="Roboto"/>
                <a:ea typeface="Roboto"/>
                <a:cs typeface="Roboto"/>
                <a:sym typeface="Roboto"/>
              </a:rPr>
              <a:t>ESPACIO</a:t>
            </a:r>
          </a:p>
        </p:txBody>
      </p:sp>
      <p:sp>
        <p:nvSpPr>
          <p:cNvPr id="5" name="TextBox 5">
            <a:extLst>
              <a:ext uri="{FF2B5EF4-FFF2-40B4-BE49-F238E27FC236}">
                <a16:creationId xmlns:a16="http://schemas.microsoft.com/office/drawing/2014/main" id="{408D0AFC-68FF-AED4-17A8-57342269DC6D}"/>
              </a:ext>
            </a:extLst>
          </p:cNvPr>
          <p:cNvSpPr txBox="1"/>
          <p:nvPr/>
        </p:nvSpPr>
        <p:spPr>
          <a:xfrm>
            <a:off x="16480190" y="694749"/>
            <a:ext cx="893410" cy="179536"/>
          </a:xfrm>
          <a:prstGeom prst="rect">
            <a:avLst/>
          </a:prstGeom>
        </p:spPr>
        <p:txBody>
          <a:bodyPr wrap="square" lIns="0" tIns="0" rIns="0" bIns="0" rtlCol="0" anchor="t">
            <a:spAutoFit/>
          </a:bodyPr>
          <a:lstStyle/>
          <a:p>
            <a:pPr algn="ctr">
              <a:lnSpc>
                <a:spcPts val="1364"/>
              </a:lnSpc>
            </a:pPr>
            <a:r>
              <a:rPr lang="en-US" sz="1299" dirty="0">
                <a:solidFill>
                  <a:srgbClr val="F5F5EF"/>
                </a:solidFill>
                <a:latin typeface="Roboto"/>
                <a:ea typeface="Roboto"/>
                <a:cs typeface="Roboto"/>
                <a:sym typeface="Roboto"/>
              </a:rPr>
              <a:t>POSVENTA</a:t>
            </a:r>
          </a:p>
        </p:txBody>
      </p:sp>
      <p:sp>
        <p:nvSpPr>
          <p:cNvPr id="6" name="Freeform 4">
            <a:extLst>
              <a:ext uri="{FF2B5EF4-FFF2-40B4-BE49-F238E27FC236}">
                <a16:creationId xmlns:a16="http://schemas.microsoft.com/office/drawing/2014/main" id="{EAC0D08C-AEBB-B6D1-7890-88F0D9B36484}"/>
              </a:ext>
            </a:extLst>
          </p:cNvPr>
          <p:cNvSpPr/>
          <p:nvPr/>
        </p:nvSpPr>
        <p:spPr>
          <a:xfrm>
            <a:off x="6851362" y="1251878"/>
            <a:ext cx="223630" cy="195397"/>
          </a:xfrm>
          <a:custGeom>
            <a:avLst/>
            <a:gdLst/>
            <a:ahLst/>
            <a:cxnLst/>
            <a:rect l="l" t="t" r="r" b="b"/>
            <a:pathLst>
              <a:path w="223630" h="195397">
                <a:moveTo>
                  <a:pt x="0" y="0"/>
                </a:moveTo>
                <a:lnTo>
                  <a:pt x="223630" y="0"/>
                </a:lnTo>
                <a:lnTo>
                  <a:pt x="223630" y="195397"/>
                </a:lnTo>
                <a:lnTo>
                  <a:pt x="0" y="1953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7" name="Freeform 5">
            <a:extLst>
              <a:ext uri="{FF2B5EF4-FFF2-40B4-BE49-F238E27FC236}">
                <a16:creationId xmlns:a16="http://schemas.microsoft.com/office/drawing/2014/main" id="{0CC4AB2F-165D-8CBA-3A86-E32CC98BF369}"/>
              </a:ext>
            </a:extLst>
          </p:cNvPr>
          <p:cNvSpPr/>
          <p:nvPr/>
        </p:nvSpPr>
        <p:spPr>
          <a:xfrm>
            <a:off x="7116301" y="1251878"/>
            <a:ext cx="271857" cy="195397"/>
          </a:xfrm>
          <a:custGeom>
            <a:avLst/>
            <a:gdLst/>
            <a:ahLst/>
            <a:cxnLst/>
            <a:rect l="l" t="t" r="r" b="b"/>
            <a:pathLst>
              <a:path w="271857" h="195397">
                <a:moveTo>
                  <a:pt x="0" y="0"/>
                </a:moveTo>
                <a:lnTo>
                  <a:pt x="271857" y="0"/>
                </a:lnTo>
                <a:lnTo>
                  <a:pt x="271857" y="195397"/>
                </a:lnTo>
                <a:lnTo>
                  <a:pt x="0" y="19539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8" name="Freeform 6">
            <a:extLst>
              <a:ext uri="{FF2B5EF4-FFF2-40B4-BE49-F238E27FC236}">
                <a16:creationId xmlns:a16="http://schemas.microsoft.com/office/drawing/2014/main" id="{A649DCA8-98C8-0F8E-F46C-5123168CA807}"/>
              </a:ext>
            </a:extLst>
          </p:cNvPr>
          <p:cNvSpPr/>
          <p:nvPr/>
        </p:nvSpPr>
        <p:spPr>
          <a:xfrm>
            <a:off x="7430797" y="1251878"/>
            <a:ext cx="329585" cy="200223"/>
          </a:xfrm>
          <a:custGeom>
            <a:avLst/>
            <a:gdLst/>
            <a:ahLst/>
            <a:cxnLst/>
            <a:rect l="l" t="t" r="r" b="b"/>
            <a:pathLst>
              <a:path w="329585" h="200223">
                <a:moveTo>
                  <a:pt x="0" y="0"/>
                </a:moveTo>
                <a:lnTo>
                  <a:pt x="329585" y="0"/>
                </a:lnTo>
                <a:lnTo>
                  <a:pt x="329585" y="200223"/>
                </a:lnTo>
                <a:lnTo>
                  <a:pt x="0" y="20022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9" name="AutoShape 7">
            <a:extLst>
              <a:ext uri="{FF2B5EF4-FFF2-40B4-BE49-F238E27FC236}">
                <a16:creationId xmlns:a16="http://schemas.microsoft.com/office/drawing/2014/main" id="{5A24FB49-04FD-277D-AEEA-CFDA2DC395E6}"/>
              </a:ext>
            </a:extLst>
          </p:cNvPr>
          <p:cNvSpPr/>
          <p:nvPr/>
        </p:nvSpPr>
        <p:spPr>
          <a:xfrm>
            <a:off x="7859656" y="1349577"/>
            <a:ext cx="934515" cy="0"/>
          </a:xfrm>
          <a:prstGeom prst="line">
            <a:avLst/>
          </a:prstGeom>
          <a:ln w="57150" cap="flat">
            <a:solidFill>
              <a:srgbClr val="FF5C56"/>
            </a:solidFill>
            <a:prstDash val="solid"/>
            <a:headEnd type="none" w="sm" len="sm"/>
            <a:tailEnd type="none" w="sm" len="sm"/>
          </a:ln>
        </p:spPr>
        <p:txBody>
          <a:bodyPr/>
          <a:lstStyle/>
          <a:p>
            <a:endParaRPr lang="es-ES"/>
          </a:p>
        </p:txBody>
      </p:sp>
      <p:sp>
        <p:nvSpPr>
          <p:cNvPr id="10" name="AutoShape 8">
            <a:extLst>
              <a:ext uri="{FF2B5EF4-FFF2-40B4-BE49-F238E27FC236}">
                <a16:creationId xmlns:a16="http://schemas.microsoft.com/office/drawing/2014/main" id="{9C5F076D-9E7D-3100-E7F2-2322A0EE069D}"/>
              </a:ext>
            </a:extLst>
          </p:cNvPr>
          <p:cNvSpPr/>
          <p:nvPr/>
        </p:nvSpPr>
        <p:spPr>
          <a:xfrm>
            <a:off x="1119170" y="1349577"/>
            <a:ext cx="5614645" cy="0"/>
          </a:xfrm>
          <a:prstGeom prst="line">
            <a:avLst/>
          </a:prstGeom>
          <a:ln w="57150" cap="flat">
            <a:solidFill>
              <a:srgbClr val="FF5C56"/>
            </a:solidFill>
            <a:prstDash val="solid"/>
            <a:headEnd type="none" w="sm" len="sm"/>
            <a:tailEnd type="none" w="sm" len="sm"/>
          </a:ln>
        </p:spPr>
        <p:txBody>
          <a:bodyPr/>
          <a:lstStyle/>
          <a:p>
            <a:endParaRPr lang="es-ES"/>
          </a:p>
        </p:txBody>
      </p:sp>
      <p:graphicFrame>
        <p:nvGraphicFramePr>
          <p:cNvPr id="11" name="Object 9">
            <a:extLst>
              <a:ext uri="{FF2B5EF4-FFF2-40B4-BE49-F238E27FC236}">
                <a16:creationId xmlns:a16="http://schemas.microsoft.com/office/drawing/2014/main" id="{45EE0B6E-69B0-4CAB-ECB7-71A7A99FF3D7}"/>
              </a:ext>
            </a:extLst>
          </p:cNvPr>
          <p:cNvGraphicFramePr/>
          <p:nvPr>
            <p:extLst>
              <p:ext uri="{D42A27DB-BD31-4B8C-83A1-F6EECF244321}">
                <p14:modId xmlns:p14="http://schemas.microsoft.com/office/powerpoint/2010/main" val="1872857351"/>
              </p:ext>
            </p:extLst>
          </p:nvPr>
        </p:nvGraphicFramePr>
        <p:xfrm>
          <a:off x="-685800" y="616692"/>
          <a:ext cx="20574000" cy="7226089"/>
        </p:xfrm>
        <a:graphic>
          <a:graphicData uri="http://schemas.openxmlformats.org/presentationml/2006/ole">
            <mc:AlternateContent xmlns:mc="http://schemas.openxmlformats.org/markup-compatibility/2006">
              <mc:Choice xmlns:v="urn:schemas-microsoft-com:vml" Requires="v">
                <p:oleObj name="Worksheet" r:id="rId9" imgW="21120100" imgH="7175500" progId="Excel.Sheet.12">
                  <p:embed/>
                </p:oleObj>
              </mc:Choice>
              <mc:Fallback>
                <p:oleObj name="Worksheet" r:id="rId9" imgW="21120100" imgH="7175500" progId="Excel.Sheet.12">
                  <p:embed/>
                  <p:pic>
                    <p:nvPicPr>
                      <p:cNvPr id="11" name="Object 9">
                        <a:extLst>
                          <a:ext uri="{FF2B5EF4-FFF2-40B4-BE49-F238E27FC236}">
                            <a16:creationId xmlns:a16="http://schemas.microsoft.com/office/drawing/2014/main" id="{45EE0B6E-69B0-4CAB-ECB7-71A7A99FF3D7}"/>
                          </a:ext>
                        </a:extLst>
                      </p:cNvPr>
                      <p:cNvPicPr/>
                      <p:nvPr/>
                    </p:nvPicPr>
                    <p:blipFill>
                      <a:blip r:embed="rId10"/>
                      <a:stretch>
                        <a:fillRect/>
                      </a:stretch>
                    </p:blipFill>
                    <p:spPr>
                      <a:xfrm>
                        <a:off x="-685800" y="616692"/>
                        <a:ext cx="20574000" cy="7226089"/>
                      </a:xfrm>
                      <a:prstGeom prst="rect">
                        <a:avLst/>
                      </a:prstGeom>
                    </p:spPr>
                  </p:pic>
                </p:oleObj>
              </mc:Fallback>
            </mc:AlternateContent>
          </a:graphicData>
        </a:graphic>
      </p:graphicFrame>
      <p:sp>
        <p:nvSpPr>
          <p:cNvPr id="12" name="AutoShape 10">
            <a:extLst>
              <a:ext uri="{FF2B5EF4-FFF2-40B4-BE49-F238E27FC236}">
                <a16:creationId xmlns:a16="http://schemas.microsoft.com/office/drawing/2014/main" id="{E291A371-6AC5-57E7-42B4-5ACAD4D747AF}"/>
              </a:ext>
            </a:extLst>
          </p:cNvPr>
          <p:cNvSpPr/>
          <p:nvPr/>
        </p:nvSpPr>
        <p:spPr>
          <a:xfrm flipH="1">
            <a:off x="5807448" y="3643171"/>
            <a:ext cx="0" cy="4383018"/>
          </a:xfrm>
          <a:prstGeom prst="line">
            <a:avLst/>
          </a:prstGeom>
          <a:ln w="38100" cap="flat">
            <a:solidFill>
              <a:srgbClr val="FF5C56"/>
            </a:solidFill>
            <a:prstDash val="solid"/>
            <a:headEnd type="none" w="sm" len="sm"/>
            <a:tailEnd type="none" w="sm" len="sm"/>
          </a:ln>
        </p:spPr>
        <p:txBody>
          <a:bodyPr/>
          <a:lstStyle/>
          <a:p>
            <a:endParaRPr lang="es-ES"/>
          </a:p>
        </p:txBody>
      </p:sp>
      <p:sp>
        <p:nvSpPr>
          <p:cNvPr id="13" name="AutoShape 11">
            <a:extLst>
              <a:ext uri="{FF2B5EF4-FFF2-40B4-BE49-F238E27FC236}">
                <a16:creationId xmlns:a16="http://schemas.microsoft.com/office/drawing/2014/main" id="{ACE0A56F-87A9-B8F7-7D0C-01000E7B1424}"/>
              </a:ext>
            </a:extLst>
          </p:cNvPr>
          <p:cNvSpPr/>
          <p:nvPr/>
        </p:nvSpPr>
        <p:spPr>
          <a:xfrm flipH="1">
            <a:off x="6995096" y="3643171"/>
            <a:ext cx="19050" cy="3598070"/>
          </a:xfrm>
          <a:prstGeom prst="line">
            <a:avLst/>
          </a:prstGeom>
          <a:ln w="38100" cap="flat">
            <a:solidFill>
              <a:srgbClr val="FF5C56"/>
            </a:solidFill>
            <a:prstDash val="solid"/>
            <a:headEnd type="none" w="sm" len="sm"/>
            <a:tailEnd type="none" w="sm" len="sm"/>
          </a:ln>
        </p:spPr>
        <p:txBody>
          <a:bodyPr/>
          <a:lstStyle/>
          <a:p>
            <a:endParaRPr lang="es-ES"/>
          </a:p>
        </p:txBody>
      </p:sp>
      <p:sp>
        <p:nvSpPr>
          <p:cNvPr id="14" name="AutoShape 12">
            <a:extLst>
              <a:ext uri="{FF2B5EF4-FFF2-40B4-BE49-F238E27FC236}">
                <a16:creationId xmlns:a16="http://schemas.microsoft.com/office/drawing/2014/main" id="{60D1B519-042A-6DD4-5788-8516EA8803AA}"/>
              </a:ext>
            </a:extLst>
          </p:cNvPr>
          <p:cNvSpPr/>
          <p:nvPr/>
        </p:nvSpPr>
        <p:spPr>
          <a:xfrm>
            <a:off x="8238497" y="3643271"/>
            <a:ext cx="0" cy="3079155"/>
          </a:xfrm>
          <a:prstGeom prst="line">
            <a:avLst/>
          </a:prstGeom>
          <a:ln w="38100" cap="flat">
            <a:solidFill>
              <a:srgbClr val="FF5C56"/>
            </a:solidFill>
            <a:prstDash val="solid"/>
            <a:headEnd type="none" w="sm" len="sm"/>
            <a:tailEnd type="none" w="sm" len="sm"/>
          </a:ln>
        </p:spPr>
        <p:txBody>
          <a:bodyPr/>
          <a:lstStyle/>
          <a:p>
            <a:endParaRPr lang="es-ES"/>
          </a:p>
        </p:txBody>
      </p:sp>
      <p:sp>
        <p:nvSpPr>
          <p:cNvPr id="15" name="Freeform 13">
            <a:extLst>
              <a:ext uri="{FF2B5EF4-FFF2-40B4-BE49-F238E27FC236}">
                <a16:creationId xmlns:a16="http://schemas.microsoft.com/office/drawing/2014/main" id="{B31C832B-ED5E-FA19-EDFB-1E0FC3A8BE3F}"/>
              </a:ext>
            </a:extLst>
          </p:cNvPr>
          <p:cNvSpPr/>
          <p:nvPr/>
        </p:nvSpPr>
        <p:spPr>
          <a:xfrm>
            <a:off x="5662172" y="7832488"/>
            <a:ext cx="290552" cy="387402"/>
          </a:xfrm>
          <a:custGeom>
            <a:avLst/>
            <a:gdLst/>
            <a:ahLst/>
            <a:cxnLst/>
            <a:rect l="l" t="t" r="r" b="b"/>
            <a:pathLst>
              <a:path w="290552" h="387402">
                <a:moveTo>
                  <a:pt x="0" y="0"/>
                </a:moveTo>
                <a:lnTo>
                  <a:pt x="290552" y="0"/>
                </a:lnTo>
                <a:lnTo>
                  <a:pt x="290552" y="387402"/>
                </a:lnTo>
                <a:lnTo>
                  <a:pt x="0" y="38740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s-ES"/>
          </a:p>
        </p:txBody>
      </p:sp>
      <p:sp>
        <p:nvSpPr>
          <p:cNvPr id="16" name="TextBox 16">
            <a:extLst>
              <a:ext uri="{FF2B5EF4-FFF2-40B4-BE49-F238E27FC236}">
                <a16:creationId xmlns:a16="http://schemas.microsoft.com/office/drawing/2014/main" id="{B00377BE-ACC0-9E39-DE27-71638D1CBBBF}"/>
              </a:ext>
            </a:extLst>
          </p:cNvPr>
          <p:cNvSpPr txBox="1"/>
          <p:nvPr/>
        </p:nvSpPr>
        <p:spPr>
          <a:xfrm>
            <a:off x="468662" y="9395677"/>
            <a:ext cx="2850557" cy="312731"/>
          </a:xfrm>
          <a:prstGeom prst="rect">
            <a:avLst/>
          </a:prstGeom>
        </p:spPr>
        <p:txBody>
          <a:bodyPr lIns="0" tIns="0" rIns="0" bIns="0" rtlCol="0" anchor="t">
            <a:spAutoFit/>
          </a:bodyPr>
          <a:lstStyle/>
          <a:p>
            <a:pPr algn="l">
              <a:lnSpc>
                <a:spcPts val="2684"/>
              </a:lnSpc>
              <a:spcBef>
                <a:spcPct val="0"/>
              </a:spcBef>
            </a:pPr>
            <a:r>
              <a:rPr lang="en-US" sz="1789">
                <a:solidFill>
                  <a:srgbClr val="FFFFFF"/>
                </a:solidFill>
                <a:latin typeface="DIN 2"/>
                <a:ea typeface="DIN 2"/>
                <a:cs typeface="DIN 2"/>
                <a:sym typeface="DIN 2"/>
              </a:rPr>
              <a:t>Fuente: INE</a:t>
            </a:r>
          </a:p>
        </p:txBody>
      </p:sp>
      <p:sp>
        <p:nvSpPr>
          <p:cNvPr id="17" name="TextBox 17">
            <a:extLst>
              <a:ext uri="{FF2B5EF4-FFF2-40B4-BE49-F238E27FC236}">
                <a16:creationId xmlns:a16="http://schemas.microsoft.com/office/drawing/2014/main" id="{F9184ADD-E527-E815-082E-C9058A6C609B}"/>
              </a:ext>
            </a:extLst>
          </p:cNvPr>
          <p:cNvSpPr txBox="1"/>
          <p:nvPr/>
        </p:nvSpPr>
        <p:spPr>
          <a:xfrm>
            <a:off x="1119169" y="545154"/>
            <a:ext cx="6021203" cy="410369"/>
          </a:xfrm>
          <a:prstGeom prst="rect">
            <a:avLst/>
          </a:prstGeom>
        </p:spPr>
        <p:txBody>
          <a:bodyPr wrap="square" lIns="0" tIns="0" rIns="0" bIns="0" rtlCol="0" anchor="t">
            <a:spAutoFit/>
          </a:bodyPr>
          <a:lstStyle/>
          <a:p>
            <a:pPr algn="l">
              <a:lnSpc>
                <a:spcPts val="3158"/>
              </a:lnSpc>
              <a:spcBef>
                <a:spcPct val="0"/>
              </a:spcBef>
            </a:pPr>
            <a:r>
              <a:rPr lang="en-US" sz="3008" b="1" dirty="0" err="1">
                <a:solidFill>
                  <a:srgbClr val="FFFFFF"/>
                </a:solidFill>
                <a:latin typeface="Roboto Bold"/>
                <a:ea typeface="Roboto Bold"/>
                <a:cs typeface="Roboto Bold"/>
                <a:sym typeface="Roboto Bold"/>
              </a:rPr>
              <a:t>Número</a:t>
            </a:r>
            <a:r>
              <a:rPr lang="en-US" sz="3008" b="1" dirty="0">
                <a:solidFill>
                  <a:srgbClr val="FFFFFF"/>
                </a:solidFill>
                <a:latin typeface="Roboto Bold"/>
                <a:ea typeface="Roboto Bold"/>
                <a:cs typeface="Roboto Bold"/>
                <a:sym typeface="Roboto Bold"/>
              </a:rPr>
              <a:t> de </a:t>
            </a:r>
            <a:r>
              <a:rPr lang="en-US" sz="3008" b="1" dirty="0" err="1">
                <a:solidFill>
                  <a:srgbClr val="FFFFFF"/>
                </a:solidFill>
                <a:latin typeface="Roboto Bold"/>
                <a:ea typeface="Roboto Bold"/>
                <a:cs typeface="Roboto Bold"/>
                <a:sym typeface="Roboto Bold"/>
              </a:rPr>
              <a:t>empresas</a:t>
            </a:r>
            <a:r>
              <a:rPr lang="en-US" sz="3008" b="1" dirty="0">
                <a:solidFill>
                  <a:srgbClr val="FFFFFF"/>
                </a:solidFill>
                <a:latin typeface="Roboto Bold"/>
                <a:ea typeface="Roboto Bold"/>
                <a:cs typeface="Roboto Bold"/>
                <a:sym typeface="Roboto Bold"/>
              </a:rPr>
              <a:t> </a:t>
            </a:r>
            <a:r>
              <a:rPr lang="en-US" sz="3008" b="1" dirty="0" err="1">
                <a:solidFill>
                  <a:srgbClr val="FFFFFF"/>
                </a:solidFill>
                <a:latin typeface="Roboto Bold"/>
                <a:ea typeface="Roboto Bold"/>
                <a:cs typeface="Roboto Bold"/>
                <a:sym typeface="Roboto Bold"/>
              </a:rPr>
              <a:t>en</a:t>
            </a:r>
            <a:r>
              <a:rPr lang="en-US" sz="3008" b="1" dirty="0">
                <a:solidFill>
                  <a:srgbClr val="FFFFFF"/>
                </a:solidFill>
                <a:latin typeface="Roboto Bold"/>
                <a:ea typeface="Roboto Bold"/>
                <a:cs typeface="Roboto Bold"/>
                <a:sym typeface="Roboto Bold"/>
              </a:rPr>
              <a:t> </a:t>
            </a:r>
            <a:r>
              <a:rPr lang="en-US" sz="3008" b="1" dirty="0" err="1">
                <a:solidFill>
                  <a:srgbClr val="FFFFFF"/>
                </a:solidFill>
                <a:latin typeface="Roboto Bold"/>
                <a:ea typeface="Roboto Bold"/>
                <a:cs typeface="Roboto Bold"/>
                <a:sym typeface="Roboto Bold"/>
              </a:rPr>
              <a:t>posventa</a:t>
            </a:r>
            <a:endParaRPr lang="en-US" sz="3008" b="1" dirty="0">
              <a:solidFill>
                <a:srgbClr val="FFFFFF"/>
              </a:solidFill>
              <a:latin typeface="Roboto Bold"/>
              <a:ea typeface="Roboto Bold"/>
              <a:cs typeface="Roboto Bold"/>
              <a:sym typeface="Roboto Bold"/>
            </a:endParaRPr>
          </a:p>
        </p:txBody>
      </p:sp>
      <p:sp>
        <p:nvSpPr>
          <p:cNvPr id="18" name="TextBox 18">
            <a:extLst>
              <a:ext uri="{FF2B5EF4-FFF2-40B4-BE49-F238E27FC236}">
                <a16:creationId xmlns:a16="http://schemas.microsoft.com/office/drawing/2014/main" id="{AC4F1B12-D78F-09BB-BCCC-3C58BD6FF9BC}"/>
              </a:ext>
            </a:extLst>
          </p:cNvPr>
          <p:cNvSpPr txBox="1"/>
          <p:nvPr/>
        </p:nvSpPr>
        <p:spPr>
          <a:xfrm>
            <a:off x="6009821" y="7707626"/>
            <a:ext cx="953356" cy="318563"/>
          </a:xfrm>
          <a:prstGeom prst="rect">
            <a:avLst/>
          </a:prstGeom>
        </p:spPr>
        <p:txBody>
          <a:bodyPr lIns="0" tIns="0" rIns="0" bIns="0" rtlCol="0" anchor="t">
            <a:spAutoFit/>
          </a:bodyPr>
          <a:lstStyle/>
          <a:p>
            <a:pPr algn="l">
              <a:lnSpc>
                <a:spcPts val="2333"/>
              </a:lnSpc>
              <a:spcBef>
                <a:spcPct val="0"/>
              </a:spcBef>
            </a:pPr>
            <a:r>
              <a:rPr lang="en-US" sz="2222" b="1">
                <a:solidFill>
                  <a:srgbClr val="FFFFFF"/>
                </a:solidFill>
                <a:latin typeface="Roboto Bold"/>
                <a:ea typeface="Roboto Bold"/>
                <a:cs typeface="Roboto Bold"/>
                <a:sym typeface="Roboto Bold"/>
              </a:rPr>
              <a:t>+2,1%</a:t>
            </a:r>
          </a:p>
        </p:txBody>
      </p:sp>
      <p:sp>
        <p:nvSpPr>
          <p:cNvPr id="19" name="TextBox 19">
            <a:extLst>
              <a:ext uri="{FF2B5EF4-FFF2-40B4-BE49-F238E27FC236}">
                <a16:creationId xmlns:a16="http://schemas.microsoft.com/office/drawing/2014/main" id="{5774968C-7D61-41CE-C22F-0DF1ADAA3D87}"/>
              </a:ext>
            </a:extLst>
          </p:cNvPr>
          <p:cNvSpPr txBox="1"/>
          <p:nvPr/>
        </p:nvSpPr>
        <p:spPr>
          <a:xfrm>
            <a:off x="7121774" y="6994414"/>
            <a:ext cx="1277215" cy="318563"/>
          </a:xfrm>
          <a:prstGeom prst="rect">
            <a:avLst/>
          </a:prstGeom>
        </p:spPr>
        <p:txBody>
          <a:bodyPr lIns="0" tIns="0" rIns="0" bIns="0" rtlCol="0" anchor="t">
            <a:spAutoFit/>
          </a:bodyPr>
          <a:lstStyle/>
          <a:p>
            <a:pPr algn="l">
              <a:lnSpc>
                <a:spcPts val="2333"/>
              </a:lnSpc>
              <a:spcBef>
                <a:spcPct val="0"/>
              </a:spcBef>
            </a:pPr>
            <a:r>
              <a:rPr lang="en-US" sz="2222" b="1">
                <a:solidFill>
                  <a:srgbClr val="FFFFFF"/>
                </a:solidFill>
                <a:latin typeface="Roboto Bold"/>
                <a:ea typeface="Roboto Bold"/>
                <a:cs typeface="Roboto Bold"/>
                <a:sym typeface="Roboto Bold"/>
              </a:rPr>
              <a:t>+12,2%</a:t>
            </a:r>
          </a:p>
        </p:txBody>
      </p:sp>
      <p:sp>
        <p:nvSpPr>
          <p:cNvPr id="20" name="TextBox 20">
            <a:extLst>
              <a:ext uri="{FF2B5EF4-FFF2-40B4-BE49-F238E27FC236}">
                <a16:creationId xmlns:a16="http://schemas.microsoft.com/office/drawing/2014/main" id="{3871882B-4339-8F5E-48F0-12CAE56349E7}"/>
              </a:ext>
            </a:extLst>
          </p:cNvPr>
          <p:cNvSpPr txBox="1"/>
          <p:nvPr/>
        </p:nvSpPr>
        <p:spPr>
          <a:xfrm>
            <a:off x="8560031" y="6403864"/>
            <a:ext cx="1167938" cy="318563"/>
          </a:xfrm>
          <a:prstGeom prst="rect">
            <a:avLst/>
          </a:prstGeom>
        </p:spPr>
        <p:txBody>
          <a:bodyPr lIns="0" tIns="0" rIns="0" bIns="0" rtlCol="0" anchor="t">
            <a:spAutoFit/>
          </a:bodyPr>
          <a:lstStyle/>
          <a:p>
            <a:pPr algn="l">
              <a:lnSpc>
                <a:spcPts val="2333"/>
              </a:lnSpc>
              <a:spcBef>
                <a:spcPct val="0"/>
              </a:spcBef>
            </a:pPr>
            <a:r>
              <a:rPr lang="en-US" sz="2222" b="1">
                <a:solidFill>
                  <a:srgbClr val="FFFFFF"/>
                </a:solidFill>
                <a:latin typeface="Roboto Bold"/>
                <a:ea typeface="Roboto Bold"/>
                <a:cs typeface="Roboto Bold"/>
                <a:sym typeface="Roboto Bold"/>
              </a:rPr>
              <a:t>+17,3%</a:t>
            </a:r>
          </a:p>
        </p:txBody>
      </p:sp>
      <p:sp>
        <p:nvSpPr>
          <p:cNvPr id="21" name="Freeform 21">
            <a:extLst>
              <a:ext uri="{FF2B5EF4-FFF2-40B4-BE49-F238E27FC236}">
                <a16:creationId xmlns:a16="http://schemas.microsoft.com/office/drawing/2014/main" id="{4ADFA5A4-5A53-65E8-02DF-8258FC6BA156}"/>
              </a:ext>
            </a:extLst>
          </p:cNvPr>
          <p:cNvSpPr/>
          <p:nvPr/>
        </p:nvSpPr>
        <p:spPr>
          <a:xfrm>
            <a:off x="6849821" y="7119276"/>
            <a:ext cx="290552" cy="387402"/>
          </a:xfrm>
          <a:custGeom>
            <a:avLst/>
            <a:gdLst/>
            <a:ahLst/>
            <a:cxnLst/>
            <a:rect l="l" t="t" r="r" b="b"/>
            <a:pathLst>
              <a:path w="290552" h="387402">
                <a:moveTo>
                  <a:pt x="0" y="0"/>
                </a:moveTo>
                <a:lnTo>
                  <a:pt x="290551" y="0"/>
                </a:lnTo>
                <a:lnTo>
                  <a:pt x="290551" y="387402"/>
                </a:lnTo>
                <a:lnTo>
                  <a:pt x="0" y="38740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s-ES"/>
          </a:p>
        </p:txBody>
      </p:sp>
      <p:sp>
        <p:nvSpPr>
          <p:cNvPr id="23" name="Freeform 22">
            <a:extLst>
              <a:ext uri="{FF2B5EF4-FFF2-40B4-BE49-F238E27FC236}">
                <a16:creationId xmlns:a16="http://schemas.microsoft.com/office/drawing/2014/main" id="{F5C1D568-8508-2DEC-2C6A-97BBA2AB7CA1}"/>
              </a:ext>
            </a:extLst>
          </p:cNvPr>
          <p:cNvSpPr/>
          <p:nvPr/>
        </p:nvSpPr>
        <p:spPr>
          <a:xfrm>
            <a:off x="8093221" y="6553621"/>
            <a:ext cx="290552" cy="387402"/>
          </a:xfrm>
          <a:custGeom>
            <a:avLst/>
            <a:gdLst/>
            <a:ahLst/>
            <a:cxnLst/>
            <a:rect l="l" t="t" r="r" b="b"/>
            <a:pathLst>
              <a:path w="290552" h="387402">
                <a:moveTo>
                  <a:pt x="0" y="0"/>
                </a:moveTo>
                <a:lnTo>
                  <a:pt x="290552" y="0"/>
                </a:lnTo>
                <a:lnTo>
                  <a:pt x="290552" y="387402"/>
                </a:lnTo>
                <a:lnTo>
                  <a:pt x="0" y="38740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s-ES"/>
          </a:p>
        </p:txBody>
      </p:sp>
      <p:sp>
        <p:nvSpPr>
          <p:cNvPr id="24" name="AutoShape 23">
            <a:extLst>
              <a:ext uri="{FF2B5EF4-FFF2-40B4-BE49-F238E27FC236}">
                <a16:creationId xmlns:a16="http://schemas.microsoft.com/office/drawing/2014/main" id="{3DCE21CF-76A8-470D-9B27-C51AB010F4A3}"/>
              </a:ext>
            </a:extLst>
          </p:cNvPr>
          <p:cNvSpPr/>
          <p:nvPr/>
        </p:nvSpPr>
        <p:spPr>
          <a:xfrm flipV="1">
            <a:off x="5807448" y="3786146"/>
            <a:ext cx="205489" cy="0"/>
          </a:xfrm>
          <a:prstGeom prst="line">
            <a:avLst/>
          </a:prstGeom>
          <a:ln w="38100" cap="flat">
            <a:solidFill>
              <a:srgbClr val="FF5C56"/>
            </a:solidFill>
            <a:prstDash val="solid"/>
            <a:headEnd type="none" w="sm" len="sm"/>
            <a:tailEnd type="none" w="sm" len="sm"/>
          </a:ln>
        </p:spPr>
        <p:txBody>
          <a:bodyPr/>
          <a:lstStyle/>
          <a:p>
            <a:endParaRPr lang="es-ES"/>
          </a:p>
        </p:txBody>
      </p:sp>
      <p:sp>
        <p:nvSpPr>
          <p:cNvPr id="25" name="AutoShape 24">
            <a:extLst>
              <a:ext uri="{FF2B5EF4-FFF2-40B4-BE49-F238E27FC236}">
                <a16:creationId xmlns:a16="http://schemas.microsoft.com/office/drawing/2014/main" id="{28FB1394-7C8E-D99D-B6FB-68F0F2F87918}"/>
              </a:ext>
            </a:extLst>
          </p:cNvPr>
          <p:cNvSpPr/>
          <p:nvPr/>
        </p:nvSpPr>
        <p:spPr>
          <a:xfrm>
            <a:off x="5807448" y="5851796"/>
            <a:ext cx="205489" cy="0"/>
          </a:xfrm>
          <a:prstGeom prst="line">
            <a:avLst/>
          </a:prstGeom>
          <a:ln w="38100" cap="flat">
            <a:solidFill>
              <a:srgbClr val="FF5C56"/>
            </a:solidFill>
            <a:prstDash val="solid"/>
            <a:headEnd type="none" w="sm" len="sm"/>
            <a:tailEnd type="none" w="sm" len="sm"/>
          </a:ln>
        </p:spPr>
        <p:txBody>
          <a:bodyPr/>
          <a:lstStyle/>
          <a:p>
            <a:endParaRPr lang="es-ES"/>
          </a:p>
        </p:txBody>
      </p:sp>
      <p:sp>
        <p:nvSpPr>
          <p:cNvPr id="26" name="AutoShape 25">
            <a:extLst>
              <a:ext uri="{FF2B5EF4-FFF2-40B4-BE49-F238E27FC236}">
                <a16:creationId xmlns:a16="http://schemas.microsoft.com/office/drawing/2014/main" id="{72A6713E-1E80-628D-2DBA-DB163C857AF4}"/>
              </a:ext>
            </a:extLst>
          </p:cNvPr>
          <p:cNvSpPr/>
          <p:nvPr/>
        </p:nvSpPr>
        <p:spPr>
          <a:xfrm flipV="1">
            <a:off x="7028103" y="3767096"/>
            <a:ext cx="205489" cy="0"/>
          </a:xfrm>
          <a:prstGeom prst="line">
            <a:avLst/>
          </a:prstGeom>
          <a:ln w="38100" cap="flat">
            <a:solidFill>
              <a:srgbClr val="FF5C56"/>
            </a:solidFill>
            <a:prstDash val="solid"/>
            <a:headEnd type="none" w="sm" len="sm"/>
            <a:tailEnd type="none" w="sm" len="sm"/>
          </a:ln>
        </p:spPr>
        <p:txBody>
          <a:bodyPr/>
          <a:lstStyle/>
          <a:p>
            <a:endParaRPr lang="es-ES"/>
          </a:p>
        </p:txBody>
      </p:sp>
      <p:sp>
        <p:nvSpPr>
          <p:cNvPr id="27" name="AutoShape 26">
            <a:extLst>
              <a:ext uri="{FF2B5EF4-FFF2-40B4-BE49-F238E27FC236}">
                <a16:creationId xmlns:a16="http://schemas.microsoft.com/office/drawing/2014/main" id="{DF275E8B-4C06-9EDC-5313-64D367780146}"/>
              </a:ext>
            </a:extLst>
          </p:cNvPr>
          <p:cNvSpPr/>
          <p:nvPr/>
        </p:nvSpPr>
        <p:spPr>
          <a:xfrm>
            <a:off x="7019030" y="5870846"/>
            <a:ext cx="205489" cy="0"/>
          </a:xfrm>
          <a:prstGeom prst="line">
            <a:avLst/>
          </a:prstGeom>
          <a:ln w="38100" cap="flat">
            <a:solidFill>
              <a:srgbClr val="FF5C56"/>
            </a:solidFill>
            <a:prstDash val="solid"/>
            <a:headEnd type="none" w="sm" len="sm"/>
            <a:tailEnd type="none" w="sm" len="sm"/>
          </a:ln>
        </p:spPr>
        <p:txBody>
          <a:bodyPr/>
          <a:lstStyle/>
          <a:p>
            <a:endParaRPr lang="es-ES"/>
          </a:p>
        </p:txBody>
      </p:sp>
      <p:sp>
        <p:nvSpPr>
          <p:cNvPr id="28" name="AutoShape 27">
            <a:extLst>
              <a:ext uri="{FF2B5EF4-FFF2-40B4-BE49-F238E27FC236}">
                <a16:creationId xmlns:a16="http://schemas.microsoft.com/office/drawing/2014/main" id="{FFFD1BE2-A138-DC49-424D-38F4F0E0107A}"/>
              </a:ext>
            </a:extLst>
          </p:cNvPr>
          <p:cNvSpPr/>
          <p:nvPr/>
        </p:nvSpPr>
        <p:spPr>
          <a:xfrm flipV="1">
            <a:off x="8252767" y="3767096"/>
            <a:ext cx="205489" cy="0"/>
          </a:xfrm>
          <a:prstGeom prst="line">
            <a:avLst/>
          </a:prstGeom>
          <a:ln w="38100" cap="flat">
            <a:solidFill>
              <a:srgbClr val="FF5C56"/>
            </a:solidFill>
            <a:prstDash val="solid"/>
            <a:headEnd type="none" w="sm" len="sm"/>
            <a:tailEnd type="none" w="sm" len="sm"/>
          </a:ln>
        </p:spPr>
        <p:txBody>
          <a:bodyPr/>
          <a:lstStyle/>
          <a:p>
            <a:endParaRPr lang="es-ES"/>
          </a:p>
        </p:txBody>
      </p:sp>
      <p:sp>
        <p:nvSpPr>
          <p:cNvPr id="29" name="AutoShape 28">
            <a:extLst>
              <a:ext uri="{FF2B5EF4-FFF2-40B4-BE49-F238E27FC236}">
                <a16:creationId xmlns:a16="http://schemas.microsoft.com/office/drawing/2014/main" id="{35FD7C54-5504-C965-9CA2-BA53EA249B25}"/>
              </a:ext>
            </a:extLst>
          </p:cNvPr>
          <p:cNvSpPr/>
          <p:nvPr/>
        </p:nvSpPr>
        <p:spPr>
          <a:xfrm>
            <a:off x="8252767" y="5870846"/>
            <a:ext cx="205489" cy="0"/>
          </a:xfrm>
          <a:prstGeom prst="line">
            <a:avLst/>
          </a:prstGeom>
          <a:ln w="38100" cap="flat">
            <a:solidFill>
              <a:srgbClr val="FF5C56"/>
            </a:solidFill>
            <a:prstDash val="solid"/>
            <a:headEnd type="none" w="sm" len="sm"/>
            <a:tailEnd type="none" w="sm" len="sm"/>
          </a:ln>
        </p:spPr>
        <p:txBody>
          <a:bodyPr/>
          <a:lstStyle/>
          <a:p>
            <a:endParaRPr lang="es-ES"/>
          </a:p>
        </p:txBody>
      </p:sp>
    </p:spTree>
    <p:extLst>
      <p:ext uri="{BB962C8B-B14F-4D97-AF65-F5344CB8AC3E}">
        <p14:creationId xmlns:p14="http://schemas.microsoft.com/office/powerpoint/2010/main" val="322306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3" repeatCount="indefinite" fill="hold" display="0">
                  <p:stCondLst>
                    <p:cond delay="indefinite"/>
                  </p:stCondLst>
                </p:cTn>
                <p:tgtEl>
                  <p:spTgt spid="22"/>
                </p:tgtEl>
              </p:cMediaNode>
            </p:video>
            <p:seq concurrent="1" nextAc="seek">
              <p:cTn id="44" restart="whenNotActive" fill="hold" evtFilter="cancelBubble" nodeType="interactiveSeq">
                <p:stCondLst>
                  <p:cond evt="onClick" delay="0">
                    <p:tgtEl>
                      <p:spTgt spid="22"/>
                    </p:tgtEl>
                  </p:cond>
                </p:stCondLst>
                <p:endSync evt="end" delay="0">
                  <p:rtn val="all"/>
                </p:endSync>
                <p:childTnLst>
                  <p:par>
                    <p:cTn id="45" fill="hold">
                      <p:stCondLst>
                        <p:cond delay="0"/>
                      </p:stCondLst>
                      <p:childTnLst>
                        <p:par>
                          <p:cTn id="46" fill="hold">
                            <p:stCondLst>
                              <p:cond delay="0"/>
                            </p:stCondLst>
                            <p:childTnLst>
                              <p:par>
                                <p:cTn id="47" presetID="2" presetClass="mediacall" presetSubtype="0" fill="hold" nodeType="clickEffect">
                                  <p:stCondLst>
                                    <p:cond delay="0"/>
                                  </p:stCondLst>
                                  <p:childTnLst>
                                    <p:cmd type="call" cmd="togglePause">
                                      <p:cBhvr>
                                        <p:cTn id="48" dur="1" fill="hold"/>
                                        <p:tgtEl>
                                          <p:spTgt spid="22"/>
                                        </p:tgtEl>
                                      </p:cBhvr>
                                    </p:cmd>
                                  </p:childTnLst>
                                </p:cTn>
                              </p:par>
                            </p:childTnLst>
                          </p:cTn>
                        </p:par>
                      </p:childTnLst>
                    </p:cTn>
                  </p:par>
                </p:childTnLst>
              </p:cTn>
              <p:nextCondLst>
                <p:cond evt="onClick" delay="0">
                  <p:tgtEl>
                    <p:spTgt spid="22"/>
                  </p:tgtEl>
                </p:cond>
              </p:nextCondLst>
            </p:seq>
          </p:childTnLst>
        </p:cTn>
      </p:par>
    </p:tnLst>
    <p:bldLst>
      <p:bldP spid="12" grpId="0" animBg="1"/>
      <p:bldP spid="13" grpId="0" animBg="1"/>
      <p:bldP spid="14" grpId="0" animBg="1"/>
      <p:bldP spid="15" grpId="0" animBg="1"/>
      <p:bldP spid="18" grpId="0"/>
      <p:bldP spid="19" grpId="0"/>
      <p:bldP spid="20" grpId="0"/>
      <p:bldP spid="21" grpId="0" animBg="1"/>
      <p:bldP spid="23" grpId="0" animBg="1"/>
      <p:bldP spid="24" grpId="0" animBg="1"/>
      <p:bldP spid="25" grpId="0" animBg="1"/>
      <p:bldP spid="26" grpId="0" animBg="1"/>
      <p:bldP spid="27" grpId="0" animBg="1"/>
      <p:bldP spid="28" grpId="0" animBg="1"/>
      <p:bldP spid="2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22" name="Diseño sin título (15)">
            <a:hlinkClick r:id="" action="ppaction://media"/>
            <a:extLst>
              <a:ext uri="{FF2B5EF4-FFF2-40B4-BE49-F238E27FC236}">
                <a16:creationId xmlns:a16="http://schemas.microsoft.com/office/drawing/2014/main" id="{556FFD4E-8F0A-7FFB-BEE2-D7EC4F0BD64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a:extLst>
              <a:ext uri="{FF2B5EF4-FFF2-40B4-BE49-F238E27FC236}">
                <a16:creationId xmlns:a16="http://schemas.microsoft.com/office/drawing/2014/main" id="{E90FDB67-0AE6-F92A-637A-E8641E4C1081}"/>
              </a:ext>
            </a:extLst>
          </p:cNvPr>
          <p:cNvSpPr/>
          <p:nvPr/>
        </p:nvSpPr>
        <p:spPr>
          <a:xfrm>
            <a:off x="15764096" y="923229"/>
            <a:ext cx="1554138" cy="458471"/>
          </a:xfrm>
          <a:custGeom>
            <a:avLst/>
            <a:gdLst/>
            <a:ahLst/>
            <a:cxnLst/>
            <a:rect l="l" t="t" r="r" b="b"/>
            <a:pathLst>
              <a:path w="1554138" h="458471">
                <a:moveTo>
                  <a:pt x="0" y="0"/>
                </a:moveTo>
                <a:lnTo>
                  <a:pt x="1554138" y="0"/>
                </a:lnTo>
                <a:lnTo>
                  <a:pt x="1554138" y="458471"/>
                </a:lnTo>
                <a:lnTo>
                  <a:pt x="0" y="4584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AutoShape 3">
            <a:extLst>
              <a:ext uri="{FF2B5EF4-FFF2-40B4-BE49-F238E27FC236}">
                <a16:creationId xmlns:a16="http://schemas.microsoft.com/office/drawing/2014/main" id="{93EAAAE2-FAD2-881D-E6C3-74913A1C061F}"/>
              </a:ext>
            </a:extLst>
          </p:cNvPr>
          <p:cNvSpPr/>
          <p:nvPr/>
        </p:nvSpPr>
        <p:spPr>
          <a:xfrm>
            <a:off x="16027891" y="939641"/>
            <a:ext cx="1290343" cy="0"/>
          </a:xfrm>
          <a:prstGeom prst="line">
            <a:avLst/>
          </a:prstGeom>
          <a:ln w="9525" cap="flat">
            <a:solidFill>
              <a:srgbClr val="FF5C56"/>
            </a:solidFill>
            <a:prstDash val="solid"/>
            <a:headEnd type="none" w="sm" len="sm"/>
            <a:tailEnd type="none" w="sm" len="sm"/>
          </a:ln>
        </p:spPr>
        <p:txBody>
          <a:bodyPr/>
          <a:lstStyle/>
          <a:p>
            <a:endParaRPr lang="es-ES"/>
          </a:p>
        </p:txBody>
      </p:sp>
      <p:sp>
        <p:nvSpPr>
          <p:cNvPr id="4" name="TextBox 4">
            <a:extLst>
              <a:ext uri="{FF2B5EF4-FFF2-40B4-BE49-F238E27FC236}">
                <a16:creationId xmlns:a16="http://schemas.microsoft.com/office/drawing/2014/main" id="{7F29E03E-7118-E321-1C87-F03957A3C9F7}"/>
              </a:ext>
            </a:extLst>
          </p:cNvPr>
          <p:cNvSpPr txBox="1"/>
          <p:nvPr/>
        </p:nvSpPr>
        <p:spPr>
          <a:xfrm>
            <a:off x="15776767" y="694750"/>
            <a:ext cx="672443" cy="178534"/>
          </a:xfrm>
          <a:prstGeom prst="rect">
            <a:avLst/>
          </a:prstGeom>
        </p:spPr>
        <p:txBody>
          <a:bodyPr lIns="0" tIns="0" rIns="0" bIns="0" rtlCol="0" anchor="t">
            <a:spAutoFit/>
          </a:bodyPr>
          <a:lstStyle/>
          <a:p>
            <a:pPr algn="ctr">
              <a:lnSpc>
                <a:spcPts val="1364"/>
              </a:lnSpc>
            </a:pPr>
            <a:r>
              <a:rPr lang="en-US" sz="1299">
                <a:solidFill>
                  <a:srgbClr val="FF5C56"/>
                </a:solidFill>
                <a:latin typeface="Roboto"/>
                <a:ea typeface="Roboto"/>
                <a:cs typeface="Roboto"/>
                <a:sym typeface="Roboto"/>
              </a:rPr>
              <a:t>ESPACIO</a:t>
            </a:r>
          </a:p>
        </p:txBody>
      </p:sp>
      <p:sp>
        <p:nvSpPr>
          <p:cNvPr id="5" name="TextBox 5">
            <a:extLst>
              <a:ext uri="{FF2B5EF4-FFF2-40B4-BE49-F238E27FC236}">
                <a16:creationId xmlns:a16="http://schemas.microsoft.com/office/drawing/2014/main" id="{08617546-5C04-3768-B20E-C88C850C2104}"/>
              </a:ext>
            </a:extLst>
          </p:cNvPr>
          <p:cNvSpPr txBox="1"/>
          <p:nvPr/>
        </p:nvSpPr>
        <p:spPr>
          <a:xfrm>
            <a:off x="16480190" y="694749"/>
            <a:ext cx="893410" cy="179536"/>
          </a:xfrm>
          <a:prstGeom prst="rect">
            <a:avLst/>
          </a:prstGeom>
        </p:spPr>
        <p:txBody>
          <a:bodyPr wrap="square" lIns="0" tIns="0" rIns="0" bIns="0" rtlCol="0" anchor="t">
            <a:spAutoFit/>
          </a:bodyPr>
          <a:lstStyle/>
          <a:p>
            <a:pPr algn="ctr">
              <a:lnSpc>
                <a:spcPts val="1364"/>
              </a:lnSpc>
            </a:pPr>
            <a:r>
              <a:rPr lang="en-US" sz="1299" dirty="0">
                <a:solidFill>
                  <a:srgbClr val="F5F5EF"/>
                </a:solidFill>
                <a:latin typeface="Roboto"/>
                <a:ea typeface="Roboto"/>
                <a:cs typeface="Roboto"/>
                <a:sym typeface="Roboto"/>
              </a:rPr>
              <a:t>POSVENTA</a:t>
            </a:r>
          </a:p>
        </p:txBody>
      </p:sp>
      <p:sp>
        <p:nvSpPr>
          <p:cNvPr id="6" name="Freeform 4">
            <a:extLst>
              <a:ext uri="{FF2B5EF4-FFF2-40B4-BE49-F238E27FC236}">
                <a16:creationId xmlns:a16="http://schemas.microsoft.com/office/drawing/2014/main" id="{3857126A-4F45-4301-940E-51C732940D22}"/>
              </a:ext>
            </a:extLst>
          </p:cNvPr>
          <p:cNvSpPr/>
          <p:nvPr/>
        </p:nvSpPr>
        <p:spPr>
          <a:xfrm>
            <a:off x="6851362" y="1251878"/>
            <a:ext cx="223630" cy="195397"/>
          </a:xfrm>
          <a:custGeom>
            <a:avLst/>
            <a:gdLst/>
            <a:ahLst/>
            <a:cxnLst/>
            <a:rect l="l" t="t" r="r" b="b"/>
            <a:pathLst>
              <a:path w="223630" h="195397">
                <a:moveTo>
                  <a:pt x="0" y="0"/>
                </a:moveTo>
                <a:lnTo>
                  <a:pt x="223630" y="0"/>
                </a:lnTo>
                <a:lnTo>
                  <a:pt x="223630" y="195397"/>
                </a:lnTo>
                <a:lnTo>
                  <a:pt x="0" y="1953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7" name="Freeform 5">
            <a:extLst>
              <a:ext uri="{FF2B5EF4-FFF2-40B4-BE49-F238E27FC236}">
                <a16:creationId xmlns:a16="http://schemas.microsoft.com/office/drawing/2014/main" id="{ABB98BA8-24FD-1BF8-8897-B77A2900E8D2}"/>
              </a:ext>
            </a:extLst>
          </p:cNvPr>
          <p:cNvSpPr/>
          <p:nvPr/>
        </p:nvSpPr>
        <p:spPr>
          <a:xfrm>
            <a:off x="7116301" y="1251878"/>
            <a:ext cx="271857" cy="195397"/>
          </a:xfrm>
          <a:custGeom>
            <a:avLst/>
            <a:gdLst/>
            <a:ahLst/>
            <a:cxnLst/>
            <a:rect l="l" t="t" r="r" b="b"/>
            <a:pathLst>
              <a:path w="271857" h="195397">
                <a:moveTo>
                  <a:pt x="0" y="0"/>
                </a:moveTo>
                <a:lnTo>
                  <a:pt x="271857" y="0"/>
                </a:lnTo>
                <a:lnTo>
                  <a:pt x="271857" y="195397"/>
                </a:lnTo>
                <a:lnTo>
                  <a:pt x="0" y="19539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8" name="Freeform 6">
            <a:extLst>
              <a:ext uri="{FF2B5EF4-FFF2-40B4-BE49-F238E27FC236}">
                <a16:creationId xmlns:a16="http://schemas.microsoft.com/office/drawing/2014/main" id="{E24CA95A-B876-44A7-21E6-A07C7A03B4F0}"/>
              </a:ext>
            </a:extLst>
          </p:cNvPr>
          <p:cNvSpPr/>
          <p:nvPr/>
        </p:nvSpPr>
        <p:spPr>
          <a:xfrm>
            <a:off x="7430797" y="1251878"/>
            <a:ext cx="329585" cy="200223"/>
          </a:xfrm>
          <a:custGeom>
            <a:avLst/>
            <a:gdLst/>
            <a:ahLst/>
            <a:cxnLst/>
            <a:rect l="l" t="t" r="r" b="b"/>
            <a:pathLst>
              <a:path w="329585" h="200223">
                <a:moveTo>
                  <a:pt x="0" y="0"/>
                </a:moveTo>
                <a:lnTo>
                  <a:pt x="329585" y="0"/>
                </a:lnTo>
                <a:lnTo>
                  <a:pt x="329585" y="200223"/>
                </a:lnTo>
                <a:lnTo>
                  <a:pt x="0" y="20022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9" name="AutoShape 7">
            <a:extLst>
              <a:ext uri="{FF2B5EF4-FFF2-40B4-BE49-F238E27FC236}">
                <a16:creationId xmlns:a16="http://schemas.microsoft.com/office/drawing/2014/main" id="{D6BDFB32-4158-B8C3-DB74-8758B77DAA78}"/>
              </a:ext>
            </a:extLst>
          </p:cNvPr>
          <p:cNvSpPr/>
          <p:nvPr/>
        </p:nvSpPr>
        <p:spPr>
          <a:xfrm>
            <a:off x="7859656" y="1349577"/>
            <a:ext cx="934515" cy="0"/>
          </a:xfrm>
          <a:prstGeom prst="line">
            <a:avLst/>
          </a:prstGeom>
          <a:ln w="57150" cap="flat">
            <a:solidFill>
              <a:srgbClr val="FF5C56"/>
            </a:solidFill>
            <a:prstDash val="solid"/>
            <a:headEnd type="none" w="sm" len="sm"/>
            <a:tailEnd type="none" w="sm" len="sm"/>
          </a:ln>
        </p:spPr>
        <p:txBody>
          <a:bodyPr/>
          <a:lstStyle/>
          <a:p>
            <a:endParaRPr lang="es-ES"/>
          </a:p>
        </p:txBody>
      </p:sp>
      <p:sp>
        <p:nvSpPr>
          <p:cNvPr id="10" name="AutoShape 8">
            <a:extLst>
              <a:ext uri="{FF2B5EF4-FFF2-40B4-BE49-F238E27FC236}">
                <a16:creationId xmlns:a16="http://schemas.microsoft.com/office/drawing/2014/main" id="{A021F73C-A8CD-8AB9-9DE1-864B30E23962}"/>
              </a:ext>
            </a:extLst>
          </p:cNvPr>
          <p:cNvSpPr/>
          <p:nvPr/>
        </p:nvSpPr>
        <p:spPr>
          <a:xfrm>
            <a:off x="1119170" y="1349577"/>
            <a:ext cx="5614645" cy="0"/>
          </a:xfrm>
          <a:prstGeom prst="line">
            <a:avLst/>
          </a:prstGeom>
          <a:ln w="57150" cap="flat">
            <a:solidFill>
              <a:srgbClr val="FF5C56"/>
            </a:solidFill>
            <a:prstDash val="solid"/>
            <a:headEnd type="none" w="sm" len="sm"/>
            <a:tailEnd type="none" w="sm" len="sm"/>
          </a:ln>
        </p:spPr>
        <p:txBody>
          <a:bodyPr/>
          <a:lstStyle/>
          <a:p>
            <a:endParaRPr lang="es-ES"/>
          </a:p>
        </p:txBody>
      </p:sp>
      <p:sp>
        <p:nvSpPr>
          <p:cNvPr id="11" name="TextBox 11">
            <a:extLst>
              <a:ext uri="{FF2B5EF4-FFF2-40B4-BE49-F238E27FC236}">
                <a16:creationId xmlns:a16="http://schemas.microsoft.com/office/drawing/2014/main" id="{A13BEBF0-765D-DA5E-49E2-A908B53D490B}"/>
              </a:ext>
            </a:extLst>
          </p:cNvPr>
          <p:cNvSpPr txBox="1"/>
          <p:nvPr/>
        </p:nvSpPr>
        <p:spPr>
          <a:xfrm>
            <a:off x="468662" y="9395677"/>
            <a:ext cx="2850557" cy="312731"/>
          </a:xfrm>
          <a:prstGeom prst="rect">
            <a:avLst/>
          </a:prstGeom>
        </p:spPr>
        <p:txBody>
          <a:bodyPr lIns="0" tIns="0" rIns="0" bIns="0" rtlCol="0" anchor="t">
            <a:spAutoFit/>
          </a:bodyPr>
          <a:lstStyle/>
          <a:p>
            <a:pPr algn="l">
              <a:lnSpc>
                <a:spcPts val="2684"/>
              </a:lnSpc>
              <a:spcBef>
                <a:spcPct val="0"/>
              </a:spcBef>
            </a:pPr>
            <a:r>
              <a:rPr lang="en-US" sz="1789">
                <a:solidFill>
                  <a:srgbClr val="FFFFFF"/>
                </a:solidFill>
                <a:latin typeface="DIN 2"/>
                <a:ea typeface="DIN 2"/>
                <a:cs typeface="DIN 2"/>
                <a:sym typeface="DIN 2"/>
              </a:rPr>
              <a:t>Fuente: INE</a:t>
            </a:r>
          </a:p>
        </p:txBody>
      </p:sp>
      <p:sp>
        <p:nvSpPr>
          <p:cNvPr id="12" name="TextBox 12">
            <a:extLst>
              <a:ext uri="{FF2B5EF4-FFF2-40B4-BE49-F238E27FC236}">
                <a16:creationId xmlns:a16="http://schemas.microsoft.com/office/drawing/2014/main" id="{5A70B535-D9BA-C7B1-7170-17FAC2BC8563}"/>
              </a:ext>
            </a:extLst>
          </p:cNvPr>
          <p:cNvSpPr txBox="1"/>
          <p:nvPr/>
        </p:nvSpPr>
        <p:spPr>
          <a:xfrm>
            <a:off x="1119170" y="598847"/>
            <a:ext cx="1700230" cy="410369"/>
          </a:xfrm>
          <a:prstGeom prst="rect">
            <a:avLst/>
          </a:prstGeom>
        </p:spPr>
        <p:txBody>
          <a:bodyPr wrap="square" lIns="0" tIns="0" rIns="0" bIns="0" rtlCol="0" anchor="t">
            <a:spAutoFit/>
          </a:bodyPr>
          <a:lstStyle/>
          <a:p>
            <a:pPr algn="l">
              <a:lnSpc>
                <a:spcPts val="3158"/>
              </a:lnSpc>
              <a:spcBef>
                <a:spcPct val="0"/>
              </a:spcBef>
            </a:pPr>
            <a:r>
              <a:rPr lang="en-US" sz="3008" b="1" dirty="0" err="1">
                <a:solidFill>
                  <a:srgbClr val="FFFFFF"/>
                </a:solidFill>
                <a:latin typeface="Roboto Bold"/>
                <a:ea typeface="Roboto Bold"/>
                <a:cs typeface="Roboto Bold"/>
                <a:sym typeface="Roboto Bold"/>
              </a:rPr>
              <a:t>Contexto</a:t>
            </a:r>
            <a:endParaRPr lang="en-US" sz="3008" b="1" dirty="0">
              <a:solidFill>
                <a:srgbClr val="FFFFFF"/>
              </a:solidFill>
              <a:latin typeface="Roboto Bold"/>
              <a:ea typeface="Roboto Bold"/>
              <a:cs typeface="Roboto Bold"/>
              <a:sym typeface="Roboto Bold"/>
            </a:endParaRPr>
          </a:p>
        </p:txBody>
      </p:sp>
      <p:pic>
        <p:nvPicPr>
          <p:cNvPr id="13" name="Picture 13">
            <a:extLst>
              <a:ext uri="{FF2B5EF4-FFF2-40B4-BE49-F238E27FC236}">
                <a16:creationId xmlns:a16="http://schemas.microsoft.com/office/drawing/2014/main" id="{A84DE31A-694B-3142-A2C5-486DA002FEA2}"/>
              </a:ext>
            </a:extLst>
          </p:cNvPr>
          <p:cNvPicPr>
            <a:picLocks noChangeAspect="1"/>
          </p:cNvPicPr>
          <p:nvPr/>
        </p:nvPicPr>
        <p:blipFill>
          <a:blip r:embed="rId9"/>
          <a:stretch>
            <a:fillRect/>
          </a:stretch>
        </p:blipFill>
        <p:spPr>
          <a:xfrm>
            <a:off x="627596" y="346121"/>
            <a:ext cx="17267232" cy="9049556"/>
          </a:xfrm>
          <a:prstGeom prst="rect">
            <a:avLst/>
          </a:prstGeom>
        </p:spPr>
      </p:pic>
      <p:sp>
        <p:nvSpPr>
          <p:cNvPr id="14" name="TextBox 14">
            <a:extLst>
              <a:ext uri="{FF2B5EF4-FFF2-40B4-BE49-F238E27FC236}">
                <a16:creationId xmlns:a16="http://schemas.microsoft.com/office/drawing/2014/main" id="{8A97ADD2-5DA7-4EC6-2B11-F983C4EEC9BE}"/>
              </a:ext>
            </a:extLst>
          </p:cNvPr>
          <p:cNvSpPr txBox="1"/>
          <p:nvPr/>
        </p:nvSpPr>
        <p:spPr>
          <a:xfrm>
            <a:off x="3178936" y="7839966"/>
            <a:ext cx="2111476" cy="295703"/>
          </a:xfrm>
          <a:prstGeom prst="rect">
            <a:avLst/>
          </a:prstGeom>
        </p:spPr>
        <p:txBody>
          <a:bodyPr lIns="0" tIns="0" rIns="0" bIns="0" rtlCol="0" anchor="t">
            <a:spAutoFit/>
          </a:bodyPr>
          <a:lstStyle/>
          <a:p>
            <a:pPr algn="ctr">
              <a:lnSpc>
                <a:spcPts val="2123"/>
              </a:lnSpc>
              <a:spcBef>
                <a:spcPct val="0"/>
              </a:spcBef>
            </a:pPr>
            <a:r>
              <a:rPr lang="en-US" sz="2022" b="1">
                <a:solidFill>
                  <a:srgbClr val="FFFFFF"/>
                </a:solidFill>
                <a:latin typeface="Roboto Bold"/>
                <a:ea typeface="Roboto Bold"/>
                <a:cs typeface="Roboto Bold"/>
                <a:sym typeface="Roboto Bold"/>
              </a:rPr>
              <a:t>Horas pactadas</a:t>
            </a:r>
          </a:p>
        </p:txBody>
      </p:sp>
      <p:sp>
        <p:nvSpPr>
          <p:cNvPr id="15" name="TextBox 15">
            <a:extLst>
              <a:ext uri="{FF2B5EF4-FFF2-40B4-BE49-F238E27FC236}">
                <a16:creationId xmlns:a16="http://schemas.microsoft.com/office/drawing/2014/main" id="{B50D7BCF-D7D4-0230-D867-311AE393F8C4}"/>
              </a:ext>
            </a:extLst>
          </p:cNvPr>
          <p:cNvSpPr txBox="1"/>
          <p:nvPr/>
        </p:nvSpPr>
        <p:spPr>
          <a:xfrm>
            <a:off x="5816246" y="7839966"/>
            <a:ext cx="2517493" cy="295703"/>
          </a:xfrm>
          <a:prstGeom prst="rect">
            <a:avLst/>
          </a:prstGeom>
        </p:spPr>
        <p:txBody>
          <a:bodyPr lIns="0" tIns="0" rIns="0" bIns="0" rtlCol="0" anchor="t">
            <a:spAutoFit/>
          </a:bodyPr>
          <a:lstStyle/>
          <a:p>
            <a:pPr algn="ctr">
              <a:lnSpc>
                <a:spcPts val="2123"/>
              </a:lnSpc>
              <a:spcBef>
                <a:spcPct val="0"/>
              </a:spcBef>
            </a:pPr>
            <a:r>
              <a:rPr lang="en-US" sz="2022" b="1">
                <a:solidFill>
                  <a:srgbClr val="FFFFFF"/>
                </a:solidFill>
                <a:latin typeface="Roboto Bold"/>
                <a:ea typeface="Roboto Bold"/>
                <a:cs typeface="Roboto Bold"/>
                <a:sym typeface="Roboto Bold"/>
              </a:rPr>
              <a:t>Horas pagadas</a:t>
            </a:r>
          </a:p>
        </p:txBody>
      </p:sp>
      <p:sp>
        <p:nvSpPr>
          <p:cNvPr id="16" name="TextBox 16">
            <a:extLst>
              <a:ext uri="{FF2B5EF4-FFF2-40B4-BE49-F238E27FC236}">
                <a16:creationId xmlns:a16="http://schemas.microsoft.com/office/drawing/2014/main" id="{2FE2CED6-3E43-D283-EAAD-2A26424D0F27}"/>
              </a:ext>
            </a:extLst>
          </p:cNvPr>
          <p:cNvSpPr txBox="1"/>
          <p:nvPr/>
        </p:nvSpPr>
        <p:spPr>
          <a:xfrm>
            <a:off x="8535066" y="7839966"/>
            <a:ext cx="2517493" cy="295703"/>
          </a:xfrm>
          <a:prstGeom prst="rect">
            <a:avLst/>
          </a:prstGeom>
        </p:spPr>
        <p:txBody>
          <a:bodyPr lIns="0" tIns="0" rIns="0" bIns="0" rtlCol="0" anchor="t">
            <a:spAutoFit/>
          </a:bodyPr>
          <a:lstStyle/>
          <a:p>
            <a:pPr algn="ctr">
              <a:lnSpc>
                <a:spcPts val="2123"/>
              </a:lnSpc>
              <a:spcBef>
                <a:spcPct val="0"/>
              </a:spcBef>
            </a:pPr>
            <a:r>
              <a:rPr lang="en-US" sz="2022" b="1">
                <a:solidFill>
                  <a:srgbClr val="FFFFFF"/>
                </a:solidFill>
                <a:latin typeface="Roboto Bold"/>
                <a:ea typeface="Roboto Bold"/>
                <a:cs typeface="Roboto Bold"/>
                <a:sym typeface="Roboto Bold"/>
              </a:rPr>
              <a:t>Horas efectivas</a:t>
            </a:r>
          </a:p>
        </p:txBody>
      </p:sp>
      <p:sp>
        <p:nvSpPr>
          <p:cNvPr id="17" name="TextBox 17">
            <a:extLst>
              <a:ext uri="{FF2B5EF4-FFF2-40B4-BE49-F238E27FC236}">
                <a16:creationId xmlns:a16="http://schemas.microsoft.com/office/drawing/2014/main" id="{65964E37-18EA-245E-93EA-F443CA8EAC1F}"/>
              </a:ext>
            </a:extLst>
          </p:cNvPr>
          <p:cNvSpPr txBox="1"/>
          <p:nvPr/>
        </p:nvSpPr>
        <p:spPr>
          <a:xfrm>
            <a:off x="11252584" y="7839966"/>
            <a:ext cx="2517493" cy="295703"/>
          </a:xfrm>
          <a:prstGeom prst="rect">
            <a:avLst/>
          </a:prstGeom>
        </p:spPr>
        <p:txBody>
          <a:bodyPr lIns="0" tIns="0" rIns="0" bIns="0" rtlCol="0" anchor="t">
            <a:spAutoFit/>
          </a:bodyPr>
          <a:lstStyle/>
          <a:p>
            <a:pPr algn="ctr">
              <a:lnSpc>
                <a:spcPts val="2123"/>
              </a:lnSpc>
              <a:spcBef>
                <a:spcPct val="0"/>
              </a:spcBef>
            </a:pPr>
            <a:r>
              <a:rPr lang="en-US" sz="2022" b="1">
                <a:solidFill>
                  <a:srgbClr val="FFFFFF"/>
                </a:solidFill>
                <a:latin typeface="Roboto Bold"/>
                <a:ea typeface="Roboto Bold"/>
                <a:cs typeface="Roboto Bold"/>
                <a:sym typeface="Roboto Bold"/>
              </a:rPr>
              <a:t>Horas no trabajadas</a:t>
            </a:r>
          </a:p>
        </p:txBody>
      </p:sp>
      <p:sp>
        <p:nvSpPr>
          <p:cNvPr id="18" name="TextBox 18">
            <a:extLst>
              <a:ext uri="{FF2B5EF4-FFF2-40B4-BE49-F238E27FC236}">
                <a16:creationId xmlns:a16="http://schemas.microsoft.com/office/drawing/2014/main" id="{478BBCF3-F491-B956-81E3-82937795DC9D}"/>
              </a:ext>
            </a:extLst>
          </p:cNvPr>
          <p:cNvSpPr txBox="1"/>
          <p:nvPr/>
        </p:nvSpPr>
        <p:spPr>
          <a:xfrm>
            <a:off x="13962696" y="7839966"/>
            <a:ext cx="2517493" cy="829103"/>
          </a:xfrm>
          <a:prstGeom prst="rect">
            <a:avLst/>
          </a:prstGeom>
        </p:spPr>
        <p:txBody>
          <a:bodyPr lIns="0" tIns="0" rIns="0" bIns="0" rtlCol="0" anchor="t">
            <a:spAutoFit/>
          </a:bodyPr>
          <a:lstStyle/>
          <a:p>
            <a:pPr algn="ctr">
              <a:lnSpc>
                <a:spcPts val="2123"/>
              </a:lnSpc>
              <a:spcBef>
                <a:spcPct val="0"/>
              </a:spcBef>
            </a:pPr>
            <a:r>
              <a:rPr lang="en-US" sz="2022" b="1">
                <a:solidFill>
                  <a:srgbClr val="FFFFFF"/>
                </a:solidFill>
                <a:latin typeface="Roboto Bold"/>
                <a:ea typeface="Roboto Bold"/>
                <a:cs typeface="Roboto Bold"/>
                <a:sym typeface="Roboto Bold"/>
              </a:rPr>
              <a:t>Horas extras por trabajador</a:t>
            </a:r>
          </a:p>
          <a:p>
            <a:pPr algn="ctr">
              <a:lnSpc>
                <a:spcPts val="2123"/>
              </a:lnSpc>
              <a:spcBef>
                <a:spcPct val="0"/>
              </a:spcBef>
            </a:pPr>
            <a:endParaRPr lang="en-US" sz="2022" b="1">
              <a:solidFill>
                <a:srgbClr val="FFFFFF"/>
              </a:solidFill>
              <a:latin typeface="Roboto Bold"/>
              <a:ea typeface="Roboto Bold"/>
              <a:cs typeface="Roboto Bold"/>
              <a:sym typeface="Roboto Bold"/>
            </a:endParaRPr>
          </a:p>
        </p:txBody>
      </p:sp>
    </p:spTree>
    <p:extLst>
      <p:ext uri="{BB962C8B-B14F-4D97-AF65-F5344CB8AC3E}">
        <p14:creationId xmlns:p14="http://schemas.microsoft.com/office/powerpoint/2010/main" val="211611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22" name="Diseño sin título (15)">
            <a:hlinkClick r:id="" action="ppaction://media"/>
            <a:extLst>
              <a:ext uri="{FF2B5EF4-FFF2-40B4-BE49-F238E27FC236}">
                <a16:creationId xmlns:a16="http://schemas.microsoft.com/office/drawing/2014/main" id="{556FFD4E-8F0A-7FFB-BEE2-D7EC4F0BD64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a:extLst>
              <a:ext uri="{FF2B5EF4-FFF2-40B4-BE49-F238E27FC236}">
                <a16:creationId xmlns:a16="http://schemas.microsoft.com/office/drawing/2014/main" id="{E90FDB67-0AE6-F92A-637A-E8641E4C1081}"/>
              </a:ext>
            </a:extLst>
          </p:cNvPr>
          <p:cNvSpPr/>
          <p:nvPr/>
        </p:nvSpPr>
        <p:spPr>
          <a:xfrm>
            <a:off x="15764096" y="923229"/>
            <a:ext cx="1554138" cy="458471"/>
          </a:xfrm>
          <a:custGeom>
            <a:avLst/>
            <a:gdLst/>
            <a:ahLst/>
            <a:cxnLst/>
            <a:rect l="l" t="t" r="r" b="b"/>
            <a:pathLst>
              <a:path w="1554138" h="458471">
                <a:moveTo>
                  <a:pt x="0" y="0"/>
                </a:moveTo>
                <a:lnTo>
                  <a:pt x="1554138" y="0"/>
                </a:lnTo>
                <a:lnTo>
                  <a:pt x="1554138" y="458471"/>
                </a:lnTo>
                <a:lnTo>
                  <a:pt x="0" y="4584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AutoShape 3">
            <a:extLst>
              <a:ext uri="{FF2B5EF4-FFF2-40B4-BE49-F238E27FC236}">
                <a16:creationId xmlns:a16="http://schemas.microsoft.com/office/drawing/2014/main" id="{93EAAAE2-FAD2-881D-E6C3-74913A1C061F}"/>
              </a:ext>
            </a:extLst>
          </p:cNvPr>
          <p:cNvSpPr/>
          <p:nvPr/>
        </p:nvSpPr>
        <p:spPr>
          <a:xfrm>
            <a:off x="16027891" y="939641"/>
            <a:ext cx="1290343" cy="0"/>
          </a:xfrm>
          <a:prstGeom prst="line">
            <a:avLst/>
          </a:prstGeom>
          <a:ln w="9525" cap="flat">
            <a:solidFill>
              <a:srgbClr val="FF5C56"/>
            </a:solidFill>
            <a:prstDash val="solid"/>
            <a:headEnd type="none" w="sm" len="sm"/>
            <a:tailEnd type="none" w="sm" len="sm"/>
          </a:ln>
        </p:spPr>
        <p:txBody>
          <a:bodyPr/>
          <a:lstStyle/>
          <a:p>
            <a:endParaRPr lang="es-ES"/>
          </a:p>
        </p:txBody>
      </p:sp>
      <p:sp>
        <p:nvSpPr>
          <p:cNvPr id="4" name="TextBox 4">
            <a:extLst>
              <a:ext uri="{FF2B5EF4-FFF2-40B4-BE49-F238E27FC236}">
                <a16:creationId xmlns:a16="http://schemas.microsoft.com/office/drawing/2014/main" id="{7F29E03E-7118-E321-1C87-F03957A3C9F7}"/>
              </a:ext>
            </a:extLst>
          </p:cNvPr>
          <p:cNvSpPr txBox="1"/>
          <p:nvPr/>
        </p:nvSpPr>
        <p:spPr>
          <a:xfrm>
            <a:off x="15776767" y="694750"/>
            <a:ext cx="672443" cy="178534"/>
          </a:xfrm>
          <a:prstGeom prst="rect">
            <a:avLst/>
          </a:prstGeom>
        </p:spPr>
        <p:txBody>
          <a:bodyPr lIns="0" tIns="0" rIns="0" bIns="0" rtlCol="0" anchor="t">
            <a:spAutoFit/>
          </a:bodyPr>
          <a:lstStyle/>
          <a:p>
            <a:pPr algn="ctr">
              <a:lnSpc>
                <a:spcPts val="1364"/>
              </a:lnSpc>
            </a:pPr>
            <a:r>
              <a:rPr lang="en-US" sz="1299">
                <a:solidFill>
                  <a:srgbClr val="FF5C56"/>
                </a:solidFill>
                <a:latin typeface="Roboto"/>
                <a:ea typeface="Roboto"/>
                <a:cs typeface="Roboto"/>
                <a:sym typeface="Roboto"/>
              </a:rPr>
              <a:t>ESPACIO</a:t>
            </a:r>
          </a:p>
        </p:txBody>
      </p:sp>
      <p:sp>
        <p:nvSpPr>
          <p:cNvPr id="5" name="TextBox 5">
            <a:extLst>
              <a:ext uri="{FF2B5EF4-FFF2-40B4-BE49-F238E27FC236}">
                <a16:creationId xmlns:a16="http://schemas.microsoft.com/office/drawing/2014/main" id="{08617546-5C04-3768-B20E-C88C850C2104}"/>
              </a:ext>
            </a:extLst>
          </p:cNvPr>
          <p:cNvSpPr txBox="1"/>
          <p:nvPr/>
        </p:nvSpPr>
        <p:spPr>
          <a:xfrm>
            <a:off x="16480190" y="694749"/>
            <a:ext cx="893410" cy="179536"/>
          </a:xfrm>
          <a:prstGeom prst="rect">
            <a:avLst/>
          </a:prstGeom>
        </p:spPr>
        <p:txBody>
          <a:bodyPr wrap="square" lIns="0" tIns="0" rIns="0" bIns="0" rtlCol="0" anchor="t">
            <a:spAutoFit/>
          </a:bodyPr>
          <a:lstStyle/>
          <a:p>
            <a:pPr algn="ctr">
              <a:lnSpc>
                <a:spcPts val="1364"/>
              </a:lnSpc>
            </a:pPr>
            <a:r>
              <a:rPr lang="en-US" sz="1299" dirty="0">
                <a:solidFill>
                  <a:srgbClr val="F5F5EF"/>
                </a:solidFill>
                <a:latin typeface="Roboto"/>
                <a:ea typeface="Roboto"/>
                <a:cs typeface="Roboto"/>
                <a:sym typeface="Roboto"/>
              </a:rPr>
              <a:t>POSVENTA</a:t>
            </a:r>
          </a:p>
        </p:txBody>
      </p:sp>
      <p:sp>
        <p:nvSpPr>
          <p:cNvPr id="6" name="Freeform 4">
            <a:extLst>
              <a:ext uri="{FF2B5EF4-FFF2-40B4-BE49-F238E27FC236}">
                <a16:creationId xmlns:a16="http://schemas.microsoft.com/office/drawing/2014/main" id="{BAA0A4A3-2413-E6C3-AFDF-500231000470}"/>
              </a:ext>
            </a:extLst>
          </p:cNvPr>
          <p:cNvSpPr/>
          <p:nvPr/>
        </p:nvSpPr>
        <p:spPr>
          <a:xfrm>
            <a:off x="6851362" y="1251878"/>
            <a:ext cx="223630" cy="195397"/>
          </a:xfrm>
          <a:custGeom>
            <a:avLst/>
            <a:gdLst/>
            <a:ahLst/>
            <a:cxnLst/>
            <a:rect l="l" t="t" r="r" b="b"/>
            <a:pathLst>
              <a:path w="223630" h="195397">
                <a:moveTo>
                  <a:pt x="0" y="0"/>
                </a:moveTo>
                <a:lnTo>
                  <a:pt x="223630" y="0"/>
                </a:lnTo>
                <a:lnTo>
                  <a:pt x="223630" y="195397"/>
                </a:lnTo>
                <a:lnTo>
                  <a:pt x="0" y="1953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7" name="Freeform 5">
            <a:extLst>
              <a:ext uri="{FF2B5EF4-FFF2-40B4-BE49-F238E27FC236}">
                <a16:creationId xmlns:a16="http://schemas.microsoft.com/office/drawing/2014/main" id="{0E6FA119-F314-4158-C0F9-173325002B83}"/>
              </a:ext>
            </a:extLst>
          </p:cNvPr>
          <p:cNvSpPr/>
          <p:nvPr/>
        </p:nvSpPr>
        <p:spPr>
          <a:xfrm>
            <a:off x="7116301" y="1251878"/>
            <a:ext cx="271857" cy="195397"/>
          </a:xfrm>
          <a:custGeom>
            <a:avLst/>
            <a:gdLst/>
            <a:ahLst/>
            <a:cxnLst/>
            <a:rect l="l" t="t" r="r" b="b"/>
            <a:pathLst>
              <a:path w="271857" h="195397">
                <a:moveTo>
                  <a:pt x="0" y="0"/>
                </a:moveTo>
                <a:lnTo>
                  <a:pt x="271857" y="0"/>
                </a:lnTo>
                <a:lnTo>
                  <a:pt x="271857" y="195397"/>
                </a:lnTo>
                <a:lnTo>
                  <a:pt x="0" y="19539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8" name="Freeform 6">
            <a:extLst>
              <a:ext uri="{FF2B5EF4-FFF2-40B4-BE49-F238E27FC236}">
                <a16:creationId xmlns:a16="http://schemas.microsoft.com/office/drawing/2014/main" id="{2B7E3F8C-0D6D-979A-00EF-ECC6027A3EF6}"/>
              </a:ext>
            </a:extLst>
          </p:cNvPr>
          <p:cNvSpPr/>
          <p:nvPr/>
        </p:nvSpPr>
        <p:spPr>
          <a:xfrm>
            <a:off x="7430797" y="1251878"/>
            <a:ext cx="329585" cy="200223"/>
          </a:xfrm>
          <a:custGeom>
            <a:avLst/>
            <a:gdLst/>
            <a:ahLst/>
            <a:cxnLst/>
            <a:rect l="l" t="t" r="r" b="b"/>
            <a:pathLst>
              <a:path w="329585" h="200223">
                <a:moveTo>
                  <a:pt x="0" y="0"/>
                </a:moveTo>
                <a:lnTo>
                  <a:pt x="329585" y="0"/>
                </a:lnTo>
                <a:lnTo>
                  <a:pt x="329585" y="200223"/>
                </a:lnTo>
                <a:lnTo>
                  <a:pt x="0" y="20022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9" name="AutoShape 7">
            <a:extLst>
              <a:ext uri="{FF2B5EF4-FFF2-40B4-BE49-F238E27FC236}">
                <a16:creationId xmlns:a16="http://schemas.microsoft.com/office/drawing/2014/main" id="{46CD87FE-0158-4CE2-B249-D6BFDB7B814C}"/>
              </a:ext>
            </a:extLst>
          </p:cNvPr>
          <p:cNvSpPr/>
          <p:nvPr/>
        </p:nvSpPr>
        <p:spPr>
          <a:xfrm>
            <a:off x="7859656" y="1349577"/>
            <a:ext cx="934515" cy="0"/>
          </a:xfrm>
          <a:prstGeom prst="line">
            <a:avLst/>
          </a:prstGeom>
          <a:ln w="57150" cap="flat">
            <a:solidFill>
              <a:srgbClr val="FF5C56"/>
            </a:solidFill>
            <a:prstDash val="solid"/>
            <a:headEnd type="none" w="sm" len="sm"/>
            <a:tailEnd type="none" w="sm" len="sm"/>
          </a:ln>
        </p:spPr>
        <p:txBody>
          <a:bodyPr/>
          <a:lstStyle/>
          <a:p>
            <a:endParaRPr lang="es-ES"/>
          </a:p>
        </p:txBody>
      </p:sp>
      <p:sp>
        <p:nvSpPr>
          <p:cNvPr id="10" name="AutoShape 8">
            <a:extLst>
              <a:ext uri="{FF2B5EF4-FFF2-40B4-BE49-F238E27FC236}">
                <a16:creationId xmlns:a16="http://schemas.microsoft.com/office/drawing/2014/main" id="{04C3A155-7DAE-4E59-DF6C-E92666D9832D}"/>
              </a:ext>
            </a:extLst>
          </p:cNvPr>
          <p:cNvSpPr/>
          <p:nvPr/>
        </p:nvSpPr>
        <p:spPr>
          <a:xfrm>
            <a:off x="1119170" y="1349577"/>
            <a:ext cx="5614645" cy="0"/>
          </a:xfrm>
          <a:prstGeom prst="line">
            <a:avLst/>
          </a:prstGeom>
          <a:ln w="57150" cap="flat">
            <a:solidFill>
              <a:srgbClr val="FF5C56"/>
            </a:solidFill>
            <a:prstDash val="solid"/>
            <a:headEnd type="none" w="sm" len="sm"/>
            <a:tailEnd type="none" w="sm" len="sm"/>
          </a:ln>
        </p:spPr>
        <p:txBody>
          <a:bodyPr/>
          <a:lstStyle/>
          <a:p>
            <a:endParaRPr lang="es-ES"/>
          </a:p>
        </p:txBody>
      </p:sp>
      <p:grpSp>
        <p:nvGrpSpPr>
          <p:cNvPr id="11" name="Group 9">
            <a:extLst>
              <a:ext uri="{FF2B5EF4-FFF2-40B4-BE49-F238E27FC236}">
                <a16:creationId xmlns:a16="http://schemas.microsoft.com/office/drawing/2014/main" id="{CC1786EF-17D8-592D-CB64-25814C2DFF43}"/>
              </a:ext>
            </a:extLst>
          </p:cNvPr>
          <p:cNvGrpSpPr/>
          <p:nvPr/>
        </p:nvGrpSpPr>
        <p:grpSpPr>
          <a:xfrm rot="-2700000">
            <a:off x="9169881" y="7883194"/>
            <a:ext cx="1219429" cy="420985"/>
            <a:chOff x="0" y="0"/>
            <a:chExt cx="321167" cy="110877"/>
          </a:xfrm>
        </p:grpSpPr>
        <p:sp>
          <p:nvSpPr>
            <p:cNvPr id="12" name="Freeform 10">
              <a:extLst>
                <a:ext uri="{FF2B5EF4-FFF2-40B4-BE49-F238E27FC236}">
                  <a16:creationId xmlns:a16="http://schemas.microsoft.com/office/drawing/2014/main" id="{2ED28F93-8B6A-2347-6E15-31CDF7034FFF}"/>
                </a:ext>
              </a:extLst>
            </p:cNvPr>
            <p:cNvSpPr/>
            <p:nvPr/>
          </p:nvSpPr>
          <p:spPr>
            <a:xfrm>
              <a:off x="0" y="0"/>
              <a:ext cx="321167" cy="110877"/>
            </a:xfrm>
            <a:custGeom>
              <a:avLst/>
              <a:gdLst/>
              <a:ahLst/>
              <a:cxnLst/>
              <a:rect l="l" t="t" r="r" b="b"/>
              <a:pathLst>
                <a:path w="321167" h="110877">
                  <a:moveTo>
                    <a:pt x="0" y="0"/>
                  </a:moveTo>
                  <a:lnTo>
                    <a:pt x="321167" y="0"/>
                  </a:lnTo>
                  <a:lnTo>
                    <a:pt x="321167" y="110877"/>
                  </a:lnTo>
                  <a:lnTo>
                    <a:pt x="0" y="110877"/>
                  </a:lnTo>
                  <a:close/>
                </a:path>
              </a:pathLst>
            </a:custGeom>
            <a:solidFill>
              <a:srgbClr val="009CDF"/>
            </a:solidFill>
          </p:spPr>
          <p:txBody>
            <a:bodyPr/>
            <a:lstStyle/>
            <a:p>
              <a:endParaRPr lang="es-ES"/>
            </a:p>
          </p:txBody>
        </p:sp>
        <p:sp>
          <p:nvSpPr>
            <p:cNvPr id="13" name="TextBox 11">
              <a:extLst>
                <a:ext uri="{FF2B5EF4-FFF2-40B4-BE49-F238E27FC236}">
                  <a16:creationId xmlns:a16="http://schemas.microsoft.com/office/drawing/2014/main" id="{7A6BB1B1-743F-477D-D39C-CE9EEB3FBA3A}"/>
                </a:ext>
              </a:extLst>
            </p:cNvPr>
            <p:cNvSpPr txBox="1"/>
            <p:nvPr/>
          </p:nvSpPr>
          <p:spPr>
            <a:xfrm>
              <a:off x="0" y="19050"/>
              <a:ext cx="321167" cy="91827"/>
            </a:xfrm>
            <a:prstGeom prst="rect">
              <a:avLst/>
            </a:prstGeom>
          </p:spPr>
          <p:txBody>
            <a:bodyPr lIns="50800" tIns="50800" rIns="50800" bIns="50800" rtlCol="0" anchor="ctr"/>
            <a:lstStyle/>
            <a:p>
              <a:pPr algn="ctr">
                <a:lnSpc>
                  <a:spcPts val="2203"/>
                </a:lnSpc>
              </a:pPr>
              <a:endParaRPr/>
            </a:p>
          </p:txBody>
        </p:sp>
      </p:grpSp>
      <p:grpSp>
        <p:nvGrpSpPr>
          <p:cNvPr id="14" name="Group 12">
            <a:extLst>
              <a:ext uri="{FF2B5EF4-FFF2-40B4-BE49-F238E27FC236}">
                <a16:creationId xmlns:a16="http://schemas.microsoft.com/office/drawing/2014/main" id="{1814E979-170C-9D40-C280-B2DC15777F53}"/>
              </a:ext>
            </a:extLst>
          </p:cNvPr>
          <p:cNvGrpSpPr/>
          <p:nvPr/>
        </p:nvGrpSpPr>
        <p:grpSpPr>
          <a:xfrm rot="-2700000">
            <a:off x="14700035" y="7883194"/>
            <a:ext cx="1219429" cy="420985"/>
            <a:chOff x="0" y="0"/>
            <a:chExt cx="321167" cy="110877"/>
          </a:xfrm>
        </p:grpSpPr>
        <p:sp>
          <p:nvSpPr>
            <p:cNvPr id="15" name="Freeform 13">
              <a:extLst>
                <a:ext uri="{FF2B5EF4-FFF2-40B4-BE49-F238E27FC236}">
                  <a16:creationId xmlns:a16="http://schemas.microsoft.com/office/drawing/2014/main" id="{A4FEF3E3-B6AE-A01F-7757-D3BD956A15F4}"/>
                </a:ext>
              </a:extLst>
            </p:cNvPr>
            <p:cNvSpPr/>
            <p:nvPr/>
          </p:nvSpPr>
          <p:spPr>
            <a:xfrm>
              <a:off x="0" y="0"/>
              <a:ext cx="321167" cy="110877"/>
            </a:xfrm>
            <a:custGeom>
              <a:avLst/>
              <a:gdLst/>
              <a:ahLst/>
              <a:cxnLst/>
              <a:rect l="l" t="t" r="r" b="b"/>
              <a:pathLst>
                <a:path w="321167" h="110877">
                  <a:moveTo>
                    <a:pt x="0" y="0"/>
                  </a:moveTo>
                  <a:lnTo>
                    <a:pt x="321167" y="0"/>
                  </a:lnTo>
                  <a:lnTo>
                    <a:pt x="321167" y="110877"/>
                  </a:lnTo>
                  <a:lnTo>
                    <a:pt x="0" y="110877"/>
                  </a:lnTo>
                  <a:close/>
                </a:path>
              </a:pathLst>
            </a:custGeom>
            <a:solidFill>
              <a:srgbClr val="009CDF"/>
            </a:solidFill>
          </p:spPr>
          <p:txBody>
            <a:bodyPr/>
            <a:lstStyle/>
            <a:p>
              <a:endParaRPr lang="es-ES"/>
            </a:p>
          </p:txBody>
        </p:sp>
        <p:sp>
          <p:nvSpPr>
            <p:cNvPr id="16" name="TextBox 14">
              <a:extLst>
                <a:ext uri="{FF2B5EF4-FFF2-40B4-BE49-F238E27FC236}">
                  <a16:creationId xmlns:a16="http://schemas.microsoft.com/office/drawing/2014/main" id="{42E0D6AE-9DDF-A54A-1BD7-832CA1E92A61}"/>
                </a:ext>
              </a:extLst>
            </p:cNvPr>
            <p:cNvSpPr txBox="1"/>
            <p:nvPr/>
          </p:nvSpPr>
          <p:spPr>
            <a:xfrm>
              <a:off x="0" y="19050"/>
              <a:ext cx="321167" cy="91827"/>
            </a:xfrm>
            <a:prstGeom prst="rect">
              <a:avLst/>
            </a:prstGeom>
          </p:spPr>
          <p:txBody>
            <a:bodyPr lIns="50800" tIns="50800" rIns="50800" bIns="50800" rtlCol="0" anchor="ctr"/>
            <a:lstStyle/>
            <a:p>
              <a:pPr algn="ctr">
                <a:lnSpc>
                  <a:spcPts val="2203"/>
                </a:lnSpc>
              </a:pPr>
              <a:endParaRPr/>
            </a:p>
          </p:txBody>
        </p:sp>
      </p:grpSp>
      <p:grpSp>
        <p:nvGrpSpPr>
          <p:cNvPr id="17" name="Group 15">
            <a:extLst>
              <a:ext uri="{FF2B5EF4-FFF2-40B4-BE49-F238E27FC236}">
                <a16:creationId xmlns:a16="http://schemas.microsoft.com/office/drawing/2014/main" id="{D181BE18-2FFB-553E-4E2F-74B3EEB4285A}"/>
              </a:ext>
            </a:extLst>
          </p:cNvPr>
          <p:cNvGrpSpPr/>
          <p:nvPr/>
        </p:nvGrpSpPr>
        <p:grpSpPr>
          <a:xfrm rot="-2700000">
            <a:off x="1536030" y="7828038"/>
            <a:ext cx="1219429" cy="420985"/>
            <a:chOff x="0" y="0"/>
            <a:chExt cx="321167" cy="110877"/>
          </a:xfrm>
        </p:grpSpPr>
        <p:sp>
          <p:nvSpPr>
            <p:cNvPr id="18" name="Freeform 16">
              <a:extLst>
                <a:ext uri="{FF2B5EF4-FFF2-40B4-BE49-F238E27FC236}">
                  <a16:creationId xmlns:a16="http://schemas.microsoft.com/office/drawing/2014/main" id="{7FA59D7B-5744-0038-CA40-986D16BAAA36}"/>
                </a:ext>
              </a:extLst>
            </p:cNvPr>
            <p:cNvSpPr/>
            <p:nvPr/>
          </p:nvSpPr>
          <p:spPr>
            <a:xfrm>
              <a:off x="0" y="0"/>
              <a:ext cx="321167" cy="110877"/>
            </a:xfrm>
            <a:custGeom>
              <a:avLst/>
              <a:gdLst/>
              <a:ahLst/>
              <a:cxnLst/>
              <a:rect l="l" t="t" r="r" b="b"/>
              <a:pathLst>
                <a:path w="321167" h="110877">
                  <a:moveTo>
                    <a:pt x="0" y="0"/>
                  </a:moveTo>
                  <a:lnTo>
                    <a:pt x="321167" y="0"/>
                  </a:lnTo>
                  <a:lnTo>
                    <a:pt x="321167" y="110877"/>
                  </a:lnTo>
                  <a:lnTo>
                    <a:pt x="0" y="110877"/>
                  </a:lnTo>
                  <a:close/>
                </a:path>
              </a:pathLst>
            </a:custGeom>
            <a:solidFill>
              <a:srgbClr val="009CDF"/>
            </a:solidFill>
          </p:spPr>
          <p:txBody>
            <a:bodyPr/>
            <a:lstStyle/>
            <a:p>
              <a:endParaRPr lang="es-ES"/>
            </a:p>
          </p:txBody>
        </p:sp>
        <p:sp>
          <p:nvSpPr>
            <p:cNvPr id="19" name="TextBox 17">
              <a:extLst>
                <a:ext uri="{FF2B5EF4-FFF2-40B4-BE49-F238E27FC236}">
                  <a16:creationId xmlns:a16="http://schemas.microsoft.com/office/drawing/2014/main" id="{27DDDAAF-F0CD-9B7B-CE57-83235D5D5DD8}"/>
                </a:ext>
              </a:extLst>
            </p:cNvPr>
            <p:cNvSpPr txBox="1"/>
            <p:nvPr/>
          </p:nvSpPr>
          <p:spPr>
            <a:xfrm>
              <a:off x="0" y="19050"/>
              <a:ext cx="321167" cy="91827"/>
            </a:xfrm>
            <a:prstGeom prst="rect">
              <a:avLst/>
            </a:prstGeom>
          </p:spPr>
          <p:txBody>
            <a:bodyPr lIns="50800" tIns="50800" rIns="50800" bIns="50800" rtlCol="0" anchor="ctr"/>
            <a:lstStyle/>
            <a:p>
              <a:pPr algn="ctr">
                <a:lnSpc>
                  <a:spcPts val="2203"/>
                </a:lnSpc>
              </a:pPr>
              <a:endParaRPr/>
            </a:p>
          </p:txBody>
        </p:sp>
      </p:grpSp>
      <p:pic>
        <p:nvPicPr>
          <p:cNvPr id="20" name="Picture 18">
            <a:extLst>
              <a:ext uri="{FF2B5EF4-FFF2-40B4-BE49-F238E27FC236}">
                <a16:creationId xmlns:a16="http://schemas.microsoft.com/office/drawing/2014/main" id="{6E0E11C8-D95C-D842-8595-78FF7AD40BE4}"/>
              </a:ext>
            </a:extLst>
          </p:cNvPr>
          <p:cNvPicPr>
            <a:picLocks noChangeAspect="1"/>
          </p:cNvPicPr>
          <p:nvPr/>
        </p:nvPicPr>
        <p:blipFill>
          <a:blip r:embed="rId9"/>
          <a:stretch>
            <a:fillRect/>
          </a:stretch>
        </p:blipFill>
        <p:spPr>
          <a:xfrm>
            <a:off x="-328351" y="1056614"/>
            <a:ext cx="18793705" cy="9272574"/>
          </a:xfrm>
          <a:prstGeom prst="rect">
            <a:avLst/>
          </a:prstGeom>
        </p:spPr>
      </p:pic>
      <p:grpSp>
        <p:nvGrpSpPr>
          <p:cNvPr id="21" name="Group 19">
            <a:extLst>
              <a:ext uri="{FF2B5EF4-FFF2-40B4-BE49-F238E27FC236}">
                <a16:creationId xmlns:a16="http://schemas.microsoft.com/office/drawing/2014/main" id="{C7C0F1EB-35B2-D8F9-90F6-628B5EBE6358}"/>
              </a:ext>
            </a:extLst>
          </p:cNvPr>
          <p:cNvGrpSpPr/>
          <p:nvPr/>
        </p:nvGrpSpPr>
        <p:grpSpPr>
          <a:xfrm>
            <a:off x="2282585" y="4247932"/>
            <a:ext cx="258706" cy="258706"/>
            <a:chOff x="0" y="0"/>
            <a:chExt cx="812800" cy="812800"/>
          </a:xfrm>
        </p:grpSpPr>
        <p:sp>
          <p:nvSpPr>
            <p:cNvPr id="23" name="Freeform 20">
              <a:extLst>
                <a:ext uri="{FF2B5EF4-FFF2-40B4-BE49-F238E27FC236}">
                  <a16:creationId xmlns:a16="http://schemas.microsoft.com/office/drawing/2014/main" id="{B9AA1AC2-3017-9377-AACB-9AB746F12BE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CDF"/>
            </a:solidFill>
          </p:spPr>
          <p:txBody>
            <a:bodyPr/>
            <a:lstStyle/>
            <a:p>
              <a:endParaRPr lang="es-ES"/>
            </a:p>
          </p:txBody>
        </p:sp>
        <p:sp>
          <p:nvSpPr>
            <p:cNvPr id="24" name="TextBox 21">
              <a:extLst>
                <a:ext uri="{FF2B5EF4-FFF2-40B4-BE49-F238E27FC236}">
                  <a16:creationId xmlns:a16="http://schemas.microsoft.com/office/drawing/2014/main" id="{3BF10EF7-B9AF-DA23-C52F-167B5FF29F2D}"/>
                </a:ext>
              </a:extLst>
            </p:cNvPr>
            <p:cNvSpPr txBox="1"/>
            <p:nvPr/>
          </p:nvSpPr>
          <p:spPr>
            <a:xfrm>
              <a:off x="76200" y="95250"/>
              <a:ext cx="660400" cy="641350"/>
            </a:xfrm>
            <a:prstGeom prst="rect">
              <a:avLst/>
            </a:prstGeom>
          </p:spPr>
          <p:txBody>
            <a:bodyPr lIns="50800" tIns="50800" rIns="50800" bIns="50800" rtlCol="0" anchor="ctr"/>
            <a:lstStyle/>
            <a:p>
              <a:pPr algn="ctr">
                <a:lnSpc>
                  <a:spcPts val="2203"/>
                </a:lnSpc>
              </a:pPr>
              <a:endParaRPr/>
            </a:p>
          </p:txBody>
        </p:sp>
      </p:grpSp>
      <p:grpSp>
        <p:nvGrpSpPr>
          <p:cNvPr id="25" name="Group 22">
            <a:extLst>
              <a:ext uri="{FF2B5EF4-FFF2-40B4-BE49-F238E27FC236}">
                <a16:creationId xmlns:a16="http://schemas.microsoft.com/office/drawing/2014/main" id="{058C8DAA-3FAB-FDB9-594B-B19DDA9DEB5F}"/>
              </a:ext>
            </a:extLst>
          </p:cNvPr>
          <p:cNvGrpSpPr/>
          <p:nvPr/>
        </p:nvGrpSpPr>
        <p:grpSpPr>
          <a:xfrm>
            <a:off x="9917801" y="3503631"/>
            <a:ext cx="258706" cy="258706"/>
            <a:chOff x="0" y="0"/>
            <a:chExt cx="812800" cy="812800"/>
          </a:xfrm>
        </p:grpSpPr>
        <p:sp>
          <p:nvSpPr>
            <p:cNvPr id="26" name="Freeform 23">
              <a:extLst>
                <a:ext uri="{FF2B5EF4-FFF2-40B4-BE49-F238E27FC236}">
                  <a16:creationId xmlns:a16="http://schemas.microsoft.com/office/drawing/2014/main" id="{A03DBC35-5636-7FDF-22A6-42CEE26948E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CDF"/>
            </a:solidFill>
          </p:spPr>
          <p:txBody>
            <a:bodyPr/>
            <a:lstStyle/>
            <a:p>
              <a:endParaRPr lang="es-ES"/>
            </a:p>
          </p:txBody>
        </p:sp>
        <p:sp>
          <p:nvSpPr>
            <p:cNvPr id="27" name="TextBox 24">
              <a:extLst>
                <a:ext uri="{FF2B5EF4-FFF2-40B4-BE49-F238E27FC236}">
                  <a16:creationId xmlns:a16="http://schemas.microsoft.com/office/drawing/2014/main" id="{7332DE69-9C0C-354B-0E63-13A5A3246818}"/>
                </a:ext>
              </a:extLst>
            </p:cNvPr>
            <p:cNvSpPr txBox="1"/>
            <p:nvPr/>
          </p:nvSpPr>
          <p:spPr>
            <a:xfrm>
              <a:off x="76200" y="95250"/>
              <a:ext cx="660400" cy="641350"/>
            </a:xfrm>
            <a:prstGeom prst="rect">
              <a:avLst/>
            </a:prstGeom>
          </p:spPr>
          <p:txBody>
            <a:bodyPr lIns="50800" tIns="50800" rIns="50800" bIns="50800" rtlCol="0" anchor="ctr"/>
            <a:lstStyle/>
            <a:p>
              <a:pPr algn="ctr">
                <a:lnSpc>
                  <a:spcPts val="2203"/>
                </a:lnSpc>
              </a:pPr>
              <a:endParaRPr/>
            </a:p>
          </p:txBody>
        </p:sp>
      </p:grpSp>
      <p:grpSp>
        <p:nvGrpSpPr>
          <p:cNvPr id="28" name="Group 25">
            <a:extLst>
              <a:ext uri="{FF2B5EF4-FFF2-40B4-BE49-F238E27FC236}">
                <a16:creationId xmlns:a16="http://schemas.microsoft.com/office/drawing/2014/main" id="{9C35B1C4-129C-77D5-1C6A-0F3828A7554E}"/>
              </a:ext>
            </a:extLst>
          </p:cNvPr>
          <p:cNvGrpSpPr/>
          <p:nvPr/>
        </p:nvGrpSpPr>
        <p:grpSpPr>
          <a:xfrm>
            <a:off x="15505390" y="3244925"/>
            <a:ext cx="258706" cy="258706"/>
            <a:chOff x="0" y="0"/>
            <a:chExt cx="812800" cy="812800"/>
          </a:xfrm>
        </p:grpSpPr>
        <p:sp>
          <p:nvSpPr>
            <p:cNvPr id="29" name="Freeform 26">
              <a:extLst>
                <a:ext uri="{FF2B5EF4-FFF2-40B4-BE49-F238E27FC236}">
                  <a16:creationId xmlns:a16="http://schemas.microsoft.com/office/drawing/2014/main" id="{657AFED4-E7E5-E2EB-4DD5-7609FE02BBC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CDF"/>
            </a:solidFill>
          </p:spPr>
          <p:txBody>
            <a:bodyPr/>
            <a:lstStyle/>
            <a:p>
              <a:endParaRPr lang="es-ES"/>
            </a:p>
          </p:txBody>
        </p:sp>
        <p:sp>
          <p:nvSpPr>
            <p:cNvPr id="30" name="TextBox 27">
              <a:extLst>
                <a:ext uri="{FF2B5EF4-FFF2-40B4-BE49-F238E27FC236}">
                  <a16:creationId xmlns:a16="http://schemas.microsoft.com/office/drawing/2014/main" id="{C9677145-ADD3-DF10-67E9-C5E6AF55FFDB}"/>
                </a:ext>
              </a:extLst>
            </p:cNvPr>
            <p:cNvSpPr txBox="1"/>
            <p:nvPr/>
          </p:nvSpPr>
          <p:spPr>
            <a:xfrm>
              <a:off x="76200" y="95250"/>
              <a:ext cx="660400" cy="641350"/>
            </a:xfrm>
            <a:prstGeom prst="rect">
              <a:avLst/>
            </a:prstGeom>
          </p:spPr>
          <p:txBody>
            <a:bodyPr lIns="50800" tIns="50800" rIns="50800" bIns="50800" rtlCol="0" anchor="ctr"/>
            <a:lstStyle/>
            <a:p>
              <a:pPr algn="ctr">
                <a:lnSpc>
                  <a:spcPts val="2203"/>
                </a:lnSpc>
              </a:pPr>
              <a:endParaRPr/>
            </a:p>
          </p:txBody>
        </p:sp>
      </p:grpSp>
      <p:sp>
        <p:nvSpPr>
          <p:cNvPr id="31" name="TextBox 28">
            <a:extLst>
              <a:ext uri="{FF2B5EF4-FFF2-40B4-BE49-F238E27FC236}">
                <a16:creationId xmlns:a16="http://schemas.microsoft.com/office/drawing/2014/main" id="{BB7391CC-05FD-6C37-8F98-3BAE6327EEA4}"/>
              </a:ext>
            </a:extLst>
          </p:cNvPr>
          <p:cNvSpPr txBox="1"/>
          <p:nvPr/>
        </p:nvSpPr>
        <p:spPr>
          <a:xfrm>
            <a:off x="8794171" y="3101836"/>
            <a:ext cx="2517493" cy="295703"/>
          </a:xfrm>
          <a:prstGeom prst="rect">
            <a:avLst/>
          </a:prstGeom>
        </p:spPr>
        <p:txBody>
          <a:bodyPr lIns="0" tIns="0" rIns="0" bIns="0" rtlCol="0" anchor="t">
            <a:spAutoFit/>
          </a:bodyPr>
          <a:lstStyle/>
          <a:p>
            <a:pPr algn="ctr">
              <a:lnSpc>
                <a:spcPts val="2123"/>
              </a:lnSpc>
              <a:spcBef>
                <a:spcPct val="0"/>
              </a:spcBef>
            </a:pPr>
            <a:r>
              <a:rPr lang="en-US" sz="2022" b="1">
                <a:solidFill>
                  <a:srgbClr val="FFFFFF"/>
                </a:solidFill>
                <a:latin typeface="Roboto Bold"/>
                <a:ea typeface="Roboto Bold"/>
                <a:cs typeface="Roboto Bold"/>
                <a:sym typeface="Roboto Bold"/>
              </a:rPr>
              <a:t>21,31</a:t>
            </a:r>
          </a:p>
        </p:txBody>
      </p:sp>
      <p:sp>
        <p:nvSpPr>
          <p:cNvPr id="32" name="TextBox 29">
            <a:extLst>
              <a:ext uri="{FF2B5EF4-FFF2-40B4-BE49-F238E27FC236}">
                <a16:creationId xmlns:a16="http://schemas.microsoft.com/office/drawing/2014/main" id="{A321E840-6FBE-B541-F43D-D86107350EBA}"/>
              </a:ext>
            </a:extLst>
          </p:cNvPr>
          <p:cNvSpPr txBox="1"/>
          <p:nvPr/>
        </p:nvSpPr>
        <p:spPr>
          <a:xfrm>
            <a:off x="14375997" y="2796608"/>
            <a:ext cx="2517493" cy="295703"/>
          </a:xfrm>
          <a:prstGeom prst="rect">
            <a:avLst/>
          </a:prstGeom>
        </p:spPr>
        <p:txBody>
          <a:bodyPr lIns="0" tIns="0" rIns="0" bIns="0" rtlCol="0" anchor="t">
            <a:spAutoFit/>
          </a:bodyPr>
          <a:lstStyle/>
          <a:p>
            <a:pPr algn="ctr">
              <a:lnSpc>
                <a:spcPts val="2123"/>
              </a:lnSpc>
              <a:spcBef>
                <a:spcPct val="0"/>
              </a:spcBef>
            </a:pPr>
            <a:r>
              <a:rPr lang="en-US" sz="2022" b="1">
                <a:solidFill>
                  <a:srgbClr val="FFFFFF"/>
                </a:solidFill>
                <a:latin typeface="Roboto Bold"/>
                <a:ea typeface="Roboto Bold"/>
                <a:cs typeface="Roboto Bold"/>
                <a:sym typeface="Roboto Bold"/>
              </a:rPr>
              <a:t>22,86</a:t>
            </a:r>
          </a:p>
        </p:txBody>
      </p:sp>
      <p:sp>
        <p:nvSpPr>
          <p:cNvPr id="33" name="AutoShape 30">
            <a:extLst>
              <a:ext uri="{FF2B5EF4-FFF2-40B4-BE49-F238E27FC236}">
                <a16:creationId xmlns:a16="http://schemas.microsoft.com/office/drawing/2014/main" id="{6F4C6FF9-2D35-3CC3-429A-C8DDF96B8D80}"/>
              </a:ext>
            </a:extLst>
          </p:cNvPr>
          <p:cNvSpPr/>
          <p:nvPr/>
        </p:nvSpPr>
        <p:spPr>
          <a:xfrm flipV="1">
            <a:off x="2986821" y="3050195"/>
            <a:ext cx="6455772" cy="687164"/>
          </a:xfrm>
          <a:prstGeom prst="line">
            <a:avLst/>
          </a:prstGeom>
          <a:ln w="38100" cap="flat">
            <a:solidFill>
              <a:srgbClr val="0CB664"/>
            </a:solidFill>
            <a:prstDash val="sysDot"/>
            <a:headEnd type="none" w="sm" len="sm"/>
            <a:tailEnd type="arrow" w="med" len="sm"/>
          </a:ln>
        </p:spPr>
        <p:txBody>
          <a:bodyPr/>
          <a:lstStyle/>
          <a:p>
            <a:endParaRPr lang="es-ES"/>
          </a:p>
        </p:txBody>
      </p:sp>
      <p:sp>
        <p:nvSpPr>
          <p:cNvPr id="34" name="AutoShape 31">
            <a:extLst>
              <a:ext uri="{FF2B5EF4-FFF2-40B4-BE49-F238E27FC236}">
                <a16:creationId xmlns:a16="http://schemas.microsoft.com/office/drawing/2014/main" id="{CDBDAF55-D372-16EB-9C9B-0AE48819398B}"/>
              </a:ext>
            </a:extLst>
          </p:cNvPr>
          <p:cNvSpPr/>
          <p:nvPr/>
        </p:nvSpPr>
        <p:spPr>
          <a:xfrm flipV="1">
            <a:off x="10876277" y="2787083"/>
            <a:ext cx="3985665" cy="457842"/>
          </a:xfrm>
          <a:prstGeom prst="line">
            <a:avLst/>
          </a:prstGeom>
          <a:ln w="38100" cap="flat">
            <a:solidFill>
              <a:srgbClr val="0CB664"/>
            </a:solidFill>
            <a:prstDash val="sysDot"/>
            <a:headEnd type="none" w="sm" len="sm"/>
            <a:tailEnd type="arrow" w="med" len="sm"/>
          </a:ln>
        </p:spPr>
        <p:txBody>
          <a:bodyPr/>
          <a:lstStyle/>
          <a:p>
            <a:endParaRPr lang="es-ES"/>
          </a:p>
        </p:txBody>
      </p:sp>
      <p:sp>
        <p:nvSpPr>
          <p:cNvPr id="35" name="TextBox 34">
            <a:extLst>
              <a:ext uri="{FF2B5EF4-FFF2-40B4-BE49-F238E27FC236}">
                <a16:creationId xmlns:a16="http://schemas.microsoft.com/office/drawing/2014/main" id="{21851FF4-1601-55B6-1FD9-DBFF9A99EE14}"/>
              </a:ext>
            </a:extLst>
          </p:cNvPr>
          <p:cNvSpPr txBox="1"/>
          <p:nvPr/>
        </p:nvSpPr>
        <p:spPr>
          <a:xfrm>
            <a:off x="468662" y="9395677"/>
            <a:ext cx="2850557" cy="312731"/>
          </a:xfrm>
          <a:prstGeom prst="rect">
            <a:avLst/>
          </a:prstGeom>
        </p:spPr>
        <p:txBody>
          <a:bodyPr lIns="0" tIns="0" rIns="0" bIns="0" rtlCol="0" anchor="t">
            <a:spAutoFit/>
          </a:bodyPr>
          <a:lstStyle/>
          <a:p>
            <a:pPr algn="l">
              <a:lnSpc>
                <a:spcPts val="2684"/>
              </a:lnSpc>
              <a:spcBef>
                <a:spcPct val="0"/>
              </a:spcBef>
            </a:pPr>
            <a:r>
              <a:rPr lang="en-US" sz="1789">
                <a:solidFill>
                  <a:srgbClr val="FFFFFF"/>
                </a:solidFill>
                <a:latin typeface="DIN 2"/>
                <a:ea typeface="DIN 2"/>
                <a:cs typeface="DIN 2"/>
                <a:sym typeface="DIN 2"/>
              </a:rPr>
              <a:t>Fuente: INE</a:t>
            </a:r>
          </a:p>
        </p:txBody>
      </p:sp>
      <p:sp>
        <p:nvSpPr>
          <p:cNvPr id="36" name="TextBox 35">
            <a:extLst>
              <a:ext uri="{FF2B5EF4-FFF2-40B4-BE49-F238E27FC236}">
                <a16:creationId xmlns:a16="http://schemas.microsoft.com/office/drawing/2014/main" id="{D7B51D2D-CD34-0F5E-0998-D8E34C20EF42}"/>
              </a:ext>
            </a:extLst>
          </p:cNvPr>
          <p:cNvSpPr txBox="1"/>
          <p:nvPr/>
        </p:nvSpPr>
        <p:spPr>
          <a:xfrm>
            <a:off x="1119170" y="598848"/>
            <a:ext cx="5955822" cy="410369"/>
          </a:xfrm>
          <a:prstGeom prst="rect">
            <a:avLst/>
          </a:prstGeom>
        </p:spPr>
        <p:txBody>
          <a:bodyPr wrap="square" lIns="0" tIns="0" rIns="0" bIns="0" rtlCol="0" anchor="t">
            <a:spAutoFit/>
          </a:bodyPr>
          <a:lstStyle/>
          <a:p>
            <a:pPr algn="l">
              <a:lnSpc>
                <a:spcPts val="3158"/>
              </a:lnSpc>
              <a:spcBef>
                <a:spcPct val="0"/>
              </a:spcBef>
            </a:pPr>
            <a:r>
              <a:rPr lang="en-US" sz="3008" b="1" dirty="0">
                <a:solidFill>
                  <a:srgbClr val="FFFFFF"/>
                </a:solidFill>
                <a:latin typeface="Roboto Bold"/>
                <a:ea typeface="Roboto Bold"/>
                <a:cs typeface="Roboto Bold"/>
                <a:sym typeface="Roboto Bold"/>
              </a:rPr>
              <a:t>Coste </a:t>
            </a:r>
            <a:r>
              <a:rPr lang="en-US" sz="3008" b="1" dirty="0" err="1">
                <a:solidFill>
                  <a:srgbClr val="FFFFFF"/>
                </a:solidFill>
                <a:latin typeface="Roboto Bold"/>
                <a:ea typeface="Roboto Bold"/>
                <a:cs typeface="Roboto Bold"/>
                <a:sym typeface="Roboto Bold"/>
              </a:rPr>
              <a:t>laboral</a:t>
            </a:r>
            <a:r>
              <a:rPr lang="en-US" sz="3008" b="1" dirty="0">
                <a:solidFill>
                  <a:srgbClr val="FFFFFF"/>
                </a:solidFill>
                <a:latin typeface="Roboto Bold"/>
                <a:ea typeface="Roboto Bold"/>
                <a:cs typeface="Roboto Bold"/>
                <a:sym typeface="Roboto Bold"/>
              </a:rPr>
              <a:t> </a:t>
            </a:r>
            <a:r>
              <a:rPr lang="en-US" sz="3008" b="1" dirty="0" err="1">
                <a:solidFill>
                  <a:srgbClr val="FFFFFF"/>
                </a:solidFill>
                <a:latin typeface="Roboto Bold"/>
                <a:ea typeface="Roboto Bold"/>
                <a:cs typeface="Roboto Bold"/>
                <a:sym typeface="Roboto Bold"/>
              </a:rPr>
              <a:t>por</a:t>
            </a:r>
            <a:r>
              <a:rPr lang="en-US" sz="3008" b="1" dirty="0">
                <a:solidFill>
                  <a:srgbClr val="FFFFFF"/>
                </a:solidFill>
                <a:latin typeface="Roboto Bold"/>
                <a:ea typeface="Roboto Bold"/>
                <a:cs typeface="Roboto Bold"/>
                <a:sym typeface="Roboto Bold"/>
              </a:rPr>
              <a:t> hora </a:t>
            </a:r>
            <a:r>
              <a:rPr lang="en-US" sz="3008" b="1" dirty="0" err="1">
                <a:solidFill>
                  <a:srgbClr val="FFFFFF"/>
                </a:solidFill>
                <a:latin typeface="Roboto Bold"/>
                <a:ea typeface="Roboto Bold"/>
                <a:cs typeface="Roboto Bold"/>
                <a:sym typeface="Roboto Bold"/>
              </a:rPr>
              <a:t>efectiva</a:t>
            </a:r>
            <a:endParaRPr lang="en-US" sz="3008" b="1" dirty="0">
              <a:solidFill>
                <a:srgbClr val="FFFFFF"/>
              </a:solidFill>
              <a:latin typeface="Roboto Bold"/>
              <a:ea typeface="Roboto Bold"/>
              <a:cs typeface="Roboto Bold"/>
              <a:sym typeface="Roboto Bold"/>
            </a:endParaRPr>
          </a:p>
        </p:txBody>
      </p:sp>
      <p:sp>
        <p:nvSpPr>
          <p:cNvPr id="37" name="TextBox 36">
            <a:extLst>
              <a:ext uri="{FF2B5EF4-FFF2-40B4-BE49-F238E27FC236}">
                <a16:creationId xmlns:a16="http://schemas.microsoft.com/office/drawing/2014/main" id="{E1473B41-EFA4-CA39-13B4-373FBBF0909E}"/>
              </a:ext>
            </a:extLst>
          </p:cNvPr>
          <p:cNvSpPr txBox="1"/>
          <p:nvPr/>
        </p:nvSpPr>
        <p:spPr>
          <a:xfrm>
            <a:off x="1119170" y="3771863"/>
            <a:ext cx="2517493" cy="295703"/>
          </a:xfrm>
          <a:prstGeom prst="rect">
            <a:avLst/>
          </a:prstGeom>
        </p:spPr>
        <p:txBody>
          <a:bodyPr lIns="0" tIns="0" rIns="0" bIns="0" rtlCol="0" anchor="t">
            <a:spAutoFit/>
          </a:bodyPr>
          <a:lstStyle/>
          <a:p>
            <a:pPr algn="ctr">
              <a:lnSpc>
                <a:spcPts val="2123"/>
              </a:lnSpc>
              <a:spcBef>
                <a:spcPct val="0"/>
              </a:spcBef>
            </a:pPr>
            <a:r>
              <a:rPr lang="en-US" sz="2022" b="1">
                <a:solidFill>
                  <a:srgbClr val="FFFFFF"/>
                </a:solidFill>
                <a:latin typeface="Roboto Bold"/>
                <a:ea typeface="Roboto Bold"/>
                <a:cs typeface="Roboto Bold"/>
                <a:sym typeface="Roboto Bold"/>
              </a:rPr>
              <a:t>17,22</a:t>
            </a:r>
          </a:p>
        </p:txBody>
      </p:sp>
      <p:sp>
        <p:nvSpPr>
          <p:cNvPr id="38" name="TextBox 37">
            <a:extLst>
              <a:ext uri="{FF2B5EF4-FFF2-40B4-BE49-F238E27FC236}">
                <a16:creationId xmlns:a16="http://schemas.microsoft.com/office/drawing/2014/main" id="{621058E8-AD23-E8B8-0980-B27141F0480B}"/>
              </a:ext>
            </a:extLst>
          </p:cNvPr>
          <p:cNvSpPr txBox="1"/>
          <p:nvPr/>
        </p:nvSpPr>
        <p:spPr>
          <a:xfrm>
            <a:off x="4445684" y="2907106"/>
            <a:ext cx="2517493" cy="295703"/>
          </a:xfrm>
          <a:prstGeom prst="rect">
            <a:avLst/>
          </a:prstGeom>
        </p:spPr>
        <p:txBody>
          <a:bodyPr lIns="0" tIns="0" rIns="0" bIns="0" rtlCol="0" anchor="t">
            <a:spAutoFit/>
          </a:bodyPr>
          <a:lstStyle/>
          <a:p>
            <a:pPr algn="ctr">
              <a:lnSpc>
                <a:spcPts val="2123"/>
              </a:lnSpc>
              <a:spcBef>
                <a:spcPct val="0"/>
              </a:spcBef>
            </a:pPr>
            <a:r>
              <a:rPr lang="en-US" sz="2022" b="1">
                <a:solidFill>
                  <a:srgbClr val="00BF63"/>
                </a:solidFill>
                <a:latin typeface="Roboto Bold"/>
                <a:ea typeface="Roboto Bold"/>
                <a:cs typeface="Roboto Bold"/>
                <a:sym typeface="Roboto Bold"/>
              </a:rPr>
              <a:t>+23,7%</a:t>
            </a:r>
          </a:p>
        </p:txBody>
      </p:sp>
      <p:sp>
        <p:nvSpPr>
          <p:cNvPr id="39" name="TextBox 38">
            <a:extLst>
              <a:ext uri="{FF2B5EF4-FFF2-40B4-BE49-F238E27FC236}">
                <a16:creationId xmlns:a16="http://schemas.microsoft.com/office/drawing/2014/main" id="{8B34CB9B-BD6A-CD92-8C5B-CBBB9304F63B}"/>
              </a:ext>
            </a:extLst>
          </p:cNvPr>
          <p:cNvSpPr txBox="1"/>
          <p:nvPr/>
        </p:nvSpPr>
        <p:spPr>
          <a:xfrm>
            <a:off x="11488382" y="2491381"/>
            <a:ext cx="2517493" cy="295703"/>
          </a:xfrm>
          <a:prstGeom prst="rect">
            <a:avLst/>
          </a:prstGeom>
        </p:spPr>
        <p:txBody>
          <a:bodyPr lIns="0" tIns="0" rIns="0" bIns="0" rtlCol="0" anchor="t">
            <a:spAutoFit/>
          </a:bodyPr>
          <a:lstStyle/>
          <a:p>
            <a:pPr algn="ctr">
              <a:lnSpc>
                <a:spcPts val="2123"/>
              </a:lnSpc>
              <a:spcBef>
                <a:spcPct val="0"/>
              </a:spcBef>
            </a:pPr>
            <a:r>
              <a:rPr lang="en-US" sz="2022" b="1">
                <a:solidFill>
                  <a:srgbClr val="00BF63"/>
                </a:solidFill>
                <a:latin typeface="Roboto Bold"/>
                <a:ea typeface="Roboto Bold"/>
                <a:cs typeface="Roboto Bold"/>
                <a:sym typeface="Roboto Bold"/>
              </a:rPr>
              <a:t>+7,3%</a:t>
            </a:r>
          </a:p>
        </p:txBody>
      </p:sp>
    </p:spTree>
    <p:extLst>
      <p:ext uri="{BB962C8B-B14F-4D97-AF65-F5344CB8AC3E}">
        <p14:creationId xmlns:p14="http://schemas.microsoft.com/office/powerpoint/2010/main" val="214358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repeatCount="indefinite" fill="hold" display="0">
                  <p:stCondLst>
                    <p:cond delay="indefinite"/>
                  </p:stCondLst>
                </p:cTn>
                <p:tgtEl>
                  <p:spTgt spid="22"/>
                </p:tgtEl>
              </p:cMediaNode>
            </p:video>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22"/>
                                        </p:tgtEl>
                                      </p:cBhvr>
                                    </p:cmd>
                                  </p:childTnLst>
                                </p:cTn>
                              </p:par>
                            </p:childTnLst>
                          </p:cTn>
                        </p:par>
                      </p:childTnLst>
                    </p:cTn>
                  </p:par>
                </p:childTnLst>
              </p:cTn>
              <p:nextCondLst>
                <p:cond evt="onClick" delay="0">
                  <p:tgtEl>
                    <p:spTgt spid="22"/>
                  </p:tgtEl>
                </p:cond>
              </p:nextCondLst>
            </p:seq>
          </p:childTnLst>
        </p:cTn>
      </p:par>
    </p:tnLst>
    <p:bldLst>
      <p:bldP spid="33" grpId="0" animBg="1"/>
      <p:bldP spid="34" grpId="0" animBg="1"/>
      <p:bldP spid="38" grpId="0"/>
      <p:bldP spid="3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A3544"/>
        </a:solidFill>
        <a:effectLst/>
      </p:bgPr>
    </p:bg>
    <p:spTree>
      <p:nvGrpSpPr>
        <p:cNvPr id="1" name=""/>
        <p:cNvGrpSpPr/>
        <p:nvPr/>
      </p:nvGrpSpPr>
      <p:grpSpPr>
        <a:xfrm>
          <a:off x="0" y="0"/>
          <a:ext cx="0" cy="0"/>
          <a:chOff x="0" y="0"/>
          <a:chExt cx="0" cy="0"/>
        </a:xfrm>
      </p:grpSpPr>
      <p:pic>
        <p:nvPicPr>
          <p:cNvPr id="31" name="Diseño sin título (15)">
            <a:hlinkClick r:id="" action="ppaction://media"/>
            <a:extLst>
              <a:ext uri="{FF2B5EF4-FFF2-40B4-BE49-F238E27FC236}">
                <a16:creationId xmlns:a16="http://schemas.microsoft.com/office/drawing/2014/main" id="{796B64C9-46C0-C1E5-9278-F5178F5BA17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10" name="Freeform 2">
            <a:extLst>
              <a:ext uri="{FF2B5EF4-FFF2-40B4-BE49-F238E27FC236}">
                <a16:creationId xmlns:a16="http://schemas.microsoft.com/office/drawing/2014/main" id="{B37ACCE2-2636-1376-79BC-BE496EEAE0FD}"/>
              </a:ext>
            </a:extLst>
          </p:cNvPr>
          <p:cNvSpPr/>
          <p:nvPr/>
        </p:nvSpPr>
        <p:spPr>
          <a:xfrm>
            <a:off x="6851362" y="1251878"/>
            <a:ext cx="223630" cy="195397"/>
          </a:xfrm>
          <a:custGeom>
            <a:avLst/>
            <a:gdLst/>
            <a:ahLst/>
            <a:cxnLst/>
            <a:rect l="l" t="t" r="r" b="b"/>
            <a:pathLst>
              <a:path w="223630" h="195397">
                <a:moveTo>
                  <a:pt x="0" y="0"/>
                </a:moveTo>
                <a:lnTo>
                  <a:pt x="223630" y="0"/>
                </a:lnTo>
                <a:lnTo>
                  <a:pt x="223630" y="195397"/>
                </a:lnTo>
                <a:lnTo>
                  <a:pt x="0" y="19539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11" name="Freeform 3">
            <a:extLst>
              <a:ext uri="{FF2B5EF4-FFF2-40B4-BE49-F238E27FC236}">
                <a16:creationId xmlns:a16="http://schemas.microsoft.com/office/drawing/2014/main" id="{ADDD8C9E-2DF1-6934-097C-142962001E64}"/>
              </a:ext>
            </a:extLst>
          </p:cNvPr>
          <p:cNvSpPr/>
          <p:nvPr/>
        </p:nvSpPr>
        <p:spPr>
          <a:xfrm>
            <a:off x="7116301" y="1251878"/>
            <a:ext cx="271857" cy="195397"/>
          </a:xfrm>
          <a:custGeom>
            <a:avLst/>
            <a:gdLst/>
            <a:ahLst/>
            <a:cxnLst/>
            <a:rect l="l" t="t" r="r" b="b"/>
            <a:pathLst>
              <a:path w="271857" h="195397">
                <a:moveTo>
                  <a:pt x="0" y="0"/>
                </a:moveTo>
                <a:lnTo>
                  <a:pt x="271857" y="0"/>
                </a:lnTo>
                <a:lnTo>
                  <a:pt x="271857" y="195397"/>
                </a:lnTo>
                <a:lnTo>
                  <a:pt x="0" y="1953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21" name="Freeform 4">
            <a:extLst>
              <a:ext uri="{FF2B5EF4-FFF2-40B4-BE49-F238E27FC236}">
                <a16:creationId xmlns:a16="http://schemas.microsoft.com/office/drawing/2014/main" id="{39089DAC-79C1-CF33-58FD-52B60CE24A9B}"/>
              </a:ext>
            </a:extLst>
          </p:cNvPr>
          <p:cNvSpPr/>
          <p:nvPr/>
        </p:nvSpPr>
        <p:spPr>
          <a:xfrm>
            <a:off x="7430797" y="1251878"/>
            <a:ext cx="329585" cy="200223"/>
          </a:xfrm>
          <a:custGeom>
            <a:avLst/>
            <a:gdLst/>
            <a:ahLst/>
            <a:cxnLst/>
            <a:rect l="l" t="t" r="r" b="b"/>
            <a:pathLst>
              <a:path w="329585" h="200223">
                <a:moveTo>
                  <a:pt x="0" y="0"/>
                </a:moveTo>
                <a:lnTo>
                  <a:pt x="329585" y="0"/>
                </a:lnTo>
                <a:lnTo>
                  <a:pt x="329585" y="200223"/>
                </a:lnTo>
                <a:lnTo>
                  <a:pt x="0" y="20022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22" name="AutoShape 5">
            <a:extLst>
              <a:ext uri="{FF2B5EF4-FFF2-40B4-BE49-F238E27FC236}">
                <a16:creationId xmlns:a16="http://schemas.microsoft.com/office/drawing/2014/main" id="{37F9C26F-77E2-3409-AE7A-C3F21A1F95B9}"/>
              </a:ext>
            </a:extLst>
          </p:cNvPr>
          <p:cNvSpPr/>
          <p:nvPr/>
        </p:nvSpPr>
        <p:spPr>
          <a:xfrm>
            <a:off x="7859656" y="1349577"/>
            <a:ext cx="934515" cy="0"/>
          </a:xfrm>
          <a:prstGeom prst="line">
            <a:avLst/>
          </a:prstGeom>
          <a:ln w="57150" cap="flat">
            <a:solidFill>
              <a:srgbClr val="FF5C56"/>
            </a:solidFill>
            <a:prstDash val="solid"/>
            <a:headEnd type="none" w="sm" len="sm"/>
            <a:tailEnd type="none" w="sm" len="sm"/>
          </a:ln>
        </p:spPr>
        <p:txBody>
          <a:bodyPr/>
          <a:lstStyle/>
          <a:p>
            <a:endParaRPr lang="es-ES"/>
          </a:p>
        </p:txBody>
      </p:sp>
      <p:sp>
        <p:nvSpPr>
          <p:cNvPr id="32" name="AutoShape 6">
            <a:extLst>
              <a:ext uri="{FF2B5EF4-FFF2-40B4-BE49-F238E27FC236}">
                <a16:creationId xmlns:a16="http://schemas.microsoft.com/office/drawing/2014/main" id="{F175AB86-20B9-8405-9C44-C07CCAA78B94}"/>
              </a:ext>
            </a:extLst>
          </p:cNvPr>
          <p:cNvSpPr/>
          <p:nvPr/>
        </p:nvSpPr>
        <p:spPr>
          <a:xfrm>
            <a:off x="1119170" y="1349577"/>
            <a:ext cx="5614645" cy="0"/>
          </a:xfrm>
          <a:prstGeom prst="line">
            <a:avLst/>
          </a:prstGeom>
          <a:ln w="57150" cap="flat">
            <a:solidFill>
              <a:srgbClr val="FF5C56"/>
            </a:solidFill>
            <a:prstDash val="solid"/>
            <a:headEnd type="none" w="sm" len="sm"/>
            <a:tailEnd type="none" w="sm" len="sm"/>
          </a:ln>
        </p:spPr>
        <p:txBody>
          <a:bodyPr/>
          <a:lstStyle/>
          <a:p>
            <a:endParaRPr lang="es-ES"/>
          </a:p>
        </p:txBody>
      </p:sp>
      <p:sp>
        <p:nvSpPr>
          <p:cNvPr id="33" name="Freeform 7">
            <a:extLst>
              <a:ext uri="{FF2B5EF4-FFF2-40B4-BE49-F238E27FC236}">
                <a16:creationId xmlns:a16="http://schemas.microsoft.com/office/drawing/2014/main" id="{24D11785-88AC-9D7F-36EB-BEF904E61917}"/>
              </a:ext>
            </a:extLst>
          </p:cNvPr>
          <p:cNvSpPr/>
          <p:nvPr/>
        </p:nvSpPr>
        <p:spPr>
          <a:xfrm>
            <a:off x="1119170" y="1948797"/>
            <a:ext cx="547110" cy="547110"/>
          </a:xfrm>
          <a:custGeom>
            <a:avLst/>
            <a:gdLst/>
            <a:ahLst/>
            <a:cxnLst/>
            <a:rect l="l" t="t" r="r" b="b"/>
            <a:pathLst>
              <a:path w="547110" h="547110">
                <a:moveTo>
                  <a:pt x="0" y="0"/>
                </a:moveTo>
                <a:lnTo>
                  <a:pt x="547110" y="0"/>
                </a:lnTo>
                <a:lnTo>
                  <a:pt x="547110" y="547109"/>
                </a:lnTo>
                <a:lnTo>
                  <a:pt x="0" y="54710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grpSp>
        <p:nvGrpSpPr>
          <p:cNvPr id="34" name="Group 8">
            <a:extLst>
              <a:ext uri="{FF2B5EF4-FFF2-40B4-BE49-F238E27FC236}">
                <a16:creationId xmlns:a16="http://schemas.microsoft.com/office/drawing/2014/main" id="{D94A6A6D-18F9-A70A-28F1-359C20A97404}"/>
              </a:ext>
            </a:extLst>
          </p:cNvPr>
          <p:cNvGrpSpPr/>
          <p:nvPr/>
        </p:nvGrpSpPr>
        <p:grpSpPr>
          <a:xfrm>
            <a:off x="2179333" y="2973540"/>
            <a:ext cx="357691" cy="357691"/>
            <a:chOff x="0" y="0"/>
            <a:chExt cx="476921" cy="476921"/>
          </a:xfrm>
        </p:grpSpPr>
        <p:grpSp>
          <p:nvGrpSpPr>
            <p:cNvPr id="35" name="Group 9">
              <a:extLst>
                <a:ext uri="{FF2B5EF4-FFF2-40B4-BE49-F238E27FC236}">
                  <a16:creationId xmlns:a16="http://schemas.microsoft.com/office/drawing/2014/main" id="{FBAE7193-EBA1-B2F9-30F1-D173F90FA2AA}"/>
                </a:ext>
              </a:extLst>
            </p:cNvPr>
            <p:cNvGrpSpPr/>
            <p:nvPr/>
          </p:nvGrpSpPr>
          <p:grpSpPr>
            <a:xfrm>
              <a:off x="0" y="0"/>
              <a:ext cx="476921" cy="476921"/>
              <a:chOff x="0" y="0"/>
              <a:chExt cx="812800" cy="812800"/>
            </a:xfrm>
          </p:grpSpPr>
          <p:sp>
            <p:nvSpPr>
              <p:cNvPr id="40" name="Freeform 10">
                <a:extLst>
                  <a:ext uri="{FF2B5EF4-FFF2-40B4-BE49-F238E27FC236}">
                    <a16:creationId xmlns:a16="http://schemas.microsoft.com/office/drawing/2014/main" id="{64012329-8E3C-F356-CBBA-3897ADF9163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ES"/>
              </a:p>
            </p:txBody>
          </p:sp>
          <p:sp>
            <p:nvSpPr>
              <p:cNvPr id="41" name="TextBox 11">
                <a:extLst>
                  <a:ext uri="{FF2B5EF4-FFF2-40B4-BE49-F238E27FC236}">
                    <a16:creationId xmlns:a16="http://schemas.microsoft.com/office/drawing/2014/main" id="{4FDADE38-C1F0-F0D0-62F2-335E582295CB}"/>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nvGrpSpPr>
            <p:cNvPr id="36" name="Group 12">
              <a:extLst>
                <a:ext uri="{FF2B5EF4-FFF2-40B4-BE49-F238E27FC236}">
                  <a16:creationId xmlns:a16="http://schemas.microsoft.com/office/drawing/2014/main" id="{7A86DE06-0599-D012-7DB6-6DFB123031E2}"/>
                </a:ext>
              </a:extLst>
            </p:cNvPr>
            <p:cNvGrpSpPr/>
            <p:nvPr/>
          </p:nvGrpSpPr>
          <p:grpSpPr>
            <a:xfrm>
              <a:off x="15501" y="15501"/>
              <a:ext cx="445919" cy="445919"/>
              <a:chOff x="0" y="0"/>
              <a:chExt cx="812800" cy="812800"/>
            </a:xfrm>
          </p:grpSpPr>
          <p:sp>
            <p:nvSpPr>
              <p:cNvPr id="38" name="Freeform 13">
                <a:extLst>
                  <a:ext uri="{FF2B5EF4-FFF2-40B4-BE49-F238E27FC236}">
                    <a16:creationId xmlns:a16="http://schemas.microsoft.com/office/drawing/2014/main" id="{CCC6FB79-800E-4109-BEEB-193F81B9815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5C56"/>
              </a:solidFill>
            </p:spPr>
            <p:txBody>
              <a:bodyPr/>
              <a:lstStyle/>
              <a:p>
                <a:endParaRPr lang="es-ES"/>
              </a:p>
            </p:txBody>
          </p:sp>
          <p:sp>
            <p:nvSpPr>
              <p:cNvPr id="39" name="TextBox 14">
                <a:extLst>
                  <a:ext uri="{FF2B5EF4-FFF2-40B4-BE49-F238E27FC236}">
                    <a16:creationId xmlns:a16="http://schemas.microsoft.com/office/drawing/2014/main" id="{A6128E1F-1DB2-B908-AB63-3D329D9AB11C}"/>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sp>
        <p:nvSpPr>
          <p:cNvPr id="42" name="TextBox 15">
            <a:extLst>
              <a:ext uri="{FF2B5EF4-FFF2-40B4-BE49-F238E27FC236}">
                <a16:creationId xmlns:a16="http://schemas.microsoft.com/office/drawing/2014/main" id="{98A6B734-61A9-BFB5-9183-03F887D95992}"/>
              </a:ext>
            </a:extLst>
          </p:cNvPr>
          <p:cNvSpPr txBox="1"/>
          <p:nvPr/>
        </p:nvSpPr>
        <p:spPr>
          <a:xfrm>
            <a:off x="1119170" y="545154"/>
            <a:ext cx="2386030" cy="410369"/>
          </a:xfrm>
          <a:prstGeom prst="rect">
            <a:avLst/>
          </a:prstGeom>
        </p:spPr>
        <p:txBody>
          <a:bodyPr wrap="square" lIns="0" tIns="0" rIns="0" bIns="0" rtlCol="0" anchor="t">
            <a:spAutoFit/>
          </a:bodyPr>
          <a:lstStyle/>
          <a:p>
            <a:pPr algn="l">
              <a:lnSpc>
                <a:spcPts val="3158"/>
              </a:lnSpc>
              <a:spcBef>
                <a:spcPct val="0"/>
              </a:spcBef>
            </a:pPr>
            <a:r>
              <a:rPr lang="en-US" sz="3008" b="1" dirty="0" err="1">
                <a:solidFill>
                  <a:srgbClr val="FFFFFF"/>
                </a:solidFill>
                <a:latin typeface="Roboto Bold"/>
                <a:ea typeface="Roboto Bold"/>
                <a:cs typeface="Roboto Bold"/>
                <a:sym typeface="Roboto Bold"/>
              </a:rPr>
              <a:t>Introducción</a:t>
            </a:r>
            <a:endParaRPr lang="en-US" sz="3008" b="1" dirty="0">
              <a:solidFill>
                <a:srgbClr val="FFFFFF"/>
              </a:solidFill>
              <a:latin typeface="Roboto Bold"/>
              <a:ea typeface="Roboto Bold"/>
              <a:cs typeface="Roboto Bold"/>
              <a:sym typeface="Roboto Bold"/>
            </a:endParaRPr>
          </a:p>
        </p:txBody>
      </p:sp>
      <p:sp>
        <p:nvSpPr>
          <p:cNvPr id="43" name="TextBox 16">
            <a:extLst>
              <a:ext uri="{FF2B5EF4-FFF2-40B4-BE49-F238E27FC236}">
                <a16:creationId xmlns:a16="http://schemas.microsoft.com/office/drawing/2014/main" id="{C0379550-7759-45C5-3E36-EE9903280086}"/>
              </a:ext>
            </a:extLst>
          </p:cNvPr>
          <p:cNvSpPr txBox="1"/>
          <p:nvPr/>
        </p:nvSpPr>
        <p:spPr>
          <a:xfrm>
            <a:off x="1926887" y="1882122"/>
            <a:ext cx="13574349" cy="808884"/>
          </a:xfrm>
          <a:prstGeom prst="rect">
            <a:avLst/>
          </a:prstGeom>
        </p:spPr>
        <p:txBody>
          <a:bodyPr lIns="0" tIns="0" rIns="0" bIns="0" rtlCol="0" anchor="t">
            <a:spAutoFit/>
          </a:bodyPr>
          <a:lstStyle/>
          <a:p>
            <a:pPr algn="l">
              <a:lnSpc>
                <a:spcPts val="3256"/>
              </a:lnSpc>
            </a:pPr>
            <a:r>
              <a:rPr lang="en-US" sz="2230">
                <a:solidFill>
                  <a:srgbClr val="FFFFFF"/>
                </a:solidFill>
                <a:latin typeface="Roboto"/>
                <a:ea typeface="Roboto"/>
                <a:cs typeface="Roboto"/>
                <a:sym typeface="Roboto"/>
              </a:rPr>
              <a:t>Ganvam tiene interés en conocer el posicionamiento de la mano de obra tarifada en cada uno de los diferentes canales del territorio nacional</a:t>
            </a:r>
          </a:p>
        </p:txBody>
      </p:sp>
      <p:sp>
        <p:nvSpPr>
          <p:cNvPr id="44" name="TextBox 17">
            <a:extLst>
              <a:ext uri="{FF2B5EF4-FFF2-40B4-BE49-F238E27FC236}">
                <a16:creationId xmlns:a16="http://schemas.microsoft.com/office/drawing/2014/main" id="{7ECBDAC8-6543-08A2-4A8A-41C2A3320664}"/>
              </a:ext>
            </a:extLst>
          </p:cNvPr>
          <p:cNvSpPr txBox="1"/>
          <p:nvPr/>
        </p:nvSpPr>
        <p:spPr>
          <a:xfrm>
            <a:off x="2728227" y="2930279"/>
            <a:ext cx="13574349" cy="400952"/>
          </a:xfrm>
          <a:prstGeom prst="rect">
            <a:avLst/>
          </a:prstGeom>
        </p:spPr>
        <p:txBody>
          <a:bodyPr lIns="0" tIns="0" rIns="0" bIns="0" rtlCol="0" anchor="t">
            <a:spAutoFit/>
          </a:bodyPr>
          <a:lstStyle/>
          <a:p>
            <a:pPr algn="l">
              <a:lnSpc>
                <a:spcPts val="3256"/>
              </a:lnSpc>
            </a:pPr>
            <a:r>
              <a:rPr lang="en-US" sz="2230">
                <a:solidFill>
                  <a:srgbClr val="FFFFFF"/>
                </a:solidFill>
                <a:latin typeface="Roboto"/>
                <a:ea typeface="Roboto"/>
                <a:cs typeface="Roboto"/>
                <a:sym typeface="Roboto"/>
              </a:rPr>
              <a:t>Los canales estudiados son:</a:t>
            </a:r>
          </a:p>
        </p:txBody>
      </p:sp>
      <p:sp>
        <p:nvSpPr>
          <p:cNvPr id="45" name="TextBox 18">
            <a:extLst>
              <a:ext uri="{FF2B5EF4-FFF2-40B4-BE49-F238E27FC236}">
                <a16:creationId xmlns:a16="http://schemas.microsoft.com/office/drawing/2014/main" id="{BBEA3DF3-3D0C-FE77-684A-E038EEB0B891}"/>
              </a:ext>
            </a:extLst>
          </p:cNvPr>
          <p:cNvSpPr txBox="1"/>
          <p:nvPr/>
        </p:nvSpPr>
        <p:spPr>
          <a:xfrm>
            <a:off x="2728227" y="3520540"/>
            <a:ext cx="13574349" cy="1777034"/>
          </a:xfrm>
          <a:prstGeom prst="rect">
            <a:avLst/>
          </a:prstGeom>
        </p:spPr>
        <p:txBody>
          <a:bodyPr lIns="0" tIns="0" rIns="0" bIns="0" rtlCol="0" anchor="t">
            <a:spAutoFit/>
          </a:bodyPr>
          <a:lstStyle/>
          <a:p>
            <a:pPr marL="423795" lvl="1" indent="-211897" algn="l">
              <a:lnSpc>
                <a:spcPts val="2865"/>
              </a:lnSpc>
              <a:buFont typeface="Arial"/>
              <a:buChar char="•"/>
            </a:pPr>
            <a:r>
              <a:rPr lang="en-US" sz="1962">
                <a:solidFill>
                  <a:srgbClr val="FFFFFF"/>
                </a:solidFill>
                <a:latin typeface="Roboto"/>
                <a:ea typeface="Roboto"/>
                <a:cs typeface="Roboto"/>
                <a:sym typeface="Roboto"/>
              </a:rPr>
              <a:t>Redes oficiales de la marca de coche (concesionarios + agentes)</a:t>
            </a:r>
          </a:p>
          <a:p>
            <a:pPr marL="423795" lvl="1" indent="-211897" algn="l">
              <a:lnSpc>
                <a:spcPts val="2865"/>
              </a:lnSpc>
              <a:buFont typeface="Arial"/>
              <a:buChar char="•"/>
            </a:pPr>
            <a:r>
              <a:rPr lang="en-US" sz="1962">
                <a:solidFill>
                  <a:srgbClr val="FFFFFF"/>
                </a:solidFill>
                <a:latin typeface="Roboto"/>
                <a:ea typeface="Roboto"/>
                <a:cs typeface="Roboto"/>
                <a:sym typeface="Roboto"/>
              </a:rPr>
              <a:t>Talleres mecánicos independientes (no pertenecientes a ninguna red)</a:t>
            </a:r>
          </a:p>
          <a:p>
            <a:pPr marL="423795" lvl="1" indent="-211897" algn="l">
              <a:lnSpc>
                <a:spcPts val="2865"/>
              </a:lnSpc>
              <a:buFont typeface="Arial"/>
              <a:buChar char="•"/>
            </a:pPr>
            <a:r>
              <a:rPr lang="en-US" sz="1962">
                <a:solidFill>
                  <a:srgbClr val="FFFFFF"/>
                </a:solidFill>
                <a:latin typeface="Roboto"/>
                <a:ea typeface="Roboto"/>
                <a:cs typeface="Roboto"/>
                <a:sym typeface="Roboto"/>
              </a:rPr>
              <a:t>Talleres mecánicos independientes perteneciente a una RED</a:t>
            </a:r>
          </a:p>
          <a:p>
            <a:pPr marL="423795" lvl="1" indent="-211897" algn="l">
              <a:lnSpc>
                <a:spcPts val="2865"/>
              </a:lnSpc>
              <a:buFont typeface="Arial"/>
              <a:buChar char="•"/>
            </a:pPr>
            <a:r>
              <a:rPr lang="en-US" sz="1962">
                <a:solidFill>
                  <a:srgbClr val="FFFFFF"/>
                </a:solidFill>
                <a:latin typeface="Roboto"/>
                <a:ea typeface="Roboto"/>
                <a:cs typeface="Roboto"/>
                <a:sym typeface="Roboto"/>
              </a:rPr>
              <a:t>Talleres especialistas en chapa y pintura</a:t>
            </a:r>
          </a:p>
          <a:p>
            <a:pPr marL="423795" lvl="1" indent="-211897" algn="l">
              <a:lnSpc>
                <a:spcPts val="2865"/>
              </a:lnSpc>
              <a:buFont typeface="Arial"/>
              <a:buChar char="•"/>
            </a:pPr>
            <a:r>
              <a:rPr lang="en-US" sz="1962">
                <a:solidFill>
                  <a:srgbClr val="FFFFFF"/>
                </a:solidFill>
                <a:latin typeface="Roboto"/>
                <a:ea typeface="Roboto"/>
                <a:cs typeface="Roboto"/>
                <a:sym typeface="Roboto"/>
              </a:rPr>
              <a:t>Nueva distribución (Autocentros / servicios rápidos)</a:t>
            </a:r>
          </a:p>
        </p:txBody>
      </p:sp>
      <p:sp>
        <p:nvSpPr>
          <p:cNvPr id="46" name="Freeform 19">
            <a:extLst>
              <a:ext uri="{FF2B5EF4-FFF2-40B4-BE49-F238E27FC236}">
                <a16:creationId xmlns:a16="http://schemas.microsoft.com/office/drawing/2014/main" id="{C4A62734-FD66-6F66-DACA-9F4DBA8015B6}"/>
              </a:ext>
            </a:extLst>
          </p:cNvPr>
          <p:cNvSpPr/>
          <p:nvPr/>
        </p:nvSpPr>
        <p:spPr>
          <a:xfrm>
            <a:off x="1262252" y="5878599"/>
            <a:ext cx="547110" cy="547110"/>
          </a:xfrm>
          <a:custGeom>
            <a:avLst/>
            <a:gdLst/>
            <a:ahLst/>
            <a:cxnLst/>
            <a:rect l="l" t="t" r="r" b="b"/>
            <a:pathLst>
              <a:path w="547110" h="547110">
                <a:moveTo>
                  <a:pt x="0" y="0"/>
                </a:moveTo>
                <a:lnTo>
                  <a:pt x="547110" y="0"/>
                </a:lnTo>
                <a:lnTo>
                  <a:pt x="547110" y="547109"/>
                </a:lnTo>
                <a:lnTo>
                  <a:pt x="0" y="54710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47" name="TextBox 20">
            <a:extLst>
              <a:ext uri="{FF2B5EF4-FFF2-40B4-BE49-F238E27FC236}">
                <a16:creationId xmlns:a16="http://schemas.microsoft.com/office/drawing/2014/main" id="{D4043373-BCA2-8C38-C5BD-0DFCDF68DDC6}"/>
              </a:ext>
            </a:extLst>
          </p:cNvPr>
          <p:cNvSpPr txBox="1"/>
          <p:nvPr/>
        </p:nvSpPr>
        <p:spPr>
          <a:xfrm>
            <a:off x="2069968" y="5811924"/>
            <a:ext cx="13574349" cy="808884"/>
          </a:xfrm>
          <a:prstGeom prst="rect">
            <a:avLst/>
          </a:prstGeom>
        </p:spPr>
        <p:txBody>
          <a:bodyPr lIns="0" tIns="0" rIns="0" bIns="0" rtlCol="0" anchor="t">
            <a:spAutoFit/>
          </a:bodyPr>
          <a:lstStyle/>
          <a:p>
            <a:pPr algn="l">
              <a:lnSpc>
                <a:spcPts val="3256"/>
              </a:lnSpc>
            </a:pPr>
            <a:r>
              <a:rPr lang="en-US" sz="2230">
                <a:solidFill>
                  <a:srgbClr val="FFFFFF"/>
                </a:solidFill>
                <a:latin typeface="Roboto"/>
                <a:ea typeface="Roboto"/>
                <a:cs typeface="Roboto"/>
                <a:sym typeface="Roboto"/>
              </a:rPr>
              <a:t>Dichas manos de obras no son iguales ni se aplican de la misma manera dependiendo del colectivo estudiado, contemplando los siguientes colectivos</a:t>
            </a:r>
          </a:p>
        </p:txBody>
      </p:sp>
      <p:sp>
        <p:nvSpPr>
          <p:cNvPr id="48" name="TextBox 21">
            <a:extLst>
              <a:ext uri="{FF2B5EF4-FFF2-40B4-BE49-F238E27FC236}">
                <a16:creationId xmlns:a16="http://schemas.microsoft.com/office/drawing/2014/main" id="{AB4387BA-3956-0DEE-43DD-4A80413208B7}"/>
              </a:ext>
            </a:extLst>
          </p:cNvPr>
          <p:cNvSpPr txBox="1"/>
          <p:nvPr/>
        </p:nvSpPr>
        <p:spPr>
          <a:xfrm>
            <a:off x="2728227" y="6912099"/>
            <a:ext cx="13574349" cy="2133974"/>
          </a:xfrm>
          <a:prstGeom prst="rect">
            <a:avLst/>
          </a:prstGeom>
        </p:spPr>
        <p:txBody>
          <a:bodyPr lIns="0" tIns="0" rIns="0" bIns="0" rtlCol="0" anchor="t">
            <a:spAutoFit/>
          </a:bodyPr>
          <a:lstStyle/>
          <a:p>
            <a:pPr marL="423795" lvl="1" indent="-211897" algn="l">
              <a:lnSpc>
                <a:spcPts val="2865"/>
              </a:lnSpc>
              <a:buFont typeface="Arial"/>
              <a:buChar char="•"/>
            </a:pPr>
            <a:r>
              <a:rPr lang="en-US" sz="1962">
                <a:solidFill>
                  <a:srgbClr val="FFFFFF"/>
                </a:solidFill>
                <a:latin typeface="Roboto"/>
                <a:ea typeface="Roboto"/>
                <a:cs typeface="Roboto"/>
                <a:sym typeface="Roboto"/>
              </a:rPr>
              <a:t>Clientes normales (sin descuento)</a:t>
            </a:r>
          </a:p>
          <a:p>
            <a:pPr marL="423795" lvl="1" indent="-211897" algn="l">
              <a:lnSpc>
                <a:spcPts val="2865"/>
              </a:lnSpc>
              <a:buFont typeface="Arial"/>
              <a:buChar char="•"/>
            </a:pPr>
            <a:r>
              <a:rPr lang="en-US" sz="1962">
                <a:solidFill>
                  <a:srgbClr val="FFFFFF"/>
                </a:solidFill>
                <a:latin typeface="Roboto"/>
                <a:ea typeface="Roboto"/>
                <a:cs typeface="Roboto"/>
                <a:sym typeface="Roboto"/>
              </a:rPr>
              <a:t> Buenos clientes </a:t>
            </a:r>
          </a:p>
          <a:p>
            <a:pPr marL="423795" lvl="1" indent="-211897" algn="l">
              <a:lnSpc>
                <a:spcPts val="2865"/>
              </a:lnSpc>
              <a:buFont typeface="Arial"/>
              <a:buChar char="•"/>
            </a:pPr>
            <a:r>
              <a:rPr lang="en-US" sz="1962">
                <a:solidFill>
                  <a:srgbClr val="FFFFFF"/>
                </a:solidFill>
                <a:latin typeface="Roboto"/>
                <a:ea typeface="Roboto"/>
                <a:cs typeface="Roboto"/>
                <a:sym typeface="Roboto"/>
              </a:rPr>
              <a:t> Flotas / Renting</a:t>
            </a:r>
          </a:p>
          <a:p>
            <a:pPr marL="423795" lvl="1" indent="-211897" algn="l">
              <a:lnSpc>
                <a:spcPts val="2865"/>
              </a:lnSpc>
              <a:buFont typeface="Arial"/>
              <a:buChar char="•"/>
            </a:pPr>
            <a:r>
              <a:rPr lang="en-US" sz="1962">
                <a:solidFill>
                  <a:srgbClr val="FFFFFF"/>
                </a:solidFill>
                <a:latin typeface="Roboto"/>
                <a:ea typeface="Roboto"/>
                <a:cs typeface="Roboto"/>
                <a:sym typeface="Roboto"/>
              </a:rPr>
              <a:t>Aseguradoras</a:t>
            </a:r>
          </a:p>
          <a:p>
            <a:pPr marL="423795" lvl="1" indent="-211897" algn="l">
              <a:lnSpc>
                <a:spcPts val="2865"/>
              </a:lnSpc>
              <a:buFont typeface="Arial"/>
              <a:buChar char="•"/>
            </a:pPr>
            <a:r>
              <a:rPr lang="en-US" sz="1962">
                <a:solidFill>
                  <a:srgbClr val="FFFFFF"/>
                </a:solidFill>
                <a:latin typeface="Roboto"/>
                <a:ea typeface="Roboto"/>
                <a:cs typeface="Roboto"/>
                <a:sym typeface="Roboto"/>
              </a:rPr>
              <a:t>Reparaciones en Garantía (solo aplicable a las redes oficiales)</a:t>
            </a:r>
          </a:p>
          <a:p>
            <a:pPr marL="423795" lvl="1" indent="-211897" algn="l">
              <a:lnSpc>
                <a:spcPts val="2865"/>
              </a:lnSpc>
              <a:buFont typeface="Arial"/>
              <a:buChar char="•"/>
            </a:pPr>
            <a:r>
              <a:rPr lang="en-US" sz="1962">
                <a:solidFill>
                  <a:srgbClr val="FFFFFF"/>
                </a:solidFill>
                <a:latin typeface="Roboto"/>
                <a:ea typeface="Roboto"/>
                <a:cs typeface="Roboto"/>
                <a:sym typeface="Roboto"/>
              </a:rPr>
              <a:t>Coches electrificados (EV=BEV + PHEV)</a:t>
            </a:r>
          </a:p>
        </p:txBody>
      </p:sp>
      <p:sp>
        <p:nvSpPr>
          <p:cNvPr id="49" name="Freeform 22">
            <a:extLst>
              <a:ext uri="{FF2B5EF4-FFF2-40B4-BE49-F238E27FC236}">
                <a16:creationId xmlns:a16="http://schemas.microsoft.com/office/drawing/2014/main" id="{3BA1FE12-1376-73DC-F2A9-DCBEA565405B}"/>
              </a:ext>
            </a:extLst>
          </p:cNvPr>
          <p:cNvSpPr/>
          <p:nvPr/>
        </p:nvSpPr>
        <p:spPr>
          <a:xfrm>
            <a:off x="2250839" y="3053365"/>
            <a:ext cx="214679" cy="198042"/>
          </a:xfrm>
          <a:custGeom>
            <a:avLst/>
            <a:gdLst/>
            <a:ahLst/>
            <a:cxnLst/>
            <a:rect l="l" t="t" r="r" b="b"/>
            <a:pathLst>
              <a:path w="214679" h="198042">
                <a:moveTo>
                  <a:pt x="0" y="0"/>
                </a:moveTo>
                <a:lnTo>
                  <a:pt x="214679" y="0"/>
                </a:lnTo>
                <a:lnTo>
                  <a:pt x="214679" y="198041"/>
                </a:lnTo>
                <a:lnTo>
                  <a:pt x="0" y="198041"/>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Tree>
    <p:extLst>
      <p:ext uri="{BB962C8B-B14F-4D97-AF65-F5344CB8AC3E}">
        <p14:creationId xmlns:p14="http://schemas.microsoft.com/office/powerpoint/2010/main" val="3385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1"/>
                                        </p:tgtEl>
                                      </p:cBhvr>
                                    </p:cmd>
                                  </p:childTnLst>
                                </p:cTn>
                              </p:par>
                            </p:childTnLst>
                          </p:cTn>
                        </p:par>
                      </p:childTnLst>
                    </p:cTn>
                  </p:par>
                </p:childTnLst>
              </p:cTn>
              <p:nextCondLst>
                <p:cond evt="onClick" delay="0">
                  <p:tgtEl>
                    <p:spTgt spid="31"/>
                  </p:tgtEl>
                </p:cond>
              </p:nextCondLst>
            </p:seq>
            <p:video>
              <p:cMediaNode vol="80000">
                <p:cTn id="12" repeatCount="indefinite" fill="hold" display="0">
                  <p:stCondLst>
                    <p:cond delay="indefinite"/>
                  </p:stCondLst>
                </p:cTn>
                <p:tgtEl>
                  <p:spTgt spid="31"/>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rgbClr val="0A3544"/>
        </a:solidFill>
        <a:effectLst/>
      </p:bgPr>
    </p:bg>
    <p:spTree>
      <p:nvGrpSpPr>
        <p:cNvPr id="1" name=""/>
        <p:cNvGrpSpPr/>
        <p:nvPr/>
      </p:nvGrpSpPr>
      <p:grpSpPr>
        <a:xfrm>
          <a:off x="0" y="0"/>
          <a:ext cx="0" cy="0"/>
          <a:chOff x="0" y="0"/>
          <a:chExt cx="0" cy="0"/>
        </a:xfrm>
      </p:grpSpPr>
      <p:pic>
        <p:nvPicPr>
          <p:cNvPr id="31" name="Diseño sin título (15)">
            <a:hlinkClick r:id="" action="ppaction://media"/>
            <a:extLst>
              <a:ext uri="{FF2B5EF4-FFF2-40B4-BE49-F238E27FC236}">
                <a16:creationId xmlns:a16="http://schemas.microsoft.com/office/drawing/2014/main" id="{796B64C9-46C0-C1E5-9278-F5178F5BA17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00" y="0"/>
            <a:ext cx="18300700" cy="10294144"/>
          </a:xfrm>
          <a:prstGeom prst="rect">
            <a:avLst/>
          </a:prstGeom>
        </p:spPr>
      </p:pic>
      <p:sp>
        <p:nvSpPr>
          <p:cNvPr id="2" name="Freeform 2">
            <a:extLst>
              <a:ext uri="{FF2B5EF4-FFF2-40B4-BE49-F238E27FC236}">
                <a16:creationId xmlns:a16="http://schemas.microsoft.com/office/drawing/2014/main" id="{1FE1F357-E7FB-6E0E-8CF4-FD4249D6B7D5}"/>
              </a:ext>
            </a:extLst>
          </p:cNvPr>
          <p:cNvSpPr/>
          <p:nvPr/>
        </p:nvSpPr>
        <p:spPr>
          <a:xfrm>
            <a:off x="6851362" y="1251878"/>
            <a:ext cx="223630" cy="195397"/>
          </a:xfrm>
          <a:custGeom>
            <a:avLst/>
            <a:gdLst/>
            <a:ahLst/>
            <a:cxnLst/>
            <a:rect l="l" t="t" r="r" b="b"/>
            <a:pathLst>
              <a:path w="223630" h="195397">
                <a:moveTo>
                  <a:pt x="0" y="0"/>
                </a:moveTo>
                <a:lnTo>
                  <a:pt x="223630" y="0"/>
                </a:lnTo>
                <a:lnTo>
                  <a:pt x="223630" y="195397"/>
                </a:lnTo>
                <a:lnTo>
                  <a:pt x="0" y="19539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3" name="Freeform 3">
            <a:extLst>
              <a:ext uri="{FF2B5EF4-FFF2-40B4-BE49-F238E27FC236}">
                <a16:creationId xmlns:a16="http://schemas.microsoft.com/office/drawing/2014/main" id="{74AF07B0-9C03-150A-C35A-5FF2CDCDC868}"/>
              </a:ext>
            </a:extLst>
          </p:cNvPr>
          <p:cNvSpPr/>
          <p:nvPr/>
        </p:nvSpPr>
        <p:spPr>
          <a:xfrm>
            <a:off x="7116301" y="1251878"/>
            <a:ext cx="271857" cy="195397"/>
          </a:xfrm>
          <a:custGeom>
            <a:avLst/>
            <a:gdLst/>
            <a:ahLst/>
            <a:cxnLst/>
            <a:rect l="l" t="t" r="r" b="b"/>
            <a:pathLst>
              <a:path w="271857" h="195397">
                <a:moveTo>
                  <a:pt x="0" y="0"/>
                </a:moveTo>
                <a:lnTo>
                  <a:pt x="271857" y="0"/>
                </a:lnTo>
                <a:lnTo>
                  <a:pt x="271857" y="195397"/>
                </a:lnTo>
                <a:lnTo>
                  <a:pt x="0" y="1953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ES"/>
          </a:p>
        </p:txBody>
      </p:sp>
      <p:sp>
        <p:nvSpPr>
          <p:cNvPr id="4" name="Freeform 4">
            <a:extLst>
              <a:ext uri="{FF2B5EF4-FFF2-40B4-BE49-F238E27FC236}">
                <a16:creationId xmlns:a16="http://schemas.microsoft.com/office/drawing/2014/main" id="{15C02777-621A-8543-0A1A-E0F29276FD06}"/>
              </a:ext>
            </a:extLst>
          </p:cNvPr>
          <p:cNvSpPr/>
          <p:nvPr/>
        </p:nvSpPr>
        <p:spPr>
          <a:xfrm>
            <a:off x="7430797" y="1251878"/>
            <a:ext cx="329585" cy="200223"/>
          </a:xfrm>
          <a:custGeom>
            <a:avLst/>
            <a:gdLst/>
            <a:ahLst/>
            <a:cxnLst/>
            <a:rect l="l" t="t" r="r" b="b"/>
            <a:pathLst>
              <a:path w="329585" h="200223">
                <a:moveTo>
                  <a:pt x="0" y="0"/>
                </a:moveTo>
                <a:lnTo>
                  <a:pt x="329585" y="0"/>
                </a:lnTo>
                <a:lnTo>
                  <a:pt x="329585" y="200223"/>
                </a:lnTo>
                <a:lnTo>
                  <a:pt x="0" y="20022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ES"/>
          </a:p>
        </p:txBody>
      </p:sp>
      <p:sp>
        <p:nvSpPr>
          <p:cNvPr id="5" name="AutoShape 5">
            <a:extLst>
              <a:ext uri="{FF2B5EF4-FFF2-40B4-BE49-F238E27FC236}">
                <a16:creationId xmlns:a16="http://schemas.microsoft.com/office/drawing/2014/main" id="{5726EC0E-6F6E-1F75-587A-7B1539A49E4A}"/>
              </a:ext>
            </a:extLst>
          </p:cNvPr>
          <p:cNvSpPr/>
          <p:nvPr/>
        </p:nvSpPr>
        <p:spPr>
          <a:xfrm>
            <a:off x="7859656" y="1349577"/>
            <a:ext cx="934515" cy="0"/>
          </a:xfrm>
          <a:prstGeom prst="line">
            <a:avLst/>
          </a:prstGeom>
          <a:ln w="57150" cap="flat">
            <a:solidFill>
              <a:srgbClr val="FF5C56"/>
            </a:solidFill>
            <a:prstDash val="solid"/>
            <a:headEnd type="none" w="sm" len="sm"/>
            <a:tailEnd type="none" w="sm" len="sm"/>
          </a:ln>
        </p:spPr>
        <p:txBody>
          <a:bodyPr/>
          <a:lstStyle/>
          <a:p>
            <a:endParaRPr lang="es-ES"/>
          </a:p>
        </p:txBody>
      </p:sp>
      <p:sp>
        <p:nvSpPr>
          <p:cNvPr id="6" name="AutoShape 6">
            <a:extLst>
              <a:ext uri="{FF2B5EF4-FFF2-40B4-BE49-F238E27FC236}">
                <a16:creationId xmlns:a16="http://schemas.microsoft.com/office/drawing/2014/main" id="{FF841754-9950-B4A7-5F1D-BB840AA107F7}"/>
              </a:ext>
            </a:extLst>
          </p:cNvPr>
          <p:cNvSpPr/>
          <p:nvPr/>
        </p:nvSpPr>
        <p:spPr>
          <a:xfrm>
            <a:off x="1119170" y="1349577"/>
            <a:ext cx="5614645" cy="0"/>
          </a:xfrm>
          <a:prstGeom prst="line">
            <a:avLst/>
          </a:prstGeom>
          <a:ln w="57150" cap="flat">
            <a:solidFill>
              <a:srgbClr val="FF5C56"/>
            </a:solidFill>
            <a:prstDash val="solid"/>
            <a:headEnd type="none" w="sm" len="sm"/>
            <a:tailEnd type="none" w="sm" len="sm"/>
          </a:ln>
        </p:spPr>
        <p:txBody>
          <a:bodyPr/>
          <a:lstStyle/>
          <a:p>
            <a:endParaRPr lang="es-ES"/>
          </a:p>
        </p:txBody>
      </p:sp>
      <p:sp>
        <p:nvSpPr>
          <p:cNvPr id="7" name="Freeform 7">
            <a:extLst>
              <a:ext uri="{FF2B5EF4-FFF2-40B4-BE49-F238E27FC236}">
                <a16:creationId xmlns:a16="http://schemas.microsoft.com/office/drawing/2014/main" id="{B9DE44E5-B695-AF1F-1F7F-8A56D417B14E}"/>
              </a:ext>
            </a:extLst>
          </p:cNvPr>
          <p:cNvSpPr/>
          <p:nvPr/>
        </p:nvSpPr>
        <p:spPr>
          <a:xfrm>
            <a:off x="1119170" y="1948797"/>
            <a:ext cx="547110" cy="547110"/>
          </a:xfrm>
          <a:custGeom>
            <a:avLst/>
            <a:gdLst/>
            <a:ahLst/>
            <a:cxnLst/>
            <a:rect l="l" t="t" r="r" b="b"/>
            <a:pathLst>
              <a:path w="547110" h="547110">
                <a:moveTo>
                  <a:pt x="0" y="0"/>
                </a:moveTo>
                <a:lnTo>
                  <a:pt x="547110" y="0"/>
                </a:lnTo>
                <a:lnTo>
                  <a:pt x="547110" y="547109"/>
                </a:lnTo>
                <a:lnTo>
                  <a:pt x="0" y="54710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grpSp>
        <p:nvGrpSpPr>
          <p:cNvPr id="8" name="Group 8">
            <a:extLst>
              <a:ext uri="{FF2B5EF4-FFF2-40B4-BE49-F238E27FC236}">
                <a16:creationId xmlns:a16="http://schemas.microsoft.com/office/drawing/2014/main" id="{BE261799-DEA5-7681-CF35-F75DA5342040}"/>
              </a:ext>
            </a:extLst>
          </p:cNvPr>
          <p:cNvGrpSpPr/>
          <p:nvPr/>
        </p:nvGrpSpPr>
        <p:grpSpPr>
          <a:xfrm>
            <a:off x="2006996" y="2732390"/>
            <a:ext cx="299282" cy="299282"/>
            <a:chOff x="0" y="0"/>
            <a:chExt cx="399043" cy="399043"/>
          </a:xfrm>
        </p:grpSpPr>
        <p:grpSp>
          <p:nvGrpSpPr>
            <p:cNvPr id="9" name="Group 9">
              <a:extLst>
                <a:ext uri="{FF2B5EF4-FFF2-40B4-BE49-F238E27FC236}">
                  <a16:creationId xmlns:a16="http://schemas.microsoft.com/office/drawing/2014/main" id="{C06DF589-191C-2B58-6367-5685C17A814C}"/>
                </a:ext>
              </a:extLst>
            </p:cNvPr>
            <p:cNvGrpSpPr/>
            <p:nvPr/>
          </p:nvGrpSpPr>
          <p:grpSpPr>
            <a:xfrm>
              <a:off x="0" y="0"/>
              <a:ext cx="399043" cy="399043"/>
              <a:chOff x="0" y="0"/>
              <a:chExt cx="812800" cy="812800"/>
            </a:xfrm>
          </p:grpSpPr>
          <p:sp>
            <p:nvSpPr>
              <p:cNvPr id="13" name="Freeform 10">
                <a:extLst>
                  <a:ext uri="{FF2B5EF4-FFF2-40B4-BE49-F238E27FC236}">
                    <a16:creationId xmlns:a16="http://schemas.microsoft.com/office/drawing/2014/main" id="{2A144974-F349-E7F9-75CF-1F5F8FDC3D9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ES"/>
              </a:p>
            </p:txBody>
          </p:sp>
          <p:sp>
            <p:nvSpPr>
              <p:cNvPr id="14" name="TextBox 11">
                <a:extLst>
                  <a:ext uri="{FF2B5EF4-FFF2-40B4-BE49-F238E27FC236}">
                    <a16:creationId xmlns:a16="http://schemas.microsoft.com/office/drawing/2014/main" id="{3C17C054-1284-4054-B25E-54F296035A28}"/>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nvGrpSpPr>
            <p:cNvPr id="10" name="Group 12">
              <a:extLst>
                <a:ext uri="{FF2B5EF4-FFF2-40B4-BE49-F238E27FC236}">
                  <a16:creationId xmlns:a16="http://schemas.microsoft.com/office/drawing/2014/main" id="{5BB3A735-6CD5-0B9B-46F1-FB57B745F038}"/>
                </a:ext>
              </a:extLst>
            </p:cNvPr>
            <p:cNvGrpSpPr/>
            <p:nvPr/>
          </p:nvGrpSpPr>
          <p:grpSpPr>
            <a:xfrm>
              <a:off x="12970" y="12970"/>
              <a:ext cx="373103" cy="373103"/>
              <a:chOff x="0" y="0"/>
              <a:chExt cx="812800" cy="812800"/>
            </a:xfrm>
          </p:grpSpPr>
          <p:sp>
            <p:nvSpPr>
              <p:cNvPr id="11" name="Freeform 13">
                <a:extLst>
                  <a:ext uri="{FF2B5EF4-FFF2-40B4-BE49-F238E27FC236}">
                    <a16:creationId xmlns:a16="http://schemas.microsoft.com/office/drawing/2014/main" id="{2D82A33B-C59B-0DCB-8239-A998EA110CB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5C56"/>
              </a:solidFill>
            </p:spPr>
            <p:txBody>
              <a:bodyPr/>
              <a:lstStyle/>
              <a:p>
                <a:endParaRPr lang="es-ES"/>
              </a:p>
            </p:txBody>
          </p:sp>
          <p:sp>
            <p:nvSpPr>
              <p:cNvPr id="12" name="TextBox 14">
                <a:extLst>
                  <a:ext uri="{FF2B5EF4-FFF2-40B4-BE49-F238E27FC236}">
                    <a16:creationId xmlns:a16="http://schemas.microsoft.com/office/drawing/2014/main" id="{88EF8675-B3B7-C1E0-3D22-238B64C6C39A}"/>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grpSp>
        <p:nvGrpSpPr>
          <p:cNvPr id="15" name="Group 15">
            <a:extLst>
              <a:ext uri="{FF2B5EF4-FFF2-40B4-BE49-F238E27FC236}">
                <a16:creationId xmlns:a16="http://schemas.microsoft.com/office/drawing/2014/main" id="{5B69ADB8-BE4E-E5A5-9A01-1B67C36EE582}"/>
              </a:ext>
            </a:extLst>
          </p:cNvPr>
          <p:cNvGrpSpPr/>
          <p:nvPr/>
        </p:nvGrpSpPr>
        <p:grpSpPr>
          <a:xfrm>
            <a:off x="2006996" y="3262791"/>
            <a:ext cx="299282" cy="299282"/>
            <a:chOff x="0" y="0"/>
            <a:chExt cx="399043" cy="399043"/>
          </a:xfrm>
        </p:grpSpPr>
        <p:grpSp>
          <p:nvGrpSpPr>
            <p:cNvPr id="16" name="Group 16">
              <a:extLst>
                <a:ext uri="{FF2B5EF4-FFF2-40B4-BE49-F238E27FC236}">
                  <a16:creationId xmlns:a16="http://schemas.microsoft.com/office/drawing/2014/main" id="{EF2722CF-0A6E-BB4C-CAA6-F506192B9228}"/>
                </a:ext>
              </a:extLst>
            </p:cNvPr>
            <p:cNvGrpSpPr/>
            <p:nvPr/>
          </p:nvGrpSpPr>
          <p:grpSpPr>
            <a:xfrm>
              <a:off x="0" y="0"/>
              <a:ext cx="399043" cy="399043"/>
              <a:chOff x="0" y="0"/>
              <a:chExt cx="812800" cy="812800"/>
            </a:xfrm>
          </p:grpSpPr>
          <p:sp>
            <p:nvSpPr>
              <p:cNvPr id="20" name="Freeform 17">
                <a:extLst>
                  <a:ext uri="{FF2B5EF4-FFF2-40B4-BE49-F238E27FC236}">
                    <a16:creationId xmlns:a16="http://schemas.microsoft.com/office/drawing/2014/main" id="{C6695D3F-C5F8-ECD4-108E-3907A2AF844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ES"/>
              </a:p>
            </p:txBody>
          </p:sp>
          <p:sp>
            <p:nvSpPr>
              <p:cNvPr id="21" name="TextBox 18">
                <a:extLst>
                  <a:ext uri="{FF2B5EF4-FFF2-40B4-BE49-F238E27FC236}">
                    <a16:creationId xmlns:a16="http://schemas.microsoft.com/office/drawing/2014/main" id="{848D4E36-CDD2-E766-3564-1A40BC5194C1}"/>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nvGrpSpPr>
            <p:cNvPr id="17" name="Group 19">
              <a:extLst>
                <a:ext uri="{FF2B5EF4-FFF2-40B4-BE49-F238E27FC236}">
                  <a16:creationId xmlns:a16="http://schemas.microsoft.com/office/drawing/2014/main" id="{BCF5CB65-240E-6355-1B7E-CCAA836B290C}"/>
                </a:ext>
              </a:extLst>
            </p:cNvPr>
            <p:cNvGrpSpPr/>
            <p:nvPr/>
          </p:nvGrpSpPr>
          <p:grpSpPr>
            <a:xfrm>
              <a:off x="12970" y="12970"/>
              <a:ext cx="373103" cy="373103"/>
              <a:chOff x="0" y="0"/>
              <a:chExt cx="812800" cy="812800"/>
            </a:xfrm>
          </p:grpSpPr>
          <p:sp>
            <p:nvSpPr>
              <p:cNvPr id="18" name="Freeform 20">
                <a:extLst>
                  <a:ext uri="{FF2B5EF4-FFF2-40B4-BE49-F238E27FC236}">
                    <a16:creationId xmlns:a16="http://schemas.microsoft.com/office/drawing/2014/main" id="{B73968F3-761E-7BCA-C065-2FE442CADC7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5C56"/>
              </a:solidFill>
            </p:spPr>
            <p:txBody>
              <a:bodyPr/>
              <a:lstStyle/>
              <a:p>
                <a:endParaRPr lang="es-ES"/>
              </a:p>
            </p:txBody>
          </p:sp>
          <p:sp>
            <p:nvSpPr>
              <p:cNvPr id="19" name="TextBox 21">
                <a:extLst>
                  <a:ext uri="{FF2B5EF4-FFF2-40B4-BE49-F238E27FC236}">
                    <a16:creationId xmlns:a16="http://schemas.microsoft.com/office/drawing/2014/main" id="{16B54717-E518-62C3-53F0-4CF6FDA7B5A4}"/>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grpSp>
        <p:nvGrpSpPr>
          <p:cNvPr id="22" name="Group 22">
            <a:extLst>
              <a:ext uri="{FF2B5EF4-FFF2-40B4-BE49-F238E27FC236}">
                <a16:creationId xmlns:a16="http://schemas.microsoft.com/office/drawing/2014/main" id="{54AB4BCA-B854-5AED-12B1-F830960A14AC}"/>
              </a:ext>
            </a:extLst>
          </p:cNvPr>
          <p:cNvGrpSpPr/>
          <p:nvPr/>
        </p:nvGrpSpPr>
        <p:grpSpPr>
          <a:xfrm>
            <a:off x="2006996" y="3783415"/>
            <a:ext cx="299282" cy="299282"/>
            <a:chOff x="0" y="0"/>
            <a:chExt cx="399043" cy="399043"/>
          </a:xfrm>
        </p:grpSpPr>
        <p:grpSp>
          <p:nvGrpSpPr>
            <p:cNvPr id="23" name="Group 23">
              <a:extLst>
                <a:ext uri="{FF2B5EF4-FFF2-40B4-BE49-F238E27FC236}">
                  <a16:creationId xmlns:a16="http://schemas.microsoft.com/office/drawing/2014/main" id="{720666AF-2591-043B-595D-CCF74BD2762C}"/>
                </a:ext>
              </a:extLst>
            </p:cNvPr>
            <p:cNvGrpSpPr/>
            <p:nvPr/>
          </p:nvGrpSpPr>
          <p:grpSpPr>
            <a:xfrm>
              <a:off x="0" y="0"/>
              <a:ext cx="399043" cy="399043"/>
              <a:chOff x="0" y="0"/>
              <a:chExt cx="812800" cy="812800"/>
            </a:xfrm>
          </p:grpSpPr>
          <p:sp>
            <p:nvSpPr>
              <p:cNvPr id="27" name="Freeform 24">
                <a:extLst>
                  <a:ext uri="{FF2B5EF4-FFF2-40B4-BE49-F238E27FC236}">
                    <a16:creationId xmlns:a16="http://schemas.microsoft.com/office/drawing/2014/main" id="{2C5BDCC2-F831-5344-187D-0013EEC7435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ES"/>
              </a:p>
            </p:txBody>
          </p:sp>
          <p:sp>
            <p:nvSpPr>
              <p:cNvPr id="28" name="TextBox 25">
                <a:extLst>
                  <a:ext uri="{FF2B5EF4-FFF2-40B4-BE49-F238E27FC236}">
                    <a16:creationId xmlns:a16="http://schemas.microsoft.com/office/drawing/2014/main" id="{06318EE6-B79F-AA48-88E0-8C23FE9B2363}"/>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nvGrpSpPr>
            <p:cNvPr id="24" name="Group 26">
              <a:extLst>
                <a:ext uri="{FF2B5EF4-FFF2-40B4-BE49-F238E27FC236}">
                  <a16:creationId xmlns:a16="http://schemas.microsoft.com/office/drawing/2014/main" id="{3F1ABF47-6DAF-0446-4A4E-CE1222FD0D98}"/>
                </a:ext>
              </a:extLst>
            </p:cNvPr>
            <p:cNvGrpSpPr/>
            <p:nvPr/>
          </p:nvGrpSpPr>
          <p:grpSpPr>
            <a:xfrm>
              <a:off x="12970" y="12970"/>
              <a:ext cx="373103" cy="373103"/>
              <a:chOff x="0" y="0"/>
              <a:chExt cx="812800" cy="812800"/>
            </a:xfrm>
          </p:grpSpPr>
          <p:sp>
            <p:nvSpPr>
              <p:cNvPr id="25" name="Freeform 27">
                <a:extLst>
                  <a:ext uri="{FF2B5EF4-FFF2-40B4-BE49-F238E27FC236}">
                    <a16:creationId xmlns:a16="http://schemas.microsoft.com/office/drawing/2014/main" id="{052F8A87-B40E-4EFF-1C19-FB9DAA95E96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5C56"/>
              </a:solidFill>
            </p:spPr>
            <p:txBody>
              <a:bodyPr/>
              <a:lstStyle/>
              <a:p>
                <a:endParaRPr lang="es-ES"/>
              </a:p>
            </p:txBody>
          </p:sp>
          <p:sp>
            <p:nvSpPr>
              <p:cNvPr id="26" name="TextBox 28">
                <a:extLst>
                  <a:ext uri="{FF2B5EF4-FFF2-40B4-BE49-F238E27FC236}">
                    <a16:creationId xmlns:a16="http://schemas.microsoft.com/office/drawing/2014/main" id="{DBACFFB4-2016-72E2-4D8E-FAEA4147FE69}"/>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grpSp>
        <p:nvGrpSpPr>
          <p:cNvPr id="29" name="Group 29">
            <a:extLst>
              <a:ext uri="{FF2B5EF4-FFF2-40B4-BE49-F238E27FC236}">
                <a16:creationId xmlns:a16="http://schemas.microsoft.com/office/drawing/2014/main" id="{30235A6F-D754-1076-9F69-473F59447FB7}"/>
              </a:ext>
            </a:extLst>
          </p:cNvPr>
          <p:cNvGrpSpPr/>
          <p:nvPr/>
        </p:nvGrpSpPr>
        <p:grpSpPr>
          <a:xfrm>
            <a:off x="2006996" y="4313817"/>
            <a:ext cx="299282" cy="299282"/>
            <a:chOff x="0" y="0"/>
            <a:chExt cx="399043" cy="399043"/>
          </a:xfrm>
        </p:grpSpPr>
        <p:grpSp>
          <p:nvGrpSpPr>
            <p:cNvPr id="30" name="Group 30">
              <a:extLst>
                <a:ext uri="{FF2B5EF4-FFF2-40B4-BE49-F238E27FC236}">
                  <a16:creationId xmlns:a16="http://schemas.microsoft.com/office/drawing/2014/main" id="{2FF278F0-3AF0-B777-C437-38867D94157B}"/>
                </a:ext>
              </a:extLst>
            </p:cNvPr>
            <p:cNvGrpSpPr/>
            <p:nvPr/>
          </p:nvGrpSpPr>
          <p:grpSpPr>
            <a:xfrm>
              <a:off x="0" y="0"/>
              <a:ext cx="399043" cy="399043"/>
              <a:chOff x="0" y="0"/>
              <a:chExt cx="812800" cy="812800"/>
            </a:xfrm>
          </p:grpSpPr>
          <p:sp>
            <p:nvSpPr>
              <p:cNvPr id="35" name="Freeform 31">
                <a:extLst>
                  <a:ext uri="{FF2B5EF4-FFF2-40B4-BE49-F238E27FC236}">
                    <a16:creationId xmlns:a16="http://schemas.microsoft.com/office/drawing/2014/main" id="{3BF5D700-1668-1C9D-2FA4-5F2DB7A963A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ES"/>
              </a:p>
            </p:txBody>
          </p:sp>
          <p:sp>
            <p:nvSpPr>
              <p:cNvPr id="36" name="TextBox 32">
                <a:extLst>
                  <a:ext uri="{FF2B5EF4-FFF2-40B4-BE49-F238E27FC236}">
                    <a16:creationId xmlns:a16="http://schemas.microsoft.com/office/drawing/2014/main" id="{D2127647-EF9D-424E-ABDB-DD0335B04783}"/>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nvGrpSpPr>
            <p:cNvPr id="32" name="Group 33">
              <a:extLst>
                <a:ext uri="{FF2B5EF4-FFF2-40B4-BE49-F238E27FC236}">
                  <a16:creationId xmlns:a16="http://schemas.microsoft.com/office/drawing/2014/main" id="{D6320783-4931-6344-191B-3C3063D5B752}"/>
                </a:ext>
              </a:extLst>
            </p:cNvPr>
            <p:cNvGrpSpPr/>
            <p:nvPr/>
          </p:nvGrpSpPr>
          <p:grpSpPr>
            <a:xfrm>
              <a:off x="12970" y="12970"/>
              <a:ext cx="373103" cy="373103"/>
              <a:chOff x="0" y="0"/>
              <a:chExt cx="812800" cy="812800"/>
            </a:xfrm>
          </p:grpSpPr>
          <p:sp>
            <p:nvSpPr>
              <p:cNvPr id="33" name="Freeform 34">
                <a:extLst>
                  <a:ext uri="{FF2B5EF4-FFF2-40B4-BE49-F238E27FC236}">
                    <a16:creationId xmlns:a16="http://schemas.microsoft.com/office/drawing/2014/main" id="{8C0F86F5-BF0A-1E8A-18ED-C2369DC9D31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5C56"/>
              </a:solidFill>
            </p:spPr>
            <p:txBody>
              <a:bodyPr/>
              <a:lstStyle/>
              <a:p>
                <a:endParaRPr lang="es-ES"/>
              </a:p>
            </p:txBody>
          </p:sp>
          <p:sp>
            <p:nvSpPr>
              <p:cNvPr id="34" name="TextBox 35">
                <a:extLst>
                  <a:ext uri="{FF2B5EF4-FFF2-40B4-BE49-F238E27FC236}">
                    <a16:creationId xmlns:a16="http://schemas.microsoft.com/office/drawing/2014/main" id="{260722E7-46CF-743B-6926-6F58C9948AE7}"/>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grpSp>
        <p:nvGrpSpPr>
          <p:cNvPr id="37" name="Group 36">
            <a:extLst>
              <a:ext uri="{FF2B5EF4-FFF2-40B4-BE49-F238E27FC236}">
                <a16:creationId xmlns:a16="http://schemas.microsoft.com/office/drawing/2014/main" id="{96962939-3B2F-BE65-EC0B-72EF7F1D5B71}"/>
              </a:ext>
            </a:extLst>
          </p:cNvPr>
          <p:cNvGrpSpPr/>
          <p:nvPr/>
        </p:nvGrpSpPr>
        <p:grpSpPr>
          <a:xfrm>
            <a:off x="2006996" y="4844218"/>
            <a:ext cx="299282" cy="299282"/>
            <a:chOff x="0" y="0"/>
            <a:chExt cx="399043" cy="399043"/>
          </a:xfrm>
        </p:grpSpPr>
        <p:grpSp>
          <p:nvGrpSpPr>
            <p:cNvPr id="38" name="Group 37">
              <a:extLst>
                <a:ext uri="{FF2B5EF4-FFF2-40B4-BE49-F238E27FC236}">
                  <a16:creationId xmlns:a16="http://schemas.microsoft.com/office/drawing/2014/main" id="{590FA69B-CDDA-71E0-25AF-7EDFD21175A4}"/>
                </a:ext>
              </a:extLst>
            </p:cNvPr>
            <p:cNvGrpSpPr/>
            <p:nvPr/>
          </p:nvGrpSpPr>
          <p:grpSpPr>
            <a:xfrm>
              <a:off x="0" y="0"/>
              <a:ext cx="399043" cy="399043"/>
              <a:chOff x="0" y="0"/>
              <a:chExt cx="812800" cy="812800"/>
            </a:xfrm>
          </p:grpSpPr>
          <p:sp>
            <p:nvSpPr>
              <p:cNvPr id="42" name="Freeform 38">
                <a:extLst>
                  <a:ext uri="{FF2B5EF4-FFF2-40B4-BE49-F238E27FC236}">
                    <a16:creationId xmlns:a16="http://schemas.microsoft.com/office/drawing/2014/main" id="{D8DF6E08-8067-836A-CC27-B2625AD9FB1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ES"/>
              </a:p>
            </p:txBody>
          </p:sp>
          <p:sp>
            <p:nvSpPr>
              <p:cNvPr id="43" name="TextBox 39">
                <a:extLst>
                  <a:ext uri="{FF2B5EF4-FFF2-40B4-BE49-F238E27FC236}">
                    <a16:creationId xmlns:a16="http://schemas.microsoft.com/office/drawing/2014/main" id="{30EEDDCC-831A-2EB9-B76F-99716B592987}"/>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nvGrpSpPr>
            <p:cNvPr id="39" name="Group 40">
              <a:extLst>
                <a:ext uri="{FF2B5EF4-FFF2-40B4-BE49-F238E27FC236}">
                  <a16:creationId xmlns:a16="http://schemas.microsoft.com/office/drawing/2014/main" id="{3921BB0D-8567-00B0-25D1-D3803EAFF8BF}"/>
                </a:ext>
              </a:extLst>
            </p:cNvPr>
            <p:cNvGrpSpPr/>
            <p:nvPr/>
          </p:nvGrpSpPr>
          <p:grpSpPr>
            <a:xfrm>
              <a:off x="12970" y="12970"/>
              <a:ext cx="373103" cy="373103"/>
              <a:chOff x="0" y="0"/>
              <a:chExt cx="812800" cy="812800"/>
            </a:xfrm>
          </p:grpSpPr>
          <p:sp>
            <p:nvSpPr>
              <p:cNvPr id="40" name="Freeform 41">
                <a:extLst>
                  <a:ext uri="{FF2B5EF4-FFF2-40B4-BE49-F238E27FC236}">
                    <a16:creationId xmlns:a16="http://schemas.microsoft.com/office/drawing/2014/main" id="{D8599E1C-15F5-647C-B697-70A8942FA07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5C56"/>
              </a:solidFill>
            </p:spPr>
            <p:txBody>
              <a:bodyPr/>
              <a:lstStyle/>
              <a:p>
                <a:endParaRPr lang="es-ES"/>
              </a:p>
            </p:txBody>
          </p:sp>
          <p:sp>
            <p:nvSpPr>
              <p:cNvPr id="41" name="TextBox 42">
                <a:extLst>
                  <a:ext uri="{FF2B5EF4-FFF2-40B4-BE49-F238E27FC236}">
                    <a16:creationId xmlns:a16="http://schemas.microsoft.com/office/drawing/2014/main" id="{AECCF851-66BF-8418-E1AA-17C452530CF8}"/>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sp>
        <p:nvSpPr>
          <p:cNvPr id="44" name="Freeform 43">
            <a:extLst>
              <a:ext uri="{FF2B5EF4-FFF2-40B4-BE49-F238E27FC236}">
                <a16:creationId xmlns:a16="http://schemas.microsoft.com/office/drawing/2014/main" id="{105818D8-044B-5128-B6C4-F6AA64491DC3}"/>
              </a:ext>
            </a:extLst>
          </p:cNvPr>
          <p:cNvSpPr/>
          <p:nvPr/>
        </p:nvSpPr>
        <p:spPr>
          <a:xfrm>
            <a:off x="1119170" y="5748077"/>
            <a:ext cx="547110" cy="547110"/>
          </a:xfrm>
          <a:custGeom>
            <a:avLst/>
            <a:gdLst/>
            <a:ahLst/>
            <a:cxnLst/>
            <a:rect l="l" t="t" r="r" b="b"/>
            <a:pathLst>
              <a:path w="547110" h="547110">
                <a:moveTo>
                  <a:pt x="0" y="0"/>
                </a:moveTo>
                <a:lnTo>
                  <a:pt x="547110" y="0"/>
                </a:lnTo>
                <a:lnTo>
                  <a:pt x="547110" y="547110"/>
                </a:lnTo>
                <a:lnTo>
                  <a:pt x="0" y="54711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grpSp>
        <p:nvGrpSpPr>
          <p:cNvPr id="45" name="Group 44">
            <a:extLst>
              <a:ext uri="{FF2B5EF4-FFF2-40B4-BE49-F238E27FC236}">
                <a16:creationId xmlns:a16="http://schemas.microsoft.com/office/drawing/2014/main" id="{8344D1B3-631E-F961-20D7-A05DB60BAC51}"/>
              </a:ext>
            </a:extLst>
          </p:cNvPr>
          <p:cNvGrpSpPr/>
          <p:nvPr/>
        </p:nvGrpSpPr>
        <p:grpSpPr>
          <a:xfrm>
            <a:off x="2006996" y="6531671"/>
            <a:ext cx="299282" cy="299282"/>
            <a:chOff x="0" y="0"/>
            <a:chExt cx="399043" cy="399043"/>
          </a:xfrm>
        </p:grpSpPr>
        <p:grpSp>
          <p:nvGrpSpPr>
            <p:cNvPr id="46" name="Group 45">
              <a:extLst>
                <a:ext uri="{FF2B5EF4-FFF2-40B4-BE49-F238E27FC236}">
                  <a16:creationId xmlns:a16="http://schemas.microsoft.com/office/drawing/2014/main" id="{26C7F288-8FD6-EC88-EC89-F137F3B1F996}"/>
                </a:ext>
              </a:extLst>
            </p:cNvPr>
            <p:cNvGrpSpPr/>
            <p:nvPr/>
          </p:nvGrpSpPr>
          <p:grpSpPr>
            <a:xfrm>
              <a:off x="0" y="0"/>
              <a:ext cx="399043" cy="399043"/>
              <a:chOff x="0" y="0"/>
              <a:chExt cx="812800" cy="812800"/>
            </a:xfrm>
          </p:grpSpPr>
          <p:sp>
            <p:nvSpPr>
              <p:cNvPr id="50" name="Freeform 46">
                <a:extLst>
                  <a:ext uri="{FF2B5EF4-FFF2-40B4-BE49-F238E27FC236}">
                    <a16:creationId xmlns:a16="http://schemas.microsoft.com/office/drawing/2014/main" id="{B3005B14-C014-BEB5-C962-DCAFB05960B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ES"/>
              </a:p>
            </p:txBody>
          </p:sp>
          <p:sp>
            <p:nvSpPr>
              <p:cNvPr id="51" name="TextBox 47">
                <a:extLst>
                  <a:ext uri="{FF2B5EF4-FFF2-40B4-BE49-F238E27FC236}">
                    <a16:creationId xmlns:a16="http://schemas.microsoft.com/office/drawing/2014/main" id="{8EB43564-8975-899D-DABB-D9D12C669B16}"/>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nvGrpSpPr>
            <p:cNvPr id="47" name="Group 48">
              <a:extLst>
                <a:ext uri="{FF2B5EF4-FFF2-40B4-BE49-F238E27FC236}">
                  <a16:creationId xmlns:a16="http://schemas.microsoft.com/office/drawing/2014/main" id="{A6A731DD-428C-2E42-8FA8-572926E0879F}"/>
                </a:ext>
              </a:extLst>
            </p:cNvPr>
            <p:cNvGrpSpPr/>
            <p:nvPr/>
          </p:nvGrpSpPr>
          <p:grpSpPr>
            <a:xfrm>
              <a:off x="12970" y="12970"/>
              <a:ext cx="373103" cy="373103"/>
              <a:chOff x="0" y="0"/>
              <a:chExt cx="812800" cy="812800"/>
            </a:xfrm>
          </p:grpSpPr>
          <p:sp>
            <p:nvSpPr>
              <p:cNvPr id="48" name="Freeform 49">
                <a:extLst>
                  <a:ext uri="{FF2B5EF4-FFF2-40B4-BE49-F238E27FC236}">
                    <a16:creationId xmlns:a16="http://schemas.microsoft.com/office/drawing/2014/main" id="{36E14EC5-044E-DCD4-B02D-D31C9C7A677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5C56"/>
              </a:solidFill>
            </p:spPr>
            <p:txBody>
              <a:bodyPr/>
              <a:lstStyle/>
              <a:p>
                <a:endParaRPr lang="es-ES"/>
              </a:p>
            </p:txBody>
          </p:sp>
          <p:sp>
            <p:nvSpPr>
              <p:cNvPr id="49" name="TextBox 50">
                <a:extLst>
                  <a:ext uri="{FF2B5EF4-FFF2-40B4-BE49-F238E27FC236}">
                    <a16:creationId xmlns:a16="http://schemas.microsoft.com/office/drawing/2014/main" id="{E7965F92-D05A-BE80-6578-72960C669D31}"/>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grpSp>
        <p:nvGrpSpPr>
          <p:cNvPr id="52" name="Group 51">
            <a:extLst>
              <a:ext uri="{FF2B5EF4-FFF2-40B4-BE49-F238E27FC236}">
                <a16:creationId xmlns:a16="http://schemas.microsoft.com/office/drawing/2014/main" id="{B01F9659-AC45-9E97-7ED1-A956886A7E03}"/>
              </a:ext>
            </a:extLst>
          </p:cNvPr>
          <p:cNvGrpSpPr/>
          <p:nvPr/>
        </p:nvGrpSpPr>
        <p:grpSpPr>
          <a:xfrm>
            <a:off x="2006996" y="7062072"/>
            <a:ext cx="299282" cy="299282"/>
            <a:chOff x="0" y="0"/>
            <a:chExt cx="399043" cy="399043"/>
          </a:xfrm>
        </p:grpSpPr>
        <p:grpSp>
          <p:nvGrpSpPr>
            <p:cNvPr id="53" name="Group 52">
              <a:extLst>
                <a:ext uri="{FF2B5EF4-FFF2-40B4-BE49-F238E27FC236}">
                  <a16:creationId xmlns:a16="http://schemas.microsoft.com/office/drawing/2014/main" id="{65F3FA28-7477-9C86-7732-D8CAA55DAC39}"/>
                </a:ext>
              </a:extLst>
            </p:cNvPr>
            <p:cNvGrpSpPr/>
            <p:nvPr/>
          </p:nvGrpSpPr>
          <p:grpSpPr>
            <a:xfrm>
              <a:off x="0" y="0"/>
              <a:ext cx="399043" cy="399043"/>
              <a:chOff x="0" y="0"/>
              <a:chExt cx="812800" cy="812800"/>
            </a:xfrm>
          </p:grpSpPr>
          <p:sp>
            <p:nvSpPr>
              <p:cNvPr id="57" name="Freeform 53">
                <a:extLst>
                  <a:ext uri="{FF2B5EF4-FFF2-40B4-BE49-F238E27FC236}">
                    <a16:creationId xmlns:a16="http://schemas.microsoft.com/office/drawing/2014/main" id="{C813A8DA-2232-6751-2640-DE212616E82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ES"/>
              </a:p>
            </p:txBody>
          </p:sp>
          <p:sp>
            <p:nvSpPr>
              <p:cNvPr id="58" name="TextBox 54">
                <a:extLst>
                  <a:ext uri="{FF2B5EF4-FFF2-40B4-BE49-F238E27FC236}">
                    <a16:creationId xmlns:a16="http://schemas.microsoft.com/office/drawing/2014/main" id="{583821BC-7B6D-2C25-C054-5CDB7D86191B}"/>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nvGrpSpPr>
            <p:cNvPr id="54" name="Group 55">
              <a:extLst>
                <a:ext uri="{FF2B5EF4-FFF2-40B4-BE49-F238E27FC236}">
                  <a16:creationId xmlns:a16="http://schemas.microsoft.com/office/drawing/2014/main" id="{DC39C7CD-D8D3-D77C-1B9D-337BF6557760}"/>
                </a:ext>
              </a:extLst>
            </p:cNvPr>
            <p:cNvGrpSpPr/>
            <p:nvPr/>
          </p:nvGrpSpPr>
          <p:grpSpPr>
            <a:xfrm>
              <a:off x="12970" y="12970"/>
              <a:ext cx="373103" cy="373103"/>
              <a:chOff x="0" y="0"/>
              <a:chExt cx="812800" cy="812800"/>
            </a:xfrm>
          </p:grpSpPr>
          <p:sp>
            <p:nvSpPr>
              <p:cNvPr id="55" name="Freeform 56">
                <a:extLst>
                  <a:ext uri="{FF2B5EF4-FFF2-40B4-BE49-F238E27FC236}">
                    <a16:creationId xmlns:a16="http://schemas.microsoft.com/office/drawing/2014/main" id="{62B555C2-3743-B225-6ED3-43A497C6726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5C56"/>
              </a:solidFill>
            </p:spPr>
            <p:txBody>
              <a:bodyPr/>
              <a:lstStyle/>
              <a:p>
                <a:endParaRPr lang="es-ES"/>
              </a:p>
            </p:txBody>
          </p:sp>
          <p:sp>
            <p:nvSpPr>
              <p:cNvPr id="56" name="TextBox 57">
                <a:extLst>
                  <a:ext uri="{FF2B5EF4-FFF2-40B4-BE49-F238E27FC236}">
                    <a16:creationId xmlns:a16="http://schemas.microsoft.com/office/drawing/2014/main" id="{3F12C8E4-1230-7F06-66B5-3BBD09E99C09}"/>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grpSp>
        <p:nvGrpSpPr>
          <p:cNvPr id="59" name="Group 58">
            <a:extLst>
              <a:ext uri="{FF2B5EF4-FFF2-40B4-BE49-F238E27FC236}">
                <a16:creationId xmlns:a16="http://schemas.microsoft.com/office/drawing/2014/main" id="{F63E4038-304F-71DB-B29D-3C73D26EE071}"/>
              </a:ext>
            </a:extLst>
          </p:cNvPr>
          <p:cNvGrpSpPr/>
          <p:nvPr/>
        </p:nvGrpSpPr>
        <p:grpSpPr>
          <a:xfrm>
            <a:off x="2006996" y="8424114"/>
            <a:ext cx="299282" cy="299282"/>
            <a:chOff x="0" y="0"/>
            <a:chExt cx="399043" cy="399043"/>
          </a:xfrm>
        </p:grpSpPr>
        <p:grpSp>
          <p:nvGrpSpPr>
            <p:cNvPr id="60" name="Group 59">
              <a:extLst>
                <a:ext uri="{FF2B5EF4-FFF2-40B4-BE49-F238E27FC236}">
                  <a16:creationId xmlns:a16="http://schemas.microsoft.com/office/drawing/2014/main" id="{23E20493-6071-21FC-030B-1308531489FD}"/>
                </a:ext>
              </a:extLst>
            </p:cNvPr>
            <p:cNvGrpSpPr/>
            <p:nvPr/>
          </p:nvGrpSpPr>
          <p:grpSpPr>
            <a:xfrm>
              <a:off x="0" y="0"/>
              <a:ext cx="399043" cy="399043"/>
              <a:chOff x="0" y="0"/>
              <a:chExt cx="812800" cy="812800"/>
            </a:xfrm>
          </p:grpSpPr>
          <p:sp>
            <p:nvSpPr>
              <p:cNvPr id="64" name="Freeform 60">
                <a:extLst>
                  <a:ext uri="{FF2B5EF4-FFF2-40B4-BE49-F238E27FC236}">
                    <a16:creationId xmlns:a16="http://schemas.microsoft.com/office/drawing/2014/main" id="{93446C51-C817-AA0C-9DB0-B82910BA91A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ES"/>
              </a:p>
            </p:txBody>
          </p:sp>
          <p:sp>
            <p:nvSpPr>
              <p:cNvPr id="65" name="TextBox 61">
                <a:extLst>
                  <a:ext uri="{FF2B5EF4-FFF2-40B4-BE49-F238E27FC236}">
                    <a16:creationId xmlns:a16="http://schemas.microsoft.com/office/drawing/2014/main" id="{DFD42A6D-906E-0406-A3EB-02F8F10270DD}"/>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nvGrpSpPr>
            <p:cNvPr id="61" name="Group 62">
              <a:extLst>
                <a:ext uri="{FF2B5EF4-FFF2-40B4-BE49-F238E27FC236}">
                  <a16:creationId xmlns:a16="http://schemas.microsoft.com/office/drawing/2014/main" id="{AF2C24C0-B142-F8F5-F70B-03BE41738C41}"/>
                </a:ext>
              </a:extLst>
            </p:cNvPr>
            <p:cNvGrpSpPr/>
            <p:nvPr/>
          </p:nvGrpSpPr>
          <p:grpSpPr>
            <a:xfrm>
              <a:off x="12970" y="12970"/>
              <a:ext cx="373103" cy="373103"/>
              <a:chOff x="0" y="0"/>
              <a:chExt cx="812800" cy="812800"/>
            </a:xfrm>
          </p:grpSpPr>
          <p:sp>
            <p:nvSpPr>
              <p:cNvPr id="62" name="Freeform 63">
                <a:extLst>
                  <a:ext uri="{FF2B5EF4-FFF2-40B4-BE49-F238E27FC236}">
                    <a16:creationId xmlns:a16="http://schemas.microsoft.com/office/drawing/2014/main" id="{FB648E19-990F-499B-8069-A7016CDCF26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5C56"/>
              </a:solidFill>
            </p:spPr>
            <p:txBody>
              <a:bodyPr/>
              <a:lstStyle/>
              <a:p>
                <a:endParaRPr lang="es-ES"/>
              </a:p>
            </p:txBody>
          </p:sp>
          <p:sp>
            <p:nvSpPr>
              <p:cNvPr id="63" name="TextBox 64">
                <a:extLst>
                  <a:ext uri="{FF2B5EF4-FFF2-40B4-BE49-F238E27FC236}">
                    <a16:creationId xmlns:a16="http://schemas.microsoft.com/office/drawing/2014/main" id="{6E3DC7C9-3A61-0B70-B778-13DDD1383D86}"/>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grpSp>
        <p:nvGrpSpPr>
          <p:cNvPr id="66" name="Group 65">
            <a:extLst>
              <a:ext uri="{FF2B5EF4-FFF2-40B4-BE49-F238E27FC236}">
                <a16:creationId xmlns:a16="http://schemas.microsoft.com/office/drawing/2014/main" id="{C82E11B5-3892-3DBC-9AF8-B15E2F53E080}"/>
              </a:ext>
            </a:extLst>
          </p:cNvPr>
          <p:cNvGrpSpPr/>
          <p:nvPr/>
        </p:nvGrpSpPr>
        <p:grpSpPr>
          <a:xfrm>
            <a:off x="2006996" y="8954515"/>
            <a:ext cx="299282" cy="299282"/>
            <a:chOff x="0" y="0"/>
            <a:chExt cx="399043" cy="399043"/>
          </a:xfrm>
        </p:grpSpPr>
        <p:grpSp>
          <p:nvGrpSpPr>
            <p:cNvPr id="67" name="Group 66">
              <a:extLst>
                <a:ext uri="{FF2B5EF4-FFF2-40B4-BE49-F238E27FC236}">
                  <a16:creationId xmlns:a16="http://schemas.microsoft.com/office/drawing/2014/main" id="{62AA7979-342B-7209-2508-66DE11E586A2}"/>
                </a:ext>
              </a:extLst>
            </p:cNvPr>
            <p:cNvGrpSpPr/>
            <p:nvPr/>
          </p:nvGrpSpPr>
          <p:grpSpPr>
            <a:xfrm>
              <a:off x="0" y="0"/>
              <a:ext cx="399043" cy="399043"/>
              <a:chOff x="0" y="0"/>
              <a:chExt cx="812800" cy="812800"/>
            </a:xfrm>
          </p:grpSpPr>
          <p:sp>
            <p:nvSpPr>
              <p:cNvPr id="71" name="Freeform 67">
                <a:extLst>
                  <a:ext uri="{FF2B5EF4-FFF2-40B4-BE49-F238E27FC236}">
                    <a16:creationId xmlns:a16="http://schemas.microsoft.com/office/drawing/2014/main" id="{098631C7-EF8D-FF3D-3F73-A8D7BCEB350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ES"/>
              </a:p>
            </p:txBody>
          </p:sp>
          <p:sp>
            <p:nvSpPr>
              <p:cNvPr id="72" name="TextBox 68">
                <a:extLst>
                  <a:ext uri="{FF2B5EF4-FFF2-40B4-BE49-F238E27FC236}">
                    <a16:creationId xmlns:a16="http://schemas.microsoft.com/office/drawing/2014/main" id="{68149930-83E2-0E94-45B9-242F2BFF12E6}"/>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nvGrpSpPr>
            <p:cNvPr id="68" name="Group 69">
              <a:extLst>
                <a:ext uri="{FF2B5EF4-FFF2-40B4-BE49-F238E27FC236}">
                  <a16:creationId xmlns:a16="http://schemas.microsoft.com/office/drawing/2014/main" id="{98C25AF2-0FF3-CF24-2DEA-591D082DF06E}"/>
                </a:ext>
              </a:extLst>
            </p:cNvPr>
            <p:cNvGrpSpPr/>
            <p:nvPr/>
          </p:nvGrpSpPr>
          <p:grpSpPr>
            <a:xfrm>
              <a:off x="12970" y="12970"/>
              <a:ext cx="373103" cy="373103"/>
              <a:chOff x="0" y="0"/>
              <a:chExt cx="812800" cy="812800"/>
            </a:xfrm>
          </p:grpSpPr>
          <p:sp>
            <p:nvSpPr>
              <p:cNvPr id="69" name="Freeform 70">
                <a:extLst>
                  <a:ext uri="{FF2B5EF4-FFF2-40B4-BE49-F238E27FC236}">
                    <a16:creationId xmlns:a16="http://schemas.microsoft.com/office/drawing/2014/main" id="{A4217C63-16BA-59B0-4F95-F7947C69900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5C56"/>
              </a:solidFill>
            </p:spPr>
            <p:txBody>
              <a:bodyPr/>
              <a:lstStyle/>
              <a:p>
                <a:endParaRPr lang="es-ES"/>
              </a:p>
            </p:txBody>
          </p:sp>
          <p:sp>
            <p:nvSpPr>
              <p:cNvPr id="70" name="TextBox 71">
                <a:extLst>
                  <a:ext uri="{FF2B5EF4-FFF2-40B4-BE49-F238E27FC236}">
                    <a16:creationId xmlns:a16="http://schemas.microsoft.com/office/drawing/2014/main" id="{66780C41-B4FA-7045-1A1C-9C6D177FA324}"/>
                  </a:ext>
                </a:extLst>
              </p:cNvPr>
              <p:cNvSpPr txBox="1"/>
              <p:nvPr/>
            </p:nvSpPr>
            <p:spPr>
              <a:xfrm>
                <a:off x="76200" y="85725"/>
                <a:ext cx="660400" cy="650875"/>
              </a:xfrm>
              <a:prstGeom prst="rect">
                <a:avLst/>
              </a:prstGeom>
            </p:spPr>
            <p:txBody>
              <a:bodyPr lIns="50800" tIns="50800" rIns="50800" bIns="50800" rtlCol="0" anchor="ctr"/>
              <a:lstStyle/>
              <a:p>
                <a:pPr algn="ctr">
                  <a:lnSpc>
                    <a:spcPts val="1405"/>
                  </a:lnSpc>
                </a:pPr>
                <a:endParaRPr/>
              </a:p>
            </p:txBody>
          </p:sp>
        </p:grpSp>
      </p:grpSp>
      <p:sp>
        <p:nvSpPr>
          <p:cNvPr id="73" name="Freeform 72">
            <a:extLst>
              <a:ext uri="{FF2B5EF4-FFF2-40B4-BE49-F238E27FC236}">
                <a16:creationId xmlns:a16="http://schemas.microsoft.com/office/drawing/2014/main" id="{5C260EBD-533C-16B6-E036-6FFCBD11E032}"/>
              </a:ext>
            </a:extLst>
          </p:cNvPr>
          <p:cNvSpPr/>
          <p:nvPr/>
        </p:nvSpPr>
        <p:spPr>
          <a:xfrm>
            <a:off x="2049298" y="2783010"/>
            <a:ext cx="214679" cy="198042"/>
          </a:xfrm>
          <a:custGeom>
            <a:avLst/>
            <a:gdLst/>
            <a:ahLst/>
            <a:cxnLst/>
            <a:rect l="l" t="t" r="r" b="b"/>
            <a:pathLst>
              <a:path w="214679" h="198042">
                <a:moveTo>
                  <a:pt x="0" y="0"/>
                </a:moveTo>
                <a:lnTo>
                  <a:pt x="214679" y="0"/>
                </a:lnTo>
                <a:lnTo>
                  <a:pt x="214679" y="198042"/>
                </a:lnTo>
                <a:lnTo>
                  <a:pt x="0" y="19804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74" name="TextBox 73">
            <a:extLst>
              <a:ext uri="{FF2B5EF4-FFF2-40B4-BE49-F238E27FC236}">
                <a16:creationId xmlns:a16="http://schemas.microsoft.com/office/drawing/2014/main" id="{8D09AA7C-C72A-A290-DB65-CF6C75E884E9}"/>
              </a:ext>
            </a:extLst>
          </p:cNvPr>
          <p:cNvSpPr txBox="1"/>
          <p:nvPr/>
        </p:nvSpPr>
        <p:spPr>
          <a:xfrm>
            <a:off x="1119170" y="545154"/>
            <a:ext cx="2538430" cy="410369"/>
          </a:xfrm>
          <a:prstGeom prst="rect">
            <a:avLst/>
          </a:prstGeom>
        </p:spPr>
        <p:txBody>
          <a:bodyPr wrap="square" lIns="0" tIns="0" rIns="0" bIns="0" rtlCol="0" anchor="t">
            <a:spAutoFit/>
          </a:bodyPr>
          <a:lstStyle/>
          <a:p>
            <a:pPr algn="l">
              <a:lnSpc>
                <a:spcPts val="3158"/>
              </a:lnSpc>
              <a:spcBef>
                <a:spcPct val="0"/>
              </a:spcBef>
            </a:pPr>
            <a:r>
              <a:rPr lang="en-US" sz="3008" b="1">
                <a:solidFill>
                  <a:srgbClr val="FFFFFF"/>
                </a:solidFill>
                <a:latin typeface="Roboto Bold"/>
                <a:ea typeface="Roboto Bold"/>
                <a:cs typeface="Roboto Bold"/>
                <a:sym typeface="Roboto Bold"/>
              </a:rPr>
              <a:t>Metodología</a:t>
            </a:r>
          </a:p>
        </p:txBody>
      </p:sp>
      <p:sp>
        <p:nvSpPr>
          <p:cNvPr id="75" name="TextBox 74">
            <a:extLst>
              <a:ext uri="{FF2B5EF4-FFF2-40B4-BE49-F238E27FC236}">
                <a16:creationId xmlns:a16="http://schemas.microsoft.com/office/drawing/2014/main" id="{9B779666-AB99-3E86-80C9-4731F0CE198A}"/>
              </a:ext>
            </a:extLst>
          </p:cNvPr>
          <p:cNvSpPr txBox="1"/>
          <p:nvPr/>
        </p:nvSpPr>
        <p:spPr>
          <a:xfrm>
            <a:off x="2006996" y="1988538"/>
            <a:ext cx="13574349" cy="400952"/>
          </a:xfrm>
          <a:prstGeom prst="rect">
            <a:avLst/>
          </a:prstGeom>
        </p:spPr>
        <p:txBody>
          <a:bodyPr lIns="0" tIns="0" rIns="0" bIns="0" rtlCol="0" anchor="t">
            <a:spAutoFit/>
          </a:bodyPr>
          <a:lstStyle/>
          <a:p>
            <a:pPr algn="l">
              <a:lnSpc>
                <a:spcPts val="3256"/>
              </a:lnSpc>
            </a:pPr>
            <a:r>
              <a:rPr lang="en-US" sz="2230">
                <a:solidFill>
                  <a:srgbClr val="FFFFFF"/>
                </a:solidFill>
                <a:latin typeface="Roboto"/>
                <a:ea typeface="Roboto"/>
                <a:cs typeface="Roboto"/>
                <a:sym typeface="Roboto"/>
              </a:rPr>
              <a:t>Se han entrevistado 726 profesionales repartidos de la siguiente manera :</a:t>
            </a:r>
          </a:p>
        </p:txBody>
      </p:sp>
      <p:sp>
        <p:nvSpPr>
          <p:cNvPr id="76" name="TextBox 75">
            <a:extLst>
              <a:ext uri="{FF2B5EF4-FFF2-40B4-BE49-F238E27FC236}">
                <a16:creationId xmlns:a16="http://schemas.microsoft.com/office/drawing/2014/main" id="{9F069CF5-33C3-700A-E72E-3D75FFE2DADB}"/>
              </a:ext>
            </a:extLst>
          </p:cNvPr>
          <p:cNvSpPr txBox="1"/>
          <p:nvPr/>
        </p:nvSpPr>
        <p:spPr>
          <a:xfrm>
            <a:off x="2466259" y="2694830"/>
            <a:ext cx="11357741" cy="369919"/>
          </a:xfrm>
          <a:prstGeom prst="rect">
            <a:avLst/>
          </a:prstGeom>
        </p:spPr>
        <p:txBody>
          <a:bodyPr lIns="0" tIns="0" rIns="0" bIns="0" rtlCol="0" anchor="t">
            <a:spAutoFit/>
          </a:bodyPr>
          <a:lstStyle/>
          <a:p>
            <a:pPr algn="l">
              <a:lnSpc>
                <a:spcPts val="3016"/>
              </a:lnSpc>
            </a:pPr>
            <a:r>
              <a:rPr lang="en-US" sz="2066">
                <a:solidFill>
                  <a:srgbClr val="FFFFFF"/>
                </a:solidFill>
                <a:latin typeface="Roboto"/>
                <a:ea typeface="Roboto"/>
                <a:cs typeface="Roboto"/>
                <a:sym typeface="Roboto"/>
              </a:rPr>
              <a:t>Redes oficiales de la marca de coche : 245</a:t>
            </a:r>
          </a:p>
        </p:txBody>
      </p:sp>
      <p:sp>
        <p:nvSpPr>
          <p:cNvPr id="77" name="TextBox 76">
            <a:extLst>
              <a:ext uri="{FF2B5EF4-FFF2-40B4-BE49-F238E27FC236}">
                <a16:creationId xmlns:a16="http://schemas.microsoft.com/office/drawing/2014/main" id="{7E112F61-5822-F62C-7129-4ED5DA5CDF5D}"/>
              </a:ext>
            </a:extLst>
          </p:cNvPr>
          <p:cNvSpPr txBox="1"/>
          <p:nvPr/>
        </p:nvSpPr>
        <p:spPr>
          <a:xfrm>
            <a:off x="2466259" y="3225232"/>
            <a:ext cx="11357741" cy="369919"/>
          </a:xfrm>
          <a:prstGeom prst="rect">
            <a:avLst/>
          </a:prstGeom>
        </p:spPr>
        <p:txBody>
          <a:bodyPr lIns="0" tIns="0" rIns="0" bIns="0" rtlCol="0" anchor="t">
            <a:spAutoFit/>
          </a:bodyPr>
          <a:lstStyle/>
          <a:p>
            <a:pPr algn="l">
              <a:lnSpc>
                <a:spcPts val="3016"/>
              </a:lnSpc>
            </a:pPr>
            <a:r>
              <a:rPr lang="en-US" sz="2066">
                <a:solidFill>
                  <a:srgbClr val="FFFFFF"/>
                </a:solidFill>
                <a:latin typeface="Roboto"/>
                <a:ea typeface="Roboto"/>
                <a:cs typeface="Roboto"/>
                <a:sym typeface="Roboto"/>
              </a:rPr>
              <a:t>Talleres mecánicos independientes (no pertenecientes a ninguna red) : 292</a:t>
            </a:r>
          </a:p>
        </p:txBody>
      </p:sp>
      <p:sp>
        <p:nvSpPr>
          <p:cNvPr id="78" name="TextBox 77">
            <a:extLst>
              <a:ext uri="{FF2B5EF4-FFF2-40B4-BE49-F238E27FC236}">
                <a16:creationId xmlns:a16="http://schemas.microsoft.com/office/drawing/2014/main" id="{3FBA1429-B35E-8D12-9A07-F5582A970E47}"/>
              </a:ext>
            </a:extLst>
          </p:cNvPr>
          <p:cNvSpPr txBox="1"/>
          <p:nvPr/>
        </p:nvSpPr>
        <p:spPr>
          <a:xfrm>
            <a:off x="2466259" y="3745856"/>
            <a:ext cx="11357741" cy="369919"/>
          </a:xfrm>
          <a:prstGeom prst="rect">
            <a:avLst/>
          </a:prstGeom>
        </p:spPr>
        <p:txBody>
          <a:bodyPr lIns="0" tIns="0" rIns="0" bIns="0" rtlCol="0" anchor="t">
            <a:spAutoFit/>
          </a:bodyPr>
          <a:lstStyle/>
          <a:p>
            <a:pPr algn="l">
              <a:lnSpc>
                <a:spcPts val="3016"/>
              </a:lnSpc>
            </a:pPr>
            <a:r>
              <a:rPr lang="en-US" sz="2066">
                <a:solidFill>
                  <a:srgbClr val="FFFFFF"/>
                </a:solidFill>
                <a:latin typeface="Roboto"/>
                <a:ea typeface="Roboto"/>
                <a:cs typeface="Roboto"/>
                <a:sym typeface="Roboto"/>
              </a:rPr>
              <a:t>Talleres mecánicos independientes de RED : 104</a:t>
            </a:r>
          </a:p>
        </p:txBody>
      </p:sp>
      <p:sp>
        <p:nvSpPr>
          <p:cNvPr id="79" name="TextBox 78">
            <a:extLst>
              <a:ext uri="{FF2B5EF4-FFF2-40B4-BE49-F238E27FC236}">
                <a16:creationId xmlns:a16="http://schemas.microsoft.com/office/drawing/2014/main" id="{48639D83-968C-843B-FA00-6CCC644C6BE9}"/>
              </a:ext>
            </a:extLst>
          </p:cNvPr>
          <p:cNvSpPr txBox="1"/>
          <p:nvPr/>
        </p:nvSpPr>
        <p:spPr>
          <a:xfrm>
            <a:off x="2466259" y="4276257"/>
            <a:ext cx="11357741" cy="369919"/>
          </a:xfrm>
          <a:prstGeom prst="rect">
            <a:avLst/>
          </a:prstGeom>
        </p:spPr>
        <p:txBody>
          <a:bodyPr lIns="0" tIns="0" rIns="0" bIns="0" rtlCol="0" anchor="t">
            <a:spAutoFit/>
          </a:bodyPr>
          <a:lstStyle/>
          <a:p>
            <a:pPr algn="l">
              <a:lnSpc>
                <a:spcPts val="3016"/>
              </a:lnSpc>
            </a:pPr>
            <a:r>
              <a:rPr lang="en-US" sz="2066">
                <a:solidFill>
                  <a:srgbClr val="FFFFFF"/>
                </a:solidFill>
                <a:latin typeface="Roboto"/>
                <a:ea typeface="Roboto"/>
                <a:cs typeface="Roboto"/>
                <a:sym typeface="Roboto"/>
              </a:rPr>
              <a:t>Talleres especialistas en chapa y pintura : 70</a:t>
            </a:r>
          </a:p>
        </p:txBody>
      </p:sp>
      <p:sp>
        <p:nvSpPr>
          <p:cNvPr id="80" name="TextBox 79">
            <a:extLst>
              <a:ext uri="{FF2B5EF4-FFF2-40B4-BE49-F238E27FC236}">
                <a16:creationId xmlns:a16="http://schemas.microsoft.com/office/drawing/2014/main" id="{43C64009-B1D6-229B-101A-CF6A6BB78469}"/>
              </a:ext>
            </a:extLst>
          </p:cNvPr>
          <p:cNvSpPr txBox="1"/>
          <p:nvPr/>
        </p:nvSpPr>
        <p:spPr>
          <a:xfrm>
            <a:off x="2466259" y="4806658"/>
            <a:ext cx="11357741" cy="369919"/>
          </a:xfrm>
          <a:prstGeom prst="rect">
            <a:avLst/>
          </a:prstGeom>
        </p:spPr>
        <p:txBody>
          <a:bodyPr lIns="0" tIns="0" rIns="0" bIns="0" rtlCol="0" anchor="t">
            <a:spAutoFit/>
          </a:bodyPr>
          <a:lstStyle/>
          <a:p>
            <a:pPr algn="l">
              <a:lnSpc>
                <a:spcPts val="3016"/>
              </a:lnSpc>
            </a:pPr>
            <a:r>
              <a:rPr lang="en-US" sz="2066">
                <a:solidFill>
                  <a:srgbClr val="FFFFFF"/>
                </a:solidFill>
                <a:latin typeface="Roboto"/>
                <a:ea typeface="Roboto"/>
                <a:cs typeface="Roboto"/>
                <a:sym typeface="Roboto"/>
              </a:rPr>
              <a:t>Nueva distribución (Autocentros / servicios rápidos) : 15</a:t>
            </a:r>
          </a:p>
        </p:txBody>
      </p:sp>
      <p:sp>
        <p:nvSpPr>
          <p:cNvPr id="81" name="TextBox 80">
            <a:extLst>
              <a:ext uri="{FF2B5EF4-FFF2-40B4-BE49-F238E27FC236}">
                <a16:creationId xmlns:a16="http://schemas.microsoft.com/office/drawing/2014/main" id="{268911FF-F276-F33D-299B-397B623303DD}"/>
              </a:ext>
            </a:extLst>
          </p:cNvPr>
          <p:cNvSpPr txBox="1"/>
          <p:nvPr/>
        </p:nvSpPr>
        <p:spPr>
          <a:xfrm>
            <a:off x="2006996" y="5787819"/>
            <a:ext cx="13574349" cy="400952"/>
          </a:xfrm>
          <a:prstGeom prst="rect">
            <a:avLst/>
          </a:prstGeom>
        </p:spPr>
        <p:txBody>
          <a:bodyPr lIns="0" tIns="0" rIns="0" bIns="0" rtlCol="0" anchor="t">
            <a:spAutoFit/>
          </a:bodyPr>
          <a:lstStyle/>
          <a:p>
            <a:pPr algn="l">
              <a:lnSpc>
                <a:spcPts val="3256"/>
              </a:lnSpc>
            </a:pPr>
            <a:r>
              <a:rPr lang="en-US" sz="2230">
                <a:solidFill>
                  <a:srgbClr val="FFFFFF"/>
                </a:solidFill>
                <a:latin typeface="Roboto"/>
                <a:ea typeface="Roboto"/>
                <a:cs typeface="Roboto"/>
                <a:sym typeface="Roboto"/>
              </a:rPr>
              <a:t>Se pregunta a cada uno de los profesionales por los siguientes aspectos relacionados con su tarifa horaria :</a:t>
            </a:r>
          </a:p>
        </p:txBody>
      </p:sp>
      <p:sp>
        <p:nvSpPr>
          <p:cNvPr id="82" name="TextBox 81">
            <a:extLst>
              <a:ext uri="{FF2B5EF4-FFF2-40B4-BE49-F238E27FC236}">
                <a16:creationId xmlns:a16="http://schemas.microsoft.com/office/drawing/2014/main" id="{B90BBC9A-18BF-E1B9-A771-5AEEA060094C}"/>
              </a:ext>
            </a:extLst>
          </p:cNvPr>
          <p:cNvSpPr txBox="1"/>
          <p:nvPr/>
        </p:nvSpPr>
        <p:spPr>
          <a:xfrm>
            <a:off x="2466259" y="6494111"/>
            <a:ext cx="11357741" cy="369919"/>
          </a:xfrm>
          <a:prstGeom prst="rect">
            <a:avLst/>
          </a:prstGeom>
        </p:spPr>
        <p:txBody>
          <a:bodyPr lIns="0" tIns="0" rIns="0" bIns="0" rtlCol="0" anchor="t">
            <a:spAutoFit/>
          </a:bodyPr>
          <a:lstStyle/>
          <a:p>
            <a:pPr algn="l">
              <a:lnSpc>
                <a:spcPts val="3016"/>
              </a:lnSpc>
            </a:pPr>
            <a:r>
              <a:rPr lang="en-US" sz="2066">
                <a:solidFill>
                  <a:srgbClr val="FFFFFF"/>
                </a:solidFill>
                <a:latin typeface="Roboto"/>
                <a:ea typeface="Roboto"/>
                <a:cs typeface="Roboto"/>
                <a:sym typeface="Roboto"/>
              </a:rPr>
              <a:t>Tarifa horaria “oficial” IVA excluido</a:t>
            </a:r>
          </a:p>
        </p:txBody>
      </p:sp>
      <p:sp>
        <p:nvSpPr>
          <p:cNvPr id="83" name="TextBox 82">
            <a:extLst>
              <a:ext uri="{FF2B5EF4-FFF2-40B4-BE49-F238E27FC236}">
                <a16:creationId xmlns:a16="http://schemas.microsoft.com/office/drawing/2014/main" id="{8B4E0DB6-4067-7F6E-D731-F72C3E77A151}"/>
              </a:ext>
            </a:extLst>
          </p:cNvPr>
          <p:cNvSpPr txBox="1"/>
          <p:nvPr/>
        </p:nvSpPr>
        <p:spPr>
          <a:xfrm>
            <a:off x="2466259" y="7024512"/>
            <a:ext cx="13115087" cy="369919"/>
          </a:xfrm>
          <a:prstGeom prst="rect">
            <a:avLst/>
          </a:prstGeom>
        </p:spPr>
        <p:txBody>
          <a:bodyPr lIns="0" tIns="0" rIns="0" bIns="0" rtlCol="0" anchor="t">
            <a:spAutoFit/>
          </a:bodyPr>
          <a:lstStyle/>
          <a:p>
            <a:pPr algn="l">
              <a:lnSpc>
                <a:spcPts val="3016"/>
              </a:lnSpc>
            </a:pPr>
            <a:r>
              <a:rPr lang="en-US" sz="2066">
                <a:solidFill>
                  <a:srgbClr val="FFFFFF"/>
                </a:solidFill>
                <a:latin typeface="Roboto"/>
                <a:ea typeface="Roboto"/>
                <a:cs typeface="Roboto"/>
                <a:sym typeface="Roboto"/>
              </a:rPr>
              <a:t>Tarifa horaria aplicada dependiendo de la tipología de cliente. (en caso de que aplique alguna distinta)</a:t>
            </a:r>
          </a:p>
        </p:txBody>
      </p:sp>
      <p:sp>
        <p:nvSpPr>
          <p:cNvPr id="84" name="TextBox 83">
            <a:extLst>
              <a:ext uri="{FF2B5EF4-FFF2-40B4-BE49-F238E27FC236}">
                <a16:creationId xmlns:a16="http://schemas.microsoft.com/office/drawing/2014/main" id="{46633F55-95D8-D773-3E6E-2EB2E41B70A7}"/>
              </a:ext>
            </a:extLst>
          </p:cNvPr>
          <p:cNvSpPr txBox="1"/>
          <p:nvPr/>
        </p:nvSpPr>
        <p:spPr>
          <a:xfrm>
            <a:off x="2466259" y="7545137"/>
            <a:ext cx="14253721" cy="681323"/>
          </a:xfrm>
          <a:prstGeom prst="rect">
            <a:avLst/>
          </a:prstGeom>
        </p:spPr>
        <p:txBody>
          <a:bodyPr lIns="0" tIns="0" rIns="0" bIns="0" rtlCol="0" anchor="t">
            <a:spAutoFit/>
          </a:bodyPr>
          <a:lstStyle/>
          <a:p>
            <a:pPr marL="402946" lvl="1" indent="-201473" algn="l">
              <a:lnSpc>
                <a:spcPts val="2724"/>
              </a:lnSpc>
              <a:buFont typeface="Arial"/>
              <a:buChar char="•"/>
            </a:pPr>
            <a:r>
              <a:rPr lang="en-US" sz="1866">
                <a:solidFill>
                  <a:srgbClr val="FFFFFF"/>
                </a:solidFill>
                <a:latin typeface="Roboto"/>
                <a:ea typeface="Roboto"/>
                <a:cs typeface="Roboto"/>
                <a:sym typeface="Roboto"/>
              </a:rPr>
              <a:t>Distinguimos entre clientes normales (sin dto) / buenos clientes / flotas / renting / aseguradoras / coches eléctricos / garantía en el caso de las redes oficiales</a:t>
            </a:r>
          </a:p>
        </p:txBody>
      </p:sp>
      <p:sp>
        <p:nvSpPr>
          <p:cNvPr id="85" name="TextBox 84">
            <a:extLst>
              <a:ext uri="{FF2B5EF4-FFF2-40B4-BE49-F238E27FC236}">
                <a16:creationId xmlns:a16="http://schemas.microsoft.com/office/drawing/2014/main" id="{9275A51B-4F6E-E59D-A9AD-266B707AF124}"/>
              </a:ext>
            </a:extLst>
          </p:cNvPr>
          <p:cNvSpPr txBox="1"/>
          <p:nvPr/>
        </p:nvSpPr>
        <p:spPr>
          <a:xfrm>
            <a:off x="2466259" y="8386555"/>
            <a:ext cx="11357741" cy="369919"/>
          </a:xfrm>
          <a:prstGeom prst="rect">
            <a:avLst/>
          </a:prstGeom>
        </p:spPr>
        <p:txBody>
          <a:bodyPr lIns="0" tIns="0" rIns="0" bIns="0" rtlCol="0" anchor="t">
            <a:spAutoFit/>
          </a:bodyPr>
          <a:lstStyle/>
          <a:p>
            <a:pPr algn="l">
              <a:lnSpc>
                <a:spcPts val="3016"/>
              </a:lnSpc>
            </a:pPr>
            <a:r>
              <a:rPr lang="en-US" sz="2066">
                <a:solidFill>
                  <a:srgbClr val="FFFFFF"/>
                </a:solidFill>
                <a:latin typeface="Roboto"/>
                <a:ea typeface="Roboto"/>
                <a:cs typeface="Roboto"/>
                <a:sym typeface="Roboto"/>
              </a:rPr>
              <a:t>Peso de cada tipología de cliente para poder llegar a la Tarifa horaria real o “aplicada”</a:t>
            </a:r>
          </a:p>
        </p:txBody>
      </p:sp>
      <p:sp>
        <p:nvSpPr>
          <p:cNvPr id="86" name="TextBox 85">
            <a:extLst>
              <a:ext uri="{FF2B5EF4-FFF2-40B4-BE49-F238E27FC236}">
                <a16:creationId xmlns:a16="http://schemas.microsoft.com/office/drawing/2014/main" id="{47E3F595-5E4E-7482-8DDD-E032D8EAB6C6}"/>
              </a:ext>
            </a:extLst>
          </p:cNvPr>
          <p:cNvSpPr txBox="1"/>
          <p:nvPr/>
        </p:nvSpPr>
        <p:spPr>
          <a:xfrm>
            <a:off x="2466259" y="8916956"/>
            <a:ext cx="13115087" cy="369919"/>
          </a:xfrm>
          <a:prstGeom prst="rect">
            <a:avLst/>
          </a:prstGeom>
        </p:spPr>
        <p:txBody>
          <a:bodyPr lIns="0" tIns="0" rIns="0" bIns="0" rtlCol="0" anchor="t">
            <a:spAutoFit/>
          </a:bodyPr>
          <a:lstStyle/>
          <a:p>
            <a:pPr algn="l">
              <a:lnSpc>
                <a:spcPts val="3016"/>
              </a:lnSpc>
            </a:pPr>
            <a:r>
              <a:rPr lang="en-US" sz="2066">
                <a:solidFill>
                  <a:srgbClr val="FFFFFF"/>
                </a:solidFill>
                <a:latin typeface="Roboto"/>
                <a:ea typeface="Roboto"/>
                <a:cs typeface="Roboto"/>
                <a:sym typeface="Roboto"/>
              </a:rPr>
              <a:t>Nº empleados en la parte posventa para poder ver la influencia del tamaño del taller en la mano de obra</a:t>
            </a:r>
          </a:p>
        </p:txBody>
      </p:sp>
      <p:sp>
        <p:nvSpPr>
          <p:cNvPr id="87" name="Freeform 86">
            <a:extLst>
              <a:ext uri="{FF2B5EF4-FFF2-40B4-BE49-F238E27FC236}">
                <a16:creationId xmlns:a16="http://schemas.microsoft.com/office/drawing/2014/main" id="{A61BD471-AF3C-252F-0701-F285B4D71874}"/>
              </a:ext>
            </a:extLst>
          </p:cNvPr>
          <p:cNvSpPr/>
          <p:nvPr/>
        </p:nvSpPr>
        <p:spPr>
          <a:xfrm>
            <a:off x="2049298" y="3308523"/>
            <a:ext cx="214679" cy="198042"/>
          </a:xfrm>
          <a:custGeom>
            <a:avLst/>
            <a:gdLst/>
            <a:ahLst/>
            <a:cxnLst/>
            <a:rect l="l" t="t" r="r" b="b"/>
            <a:pathLst>
              <a:path w="214679" h="198042">
                <a:moveTo>
                  <a:pt x="0" y="0"/>
                </a:moveTo>
                <a:lnTo>
                  <a:pt x="214679" y="0"/>
                </a:lnTo>
                <a:lnTo>
                  <a:pt x="214679" y="198042"/>
                </a:lnTo>
                <a:lnTo>
                  <a:pt x="0" y="19804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88" name="Freeform 87">
            <a:extLst>
              <a:ext uri="{FF2B5EF4-FFF2-40B4-BE49-F238E27FC236}">
                <a16:creationId xmlns:a16="http://schemas.microsoft.com/office/drawing/2014/main" id="{0CBF6373-10D2-996B-7EE9-E1F6E72DA67A}"/>
              </a:ext>
            </a:extLst>
          </p:cNvPr>
          <p:cNvSpPr/>
          <p:nvPr/>
        </p:nvSpPr>
        <p:spPr>
          <a:xfrm>
            <a:off x="2049298" y="3838298"/>
            <a:ext cx="214679" cy="198042"/>
          </a:xfrm>
          <a:custGeom>
            <a:avLst/>
            <a:gdLst/>
            <a:ahLst/>
            <a:cxnLst/>
            <a:rect l="l" t="t" r="r" b="b"/>
            <a:pathLst>
              <a:path w="214679" h="198042">
                <a:moveTo>
                  <a:pt x="0" y="0"/>
                </a:moveTo>
                <a:lnTo>
                  <a:pt x="214679" y="0"/>
                </a:lnTo>
                <a:lnTo>
                  <a:pt x="214679" y="198042"/>
                </a:lnTo>
                <a:lnTo>
                  <a:pt x="0" y="19804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89" name="Freeform 88">
            <a:extLst>
              <a:ext uri="{FF2B5EF4-FFF2-40B4-BE49-F238E27FC236}">
                <a16:creationId xmlns:a16="http://schemas.microsoft.com/office/drawing/2014/main" id="{D623E50C-7A2A-8484-C1DF-01ABB463A54E}"/>
              </a:ext>
            </a:extLst>
          </p:cNvPr>
          <p:cNvSpPr/>
          <p:nvPr/>
        </p:nvSpPr>
        <p:spPr>
          <a:xfrm>
            <a:off x="2049298" y="4364437"/>
            <a:ext cx="214679" cy="198042"/>
          </a:xfrm>
          <a:custGeom>
            <a:avLst/>
            <a:gdLst/>
            <a:ahLst/>
            <a:cxnLst/>
            <a:rect l="l" t="t" r="r" b="b"/>
            <a:pathLst>
              <a:path w="214679" h="198042">
                <a:moveTo>
                  <a:pt x="0" y="0"/>
                </a:moveTo>
                <a:lnTo>
                  <a:pt x="214679" y="0"/>
                </a:lnTo>
                <a:lnTo>
                  <a:pt x="214679" y="198042"/>
                </a:lnTo>
                <a:lnTo>
                  <a:pt x="0" y="19804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90" name="Freeform 89">
            <a:extLst>
              <a:ext uri="{FF2B5EF4-FFF2-40B4-BE49-F238E27FC236}">
                <a16:creationId xmlns:a16="http://schemas.microsoft.com/office/drawing/2014/main" id="{75AB57E4-9007-3E24-E5E3-8A0905BBFC07}"/>
              </a:ext>
            </a:extLst>
          </p:cNvPr>
          <p:cNvSpPr/>
          <p:nvPr/>
        </p:nvSpPr>
        <p:spPr>
          <a:xfrm>
            <a:off x="2049298" y="4898849"/>
            <a:ext cx="214679" cy="198042"/>
          </a:xfrm>
          <a:custGeom>
            <a:avLst/>
            <a:gdLst/>
            <a:ahLst/>
            <a:cxnLst/>
            <a:rect l="l" t="t" r="r" b="b"/>
            <a:pathLst>
              <a:path w="214679" h="198042">
                <a:moveTo>
                  <a:pt x="0" y="0"/>
                </a:moveTo>
                <a:lnTo>
                  <a:pt x="214679" y="0"/>
                </a:lnTo>
                <a:lnTo>
                  <a:pt x="214679" y="198041"/>
                </a:lnTo>
                <a:lnTo>
                  <a:pt x="0" y="198041"/>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91" name="Freeform 90">
            <a:extLst>
              <a:ext uri="{FF2B5EF4-FFF2-40B4-BE49-F238E27FC236}">
                <a16:creationId xmlns:a16="http://schemas.microsoft.com/office/drawing/2014/main" id="{0D9F4007-B8D3-37DE-2664-A61B62629035}"/>
              </a:ext>
            </a:extLst>
          </p:cNvPr>
          <p:cNvSpPr/>
          <p:nvPr/>
        </p:nvSpPr>
        <p:spPr>
          <a:xfrm>
            <a:off x="2049298" y="6579296"/>
            <a:ext cx="214679" cy="198042"/>
          </a:xfrm>
          <a:custGeom>
            <a:avLst/>
            <a:gdLst/>
            <a:ahLst/>
            <a:cxnLst/>
            <a:rect l="l" t="t" r="r" b="b"/>
            <a:pathLst>
              <a:path w="214679" h="198042">
                <a:moveTo>
                  <a:pt x="0" y="0"/>
                </a:moveTo>
                <a:lnTo>
                  <a:pt x="214679" y="0"/>
                </a:lnTo>
                <a:lnTo>
                  <a:pt x="214679" y="198042"/>
                </a:lnTo>
                <a:lnTo>
                  <a:pt x="0" y="19804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92" name="Freeform 91">
            <a:extLst>
              <a:ext uri="{FF2B5EF4-FFF2-40B4-BE49-F238E27FC236}">
                <a16:creationId xmlns:a16="http://schemas.microsoft.com/office/drawing/2014/main" id="{481CC981-A777-0E09-F9E7-4C8D38E168C4}"/>
              </a:ext>
            </a:extLst>
          </p:cNvPr>
          <p:cNvSpPr/>
          <p:nvPr/>
        </p:nvSpPr>
        <p:spPr>
          <a:xfrm>
            <a:off x="2049298" y="7107178"/>
            <a:ext cx="214679" cy="198042"/>
          </a:xfrm>
          <a:custGeom>
            <a:avLst/>
            <a:gdLst/>
            <a:ahLst/>
            <a:cxnLst/>
            <a:rect l="l" t="t" r="r" b="b"/>
            <a:pathLst>
              <a:path w="214679" h="198042">
                <a:moveTo>
                  <a:pt x="0" y="0"/>
                </a:moveTo>
                <a:lnTo>
                  <a:pt x="214679" y="0"/>
                </a:lnTo>
                <a:lnTo>
                  <a:pt x="214679" y="198042"/>
                </a:lnTo>
                <a:lnTo>
                  <a:pt x="0" y="19804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93" name="Freeform 92">
            <a:extLst>
              <a:ext uri="{FF2B5EF4-FFF2-40B4-BE49-F238E27FC236}">
                <a16:creationId xmlns:a16="http://schemas.microsoft.com/office/drawing/2014/main" id="{CDCCB043-3011-53C0-2DC8-F19E22A488FB}"/>
              </a:ext>
            </a:extLst>
          </p:cNvPr>
          <p:cNvSpPr/>
          <p:nvPr/>
        </p:nvSpPr>
        <p:spPr>
          <a:xfrm>
            <a:off x="2049298" y="8474734"/>
            <a:ext cx="214679" cy="198042"/>
          </a:xfrm>
          <a:custGeom>
            <a:avLst/>
            <a:gdLst/>
            <a:ahLst/>
            <a:cxnLst/>
            <a:rect l="l" t="t" r="r" b="b"/>
            <a:pathLst>
              <a:path w="214679" h="198042">
                <a:moveTo>
                  <a:pt x="0" y="0"/>
                </a:moveTo>
                <a:lnTo>
                  <a:pt x="214679" y="0"/>
                </a:lnTo>
                <a:lnTo>
                  <a:pt x="214679" y="198042"/>
                </a:lnTo>
                <a:lnTo>
                  <a:pt x="0" y="19804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
        <p:nvSpPr>
          <p:cNvPr id="94" name="Freeform 93">
            <a:extLst>
              <a:ext uri="{FF2B5EF4-FFF2-40B4-BE49-F238E27FC236}">
                <a16:creationId xmlns:a16="http://schemas.microsoft.com/office/drawing/2014/main" id="{94567EAA-5D5C-7A63-9EEB-A0E0A480C95C}"/>
              </a:ext>
            </a:extLst>
          </p:cNvPr>
          <p:cNvSpPr/>
          <p:nvPr/>
        </p:nvSpPr>
        <p:spPr>
          <a:xfrm>
            <a:off x="2049298" y="8999621"/>
            <a:ext cx="214679" cy="198042"/>
          </a:xfrm>
          <a:custGeom>
            <a:avLst/>
            <a:gdLst/>
            <a:ahLst/>
            <a:cxnLst/>
            <a:rect l="l" t="t" r="r" b="b"/>
            <a:pathLst>
              <a:path w="214679" h="198042">
                <a:moveTo>
                  <a:pt x="0" y="0"/>
                </a:moveTo>
                <a:lnTo>
                  <a:pt x="214679" y="0"/>
                </a:lnTo>
                <a:lnTo>
                  <a:pt x="214679" y="198042"/>
                </a:lnTo>
                <a:lnTo>
                  <a:pt x="0" y="19804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s-ES"/>
          </a:p>
        </p:txBody>
      </p:sp>
    </p:spTree>
    <p:extLst>
      <p:ext uri="{BB962C8B-B14F-4D97-AF65-F5344CB8AC3E}">
        <p14:creationId xmlns:p14="http://schemas.microsoft.com/office/powerpoint/2010/main" val="117481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1"/>
                                        </p:tgtEl>
                                      </p:cBhvr>
                                    </p:cmd>
                                  </p:childTnLst>
                                </p:cTn>
                              </p:par>
                            </p:childTnLst>
                          </p:cTn>
                        </p:par>
                      </p:childTnLst>
                    </p:cTn>
                  </p:par>
                </p:childTnLst>
              </p:cTn>
              <p:nextCondLst>
                <p:cond evt="onClick" delay="0">
                  <p:tgtEl>
                    <p:spTgt spid="31"/>
                  </p:tgtEl>
                </p:cond>
              </p:nextCondLst>
            </p:seq>
            <p:video>
              <p:cMediaNode vol="80000">
                <p:cTn id="12" repeatCount="indefinite" fill="hold" display="0">
                  <p:stCondLst>
                    <p:cond delay="indefinite"/>
                  </p:stCondLst>
                </p:cTn>
                <p:tgtEl>
                  <p:spTgt spid="31"/>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TotalTime>
  <Words>6138</Words>
  <Application>Microsoft Office PowerPoint</Application>
  <PresentationFormat>Personalizado</PresentationFormat>
  <Paragraphs>1190</Paragraphs>
  <Slides>49</Slides>
  <Notes>0</Notes>
  <HiddenSlides>17</HiddenSlides>
  <MMClips>49</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1</vt:i4>
      </vt:variant>
      <vt:variant>
        <vt:lpstr>Títulos de diapositiva</vt:lpstr>
      </vt:variant>
      <vt:variant>
        <vt:i4>49</vt:i4>
      </vt:variant>
    </vt:vector>
  </HeadingPairs>
  <TitlesOfParts>
    <vt:vector size="58" baseType="lpstr">
      <vt:lpstr>Arial</vt:lpstr>
      <vt:lpstr>Roboto Bold Italics</vt:lpstr>
      <vt:lpstr>Roboto</vt:lpstr>
      <vt:lpstr>Roboto Italics</vt:lpstr>
      <vt:lpstr>Calibri</vt:lpstr>
      <vt:lpstr>DIN 2</vt:lpstr>
      <vt:lpstr>Roboto Bold</vt:lpstr>
      <vt:lpstr>Office Theme</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Espacio Posventa 2026</dc:title>
  <cp:lastModifiedBy>Jorge Medina - GANVAM</cp:lastModifiedBy>
  <cp:revision>22</cp:revision>
  <cp:lastPrinted>2026-06-23T13:49:16Z</cp:lastPrinted>
  <dcterms:created xsi:type="dcterms:W3CDTF">2006-08-16T00:00:00Z</dcterms:created>
  <dcterms:modified xsi:type="dcterms:W3CDTF">2026-06-23T15:16:08Z</dcterms:modified>
  <dc:identifier>DAHMDxiBdOo</dc:identifier>
</cp:coreProperties>
</file>